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5" r:id="rId4"/>
  </p:sldMasterIdLst>
  <p:notesMasterIdLst>
    <p:notesMasterId r:id="rId7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13"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23.xml.rels><?xml version="1.0" encoding="UTF-8" standalone="yes"?>
<Relationships xmlns="http://schemas.openxmlformats.org/package/2006/relationships"><Relationship Id="rId1" Type="http://schemas.openxmlformats.org/officeDocument/2006/relationships/image" Target="../media/image80.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E60B3-6542-F240-9E8D-7E3D1BB8F982}"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5D4BCDE9-D752-114E-BB68-10BBB55BEDE5}">
      <dgm:prSet phldrT="[Text]"/>
      <dgm:spPr/>
      <dgm:t>
        <a:bodyPr/>
        <a:lstStyle/>
        <a:p>
          <a:pPr rtl="0"/>
          <a:r>
            <a:rPr lang="en-US" dirty="0"/>
            <a:t>Innate immunity</a:t>
          </a:r>
        </a:p>
      </dgm:t>
    </dgm:pt>
    <dgm:pt modelId="{C7554DDA-EB4D-D34F-8E96-D0C1D64D710F}" type="parTrans" cxnId="{969567CD-1FB6-3C40-B9FD-405F962AA674}">
      <dgm:prSet/>
      <dgm:spPr/>
      <dgm:t>
        <a:bodyPr/>
        <a:lstStyle/>
        <a:p>
          <a:endParaRPr lang="en-US"/>
        </a:p>
      </dgm:t>
    </dgm:pt>
    <dgm:pt modelId="{0E133F5C-8A88-5843-B61C-391244ACDF88}" type="sibTrans" cxnId="{969567CD-1FB6-3C40-B9FD-405F962AA674}">
      <dgm:prSet/>
      <dgm:spPr/>
      <dgm:t>
        <a:bodyPr/>
        <a:lstStyle/>
        <a:p>
          <a:endParaRPr lang="en-US"/>
        </a:p>
      </dgm:t>
    </dgm:pt>
    <dgm:pt modelId="{B865B2D5-F365-8A41-B597-332B7C372009}">
      <dgm:prSet phldrT="[Text]"/>
      <dgm:spPr/>
      <dgm:t>
        <a:bodyPr/>
        <a:lstStyle/>
        <a:p>
          <a:pPr rtl="0"/>
          <a:r>
            <a:rPr lang="en-US" dirty="0"/>
            <a:t>Bacterial therapy</a:t>
          </a:r>
        </a:p>
      </dgm:t>
    </dgm:pt>
    <dgm:pt modelId="{FCED7813-5C2C-974D-B32A-6C1A2097A361}" type="parTrans" cxnId="{5EF60E27-B018-4D43-9FCF-6BC8BF8FC69A}">
      <dgm:prSet/>
      <dgm:spPr/>
      <dgm:t>
        <a:bodyPr/>
        <a:lstStyle/>
        <a:p>
          <a:endParaRPr lang="en-US"/>
        </a:p>
      </dgm:t>
    </dgm:pt>
    <dgm:pt modelId="{855848D5-7C07-E843-B360-769E648C0122}" type="sibTrans" cxnId="{5EF60E27-B018-4D43-9FCF-6BC8BF8FC69A}">
      <dgm:prSet/>
      <dgm:spPr/>
      <dgm:t>
        <a:bodyPr/>
        <a:lstStyle/>
        <a:p>
          <a:endParaRPr lang="en-US"/>
        </a:p>
      </dgm:t>
    </dgm:pt>
    <dgm:pt modelId="{0F68FD83-F99B-204E-8EF4-910F6A7A139F}">
      <dgm:prSet phldrT="[Text]"/>
      <dgm:spPr/>
      <dgm:t>
        <a:bodyPr/>
        <a:lstStyle/>
        <a:p>
          <a:pPr rtl="0"/>
          <a:r>
            <a:rPr lang="en-US" dirty="0"/>
            <a:t>Nutrition</a:t>
          </a:r>
        </a:p>
      </dgm:t>
    </dgm:pt>
    <dgm:pt modelId="{5097C9CA-347E-D043-86AB-3B836E85E364}" type="parTrans" cxnId="{73F76AD3-4036-5742-B792-E2C88B33003A}">
      <dgm:prSet/>
      <dgm:spPr/>
      <dgm:t>
        <a:bodyPr/>
        <a:lstStyle/>
        <a:p>
          <a:endParaRPr lang="en-US"/>
        </a:p>
      </dgm:t>
    </dgm:pt>
    <dgm:pt modelId="{F940262C-33B7-9E4E-ABF7-07CF9AE02DD4}" type="sibTrans" cxnId="{73F76AD3-4036-5742-B792-E2C88B33003A}">
      <dgm:prSet/>
      <dgm:spPr/>
      <dgm:t>
        <a:bodyPr/>
        <a:lstStyle/>
        <a:p>
          <a:endParaRPr lang="en-US"/>
        </a:p>
      </dgm:t>
    </dgm:pt>
    <dgm:pt modelId="{4EC31DA2-3766-DB44-96F5-EE2A247C76CE}">
      <dgm:prSet phldrT="[Text]"/>
      <dgm:spPr/>
      <dgm:t>
        <a:bodyPr/>
        <a:lstStyle/>
        <a:p>
          <a:pPr rtl="0"/>
          <a:r>
            <a:rPr lang="en-US" dirty="0"/>
            <a:t>Microbiome</a:t>
          </a:r>
        </a:p>
      </dgm:t>
    </dgm:pt>
    <dgm:pt modelId="{5F992839-A5CE-8843-9A42-BB1933D25F2D}" type="parTrans" cxnId="{AEEE925D-78B7-C04A-9718-214F74211761}">
      <dgm:prSet/>
      <dgm:spPr/>
      <dgm:t>
        <a:bodyPr/>
        <a:lstStyle/>
        <a:p>
          <a:endParaRPr lang="en-US"/>
        </a:p>
      </dgm:t>
    </dgm:pt>
    <dgm:pt modelId="{108DD1BC-EDAB-EC4D-B3C5-9167228CD3F7}" type="sibTrans" cxnId="{AEEE925D-78B7-C04A-9718-214F74211761}">
      <dgm:prSet/>
      <dgm:spPr/>
      <dgm:t>
        <a:bodyPr/>
        <a:lstStyle/>
        <a:p>
          <a:endParaRPr lang="en-US"/>
        </a:p>
      </dgm:t>
    </dgm:pt>
    <dgm:pt modelId="{12DCCF95-C0A8-C14E-BE74-9E9BCF2B85C7}" type="pres">
      <dgm:prSet presAssocID="{B5CE60B3-6542-F240-9E8D-7E3D1BB8F982}" presName="matrix" presStyleCnt="0">
        <dgm:presLayoutVars>
          <dgm:chMax val="1"/>
          <dgm:dir/>
          <dgm:resizeHandles val="exact"/>
        </dgm:presLayoutVars>
      </dgm:prSet>
      <dgm:spPr/>
      <dgm:t>
        <a:bodyPr/>
        <a:lstStyle/>
        <a:p>
          <a:pPr rtl="1"/>
          <a:endParaRPr lang="he-IL"/>
        </a:p>
      </dgm:t>
    </dgm:pt>
    <dgm:pt modelId="{5A757B39-92A5-AA4E-8F6D-AC9905063D22}" type="pres">
      <dgm:prSet presAssocID="{B5CE60B3-6542-F240-9E8D-7E3D1BB8F982}" presName="axisShape" presStyleLbl="bgShp" presStyleIdx="0" presStyleCnt="1"/>
      <dgm:spPr/>
    </dgm:pt>
    <dgm:pt modelId="{FD0DA82D-8435-914A-AAC7-05E5FBC3A7B3}" type="pres">
      <dgm:prSet presAssocID="{B5CE60B3-6542-F240-9E8D-7E3D1BB8F982}" presName="rect1" presStyleLbl="node1" presStyleIdx="0" presStyleCnt="4">
        <dgm:presLayoutVars>
          <dgm:chMax val="0"/>
          <dgm:chPref val="0"/>
          <dgm:bulletEnabled val="1"/>
        </dgm:presLayoutVars>
      </dgm:prSet>
      <dgm:spPr/>
      <dgm:t>
        <a:bodyPr/>
        <a:lstStyle/>
        <a:p>
          <a:pPr rtl="1"/>
          <a:endParaRPr lang="he-IL"/>
        </a:p>
      </dgm:t>
    </dgm:pt>
    <dgm:pt modelId="{FB949890-EBB0-3643-95B9-B7C6469202E8}" type="pres">
      <dgm:prSet presAssocID="{B5CE60B3-6542-F240-9E8D-7E3D1BB8F982}" presName="rect2" presStyleLbl="node1" presStyleIdx="1" presStyleCnt="4">
        <dgm:presLayoutVars>
          <dgm:chMax val="0"/>
          <dgm:chPref val="0"/>
          <dgm:bulletEnabled val="1"/>
        </dgm:presLayoutVars>
      </dgm:prSet>
      <dgm:spPr/>
      <dgm:t>
        <a:bodyPr/>
        <a:lstStyle/>
        <a:p>
          <a:pPr rtl="1"/>
          <a:endParaRPr lang="he-IL"/>
        </a:p>
      </dgm:t>
    </dgm:pt>
    <dgm:pt modelId="{F90ACC90-C8B2-A248-9BEA-DE26DD2EB6D5}" type="pres">
      <dgm:prSet presAssocID="{B5CE60B3-6542-F240-9E8D-7E3D1BB8F982}" presName="rect3" presStyleLbl="node1" presStyleIdx="2" presStyleCnt="4">
        <dgm:presLayoutVars>
          <dgm:chMax val="0"/>
          <dgm:chPref val="0"/>
          <dgm:bulletEnabled val="1"/>
        </dgm:presLayoutVars>
      </dgm:prSet>
      <dgm:spPr/>
      <dgm:t>
        <a:bodyPr/>
        <a:lstStyle/>
        <a:p>
          <a:pPr rtl="1"/>
          <a:endParaRPr lang="he-IL"/>
        </a:p>
      </dgm:t>
    </dgm:pt>
    <dgm:pt modelId="{C993444C-9EDB-C946-9769-18E1ABB46F3C}" type="pres">
      <dgm:prSet presAssocID="{B5CE60B3-6542-F240-9E8D-7E3D1BB8F982}" presName="rect4" presStyleLbl="node1" presStyleIdx="3" presStyleCnt="4">
        <dgm:presLayoutVars>
          <dgm:chMax val="0"/>
          <dgm:chPref val="0"/>
          <dgm:bulletEnabled val="1"/>
        </dgm:presLayoutVars>
      </dgm:prSet>
      <dgm:spPr/>
      <dgm:t>
        <a:bodyPr/>
        <a:lstStyle/>
        <a:p>
          <a:pPr rtl="1"/>
          <a:endParaRPr lang="he-IL"/>
        </a:p>
      </dgm:t>
    </dgm:pt>
  </dgm:ptLst>
  <dgm:cxnLst>
    <dgm:cxn modelId="{8859D6DA-9469-6B4C-9A86-2BEA01FFC97A}" type="presOf" srcId="{B865B2D5-F365-8A41-B597-332B7C372009}" destId="{FB949890-EBB0-3643-95B9-B7C6469202E8}" srcOrd="0" destOrd="0" presId="urn:microsoft.com/office/officeart/2005/8/layout/matrix2"/>
    <dgm:cxn modelId="{969567CD-1FB6-3C40-B9FD-405F962AA674}" srcId="{B5CE60B3-6542-F240-9E8D-7E3D1BB8F982}" destId="{5D4BCDE9-D752-114E-BB68-10BBB55BEDE5}" srcOrd="0" destOrd="0" parTransId="{C7554DDA-EB4D-D34F-8E96-D0C1D64D710F}" sibTransId="{0E133F5C-8A88-5843-B61C-391244ACDF88}"/>
    <dgm:cxn modelId="{AEEE925D-78B7-C04A-9718-214F74211761}" srcId="{B5CE60B3-6542-F240-9E8D-7E3D1BB8F982}" destId="{4EC31DA2-3766-DB44-96F5-EE2A247C76CE}" srcOrd="3" destOrd="0" parTransId="{5F992839-A5CE-8843-9A42-BB1933D25F2D}" sibTransId="{108DD1BC-EDAB-EC4D-B3C5-9167228CD3F7}"/>
    <dgm:cxn modelId="{73F76AD3-4036-5742-B792-E2C88B33003A}" srcId="{B5CE60B3-6542-F240-9E8D-7E3D1BB8F982}" destId="{0F68FD83-F99B-204E-8EF4-910F6A7A139F}" srcOrd="2" destOrd="0" parTransId="{5097C9CA-347E-D043-86AB-3B836E85E364}" sibTransId="{F940262C-33B7-9E4E-ABF7-07CF9AE02DD4}"/>
    <dgm:cxn modelId="{5FC3D6A0-9631-654F-9A67-B1615513BC03}" type="presOf" srcId="{4EC31DA2-3766-DB44-96F5-EE2A247C76CE}" destId="{C993444C-9EDB-C946-9769-18E1ABB46F3C}" srcOrd="0" destOrd="0" presId="urn:microsoft.com/office/officeart/2005/8/layout/matrix2"/>
    <dgm:cxn modelId="{1A63D533-4020-1E4F-82A5-D661EC34A0BD}" type="presOf" srcId="{5D4BCDE9-D752-114E-BB68-10BBB55BEDE5}" destId="{FD0DA82D-8435-914A-AAC7-05E5FBC3A7B3}" srcOrd="0" destOrd="0" presId="urn:microsoft.com/office/officeart/2005/8/layout/matrix2"/>
    <dgm:cxn modelId="{E15F8627-2D39-3843-B22F-630C2AB58C24}" type="presOf" srcId="{B5CE60B3-6542-F240-9E8D-7E3D1BB8F982}" destId="{12DCCF95-C0A8-C14E-BE74-9E9BCF2B85C7}" srcOrd="0" destOrd="0" presId="urn:microsoft.com/office/officeart/2005/8/layout/matrix2"/>
    <dgm:cxn modelId="{C7CA1F2A-840E-8F40-A9FB-E2912240E32E}" type="presOf" srcId="{0F68FD83-F99B-204E-8EF4-910F6A7A139F}" destId="{F90ACC90-C8B2-A248-9BEA-DE26DD2EB6D5}" srcOrd="0" destOrd="0" presId="urn:microsoft.com/office/officeart/2005/8/layout/matrix2"/>
    <dgm:cxn modelId="{5EF60E27-B018-4D43-9FCF-6BC8BF8FC69A}" srcId="{B5CE60B3-6542-F240-9E8D-7E3D1BB8F982}" destId="{B865B2D5-F365-8A41-B597-332B7C372009}" srcOrd="1" destOrd="0" parTransId="{FCED7813-5C2C-974D-B32A-6C1A2097A361}" sibTransId="{855848D5-7C07-E843-B360-769E648C0122}"/>
    <dgm:cxn modelId="{719B1AF4-7ACC-9647-92E2-22C96C4D85C0}" type="presParOf" srcId="{12DCCF95-C0A8-C14E-BE74-9E9BCF2B85C7}" destId="{5A757B39-92A5-AA4E-8F6D-AC9905063D22}" srcOrd="0" destOrd="0" presId="urn:microsoft.com/office/officeart/2005/8/layout/matrix2"/>
    <dgm:cxn modelId="{7988DF57-D9EC-3B43-981E-1996AB3C38C6}" type="presParOf" srcId="{12DCCF95-C0A8-C14E-BE74-9E9BCF2B85C7}" destId="{FD0DA82D-8435-914A-AAC7-05E5FBC3A7B3}" srcOrd="1" destOrd="0" presId="urn:microsoft.com/office/officeart/2005/8/layout/matrix2"/>
    <dgm:cxn modelId="{BC609BFD-9DF2-CD4D-9033-428F2678DE6B}" type="presParOf" srcId="{12DCCF95-C0A8-C14E-BE74-9E9BCF2B85C7}" destId="{FB949890-EBB0-3643-95B9-B7C6469202E8}" srcOrd="2" destOrd="0" presId="urn:microsoft.com/office/officeart/2005/8/layout/matrix2"/>
    <dgm:cxn modelId="{ECF9174D-99E5-B042-96E4-3FA169A99317}" type="presParOf" srcId="{12DCCF95-C0A8-C14E-BE74-9E9BCF2B85C7}" destId="{F90ACC90-C8B2-A248-9BEA-DE26DD2EB6D5}" srcOrd="3" destOrd="0" presId="urn:microsoft.com/office/officeart/2005/8/layout/matrix2"/>
    <dgm:cxn modelId="{2F042770-FCD8-524F-B2F1-0F27FD5CC766}" type="presParOf" srcId="{12DCCF95-C0A8-C14E-BE74-9E9BCF2B85C7}" destId="{C993444C-9EDB-C946-9769-18E1ABB46F3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smtClean="0"/>
            <a:t>Name of lab/Location</a:t>
          </a:r>
          <a:endParaRPr lang="he-IL" sz="14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1400" b="1" dirty="0" smtClean="0"/>
            <a:t>PI/Manager</a:t>
          </a:r>
          <a:endParaRPr lang="he-IL" sz="14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1400" b="1" dirty="0" smtClean="0"/>
            <a:t>Main Subjects in the lab</a:t>
          </a:r>
          <a:endParaRPr lang="he-IL" sz="14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1400" b="1" dirty="0" smtClean="0"/>
            <a:t>Keep it simple to people who are not in the field</a:t>
          </a:r>
          <a:endParaRPr lang="he-IL" sz="14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714A292F-297C-447D-A3D1-7A11A627D088}">
      <dgm:prSet custT="1"/>
      <dgm:spPr/>
      <dgm:t>
        <a:bodyPr/>
        <a:lstStyle/>
        <a:p>
          <a:r>
            <a:rPr lang="en-US" sz="2000" dirty="0" smtClean="0"/>
            <a:t>Microbiome-Human Interactions</a:t>
          </a:r>
          <a:endParaRPr lang="en-US" sz="2000" dirty="0"/>
        </a:p>
      </dgm:t>
    </dgm:pt>
    <dgm:pt modelId="{B110782A-6377-450E-BF24-B17A59131F75}" type="parTrans" cxnId="{8B4D83D1-69C4-48C0-96BB-BFF868744D92}">
      <dgm:prSet/>
      <dgm:spPr/>
      <dgm:t>
        <a:bodyPr/>
        <a:lstStyle/>
        <a:p>
          <a:endParaRPr lang="en-US"/>
        </a:p>
      </dgm:t>
    </dgm:pt>
    <dgm:pt modelId="{05D63FFB-C2B6-465F-AD24-A312B311EFDE}" type="sibTrans" cxnId="{8B4D83D1-69C4-48C0-96BB-BFF868744D92}">
      <dgm:prSet/>
      <dgm:spPr/>
      <dgm:t>
        <a:bodyPr/>
        <a:lstStyle/>
        <a:p>
          <a:endParaRPr lang="en-US"/>
        </a:p>
      </dgm:t>
    </dgm:pt>
    <dgm:pt modelId="{3770CB47-C8CC-4855-87C9-67DC92EBB885}">
      <dgm:prSet custT="1"/>
      <dgm:spPr/>
      <dgm:t>
        <a:bodyPr/>
        <a:lstStyle/>
        <a:p>
          <a:pPr marL="0" indent="0"/>
          <a:r>
            <a:rPr lang="en-US" sz="2000" dirty="0" smtClean="0"/>
            <a:t>Prof. Nitsan Maharshak, MD. Head of IBD unit </a:t>
          </a:r>
          <a:endParaRPr lang="en-US" sz="2000" dirty="0"/>
        </a:p>
      </dgm:t>
    </dgm:pt>
    <dgm:pt modelId="{6C1E7506-4477-4310-9DAB-5F3A60C9E730}" type="parTrans" cxnId="{1605EBE6-271A-4CE5-9BEE-13216EA6E4AC}">
      <dgm:prSet/>
      <dgm:spPr/>
      <dgm:t>
        <a:bodyPr/>
        <a:lstStyle/>
        <a:p>
          <a:endParaRPr lang="en-US"/>
        </a:p>
      </dgm:t>
    </dgm:pt>
    <dgm:pt modelId="{2C7F1BC8-B463-44AC-8D76-C7C60A5C3094}" type="sibTrans" cxnId="{1605EBE6-271A-4CE5-9BEE-13216EA6E4AC}">
      <dgm:prSet/>
      <dgm:spPr/>
      <dgm:t>
        <a:bodyPr/>
        <a:lstStyle/>
        <a:p>
          <a:endParaRPr lang="en-US"/>
        </a:p>
      </dgm:t>
    </dgm:pt>
    <dgm:pt modelId="{431DD3EF-11CB-4E76-B3F4-8F62D9C0B500}">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smtClean="0"/>
            <a:t>We investigate inflammatory bowel diseases, and perform interventional studies such as diets, fecal microbial transfer and physical activity on these diseases.</a:t>
          </a:r>
          <a:endParaRPr lang="en-US" dirty="0"/>
        </a:p>
      </dgm:t>
    </dgm:pt>
    <dgm:pt modelId="{0B9D4117-0D92-4315-BE76-D940A99B371E}" type="parTrans" cxnId="{CA113875-6BFA-40ED-A5CB-55643E0C94AA}">
      <dgm:prSet/>
      <dgm:spPr/>
      <dgm:t>
        <a:bodyPr/>
        <a:lstStyle/>
        <a:p>
          <a:endParaRPr lang="en-US"/>
        </a:p>
      </dgm:t>
    </dgm:pt>
    <dgm:pt modelId="{4DE60197-7621-4807-ADD0-620D53B2C46C}" type="sibTrans" cxnId="{CA113875-6BFA-40ED-A5CB-55643E0C94AA}">
      <dgm:prSet/>
      <dgm:spPr/>
      <dgm:t>
        <a:bodyPr/>
        <a:lstStyle/>
        <a:p>
          <a:endParaRPr lang="en-US"/>
        </a:p>
      </dgm:t>
    </dgm:pt>
    <dgm:pt modelId="{29B1D664-3261-4972-BAC8-772ADD5E1D9D}">
      <dgm:prSet/>
      <dgm:spPr/>
      <dgm:t>
        <a:bodyPr/>
        <a:lstStyle/>
        <a:p>
          <a:pPr marL="114300" lvl="1" indent="0" defTabSz="533400">
            <a:lnSpc>
              <a:spcPct val="90000"/>
            </a:lnSpc>
            <a:spcBef>
              <a:spcPct val="0"/>
            </a:spcBef>
            <a:spcAft>
              <a:spcPct val="15000"/>
            </a:spcAft>
            <a:buNone/>
          </a:pPr>
          <a:endParaRPr lang="he-IL" dirty="0"/>
        </a:p>
      </dgm:t>
    </dgm:pt>
    <dgm:pt modelId="{DB6EDE64-A721-4A51-9086-77CA655A796E}" type="parTrans" cxnId="{279A85B7-4E97-4443-8C7B-F713E7DCDF58}">
      <dgm:prSet/>
      <dgm:spPr/>
      <dgm:t>
        <a:bodyPr/>
        <a:lstStyle/>
        <a:p>
          <a:endParaRPr lang="en-US"/>
        </a:p>
      </dgm:t>
    </dgm:pt>
    <dgm:pt modelId="{4486E635-A658-4643-990D-804AD4CF3587}" type="sibTrans" cxnId="{279A85B7-4E97-4443-8C7B-F713E7DCDF58}">
      <dgm:prSet/>
      <dgm:spPr/>
      <dgm:t>
        <a:bodyPr/>
        <a:lstStyle/>
        <a:p>
          <a:endParaRPr lang="en-US"/>
        </a:p>
      </dgm:t>
    </dgm:pt>
    <dgm:pt modelId="{71366276-EF6B-499D-8319-76F1C78C2372}">
      <dgm:prSet/>
      <dgm:spPr/>
      <dgm:t>
        <a:bodyPr/>
        <a:lstStyle/>
        <a:p>
          <a:r>
            <a:rPr lang="en-US" dirty="0" smtClean="0"/>
            <a:t>Our lab studies inflammatory bowel diseases.</a:t>
          </a:r>
          <a:endParaRPr lang="en-US" dirty="0"/>
        </a:p>
      </dgm:t>
    </dgm:pt>
    <dgm:pt modelId="{6145EA76-BF51-4DD3-B8C7-B6D88FBD7F5C}" type="parTrans" cxnId="{5E3C729C-B02A-4556-9F9D-708856FD2C46}">
      <dgm:prSet/>
      <dgm:spPr/>
      <dgm:t>
        <a:bodyPr/>
        <a:lstStyle/>
        <a:p>
          <a:endParaRPr lang="en-US"/>
        </a:p>
      </dgm:t>
    </dgm:pt>
    <dgm:pt modelId="{4E47B434-EAD1-4E81-9AB9-9FF70DA2A8A9}" type="sibTrans" cxnId="{5E3C729C-B02A-4556-9F9D-708856FD2C46}">
      <dgm:prSet/>
      <dgm:spPr/>
      <dgm:t>
        <a:bodyPr/>
        <a:lstStyle/>
        <a:p>
          <a:endParaRPr lang="en-US"/>
        </a:p>
      </dgm:t>
    </dgm:pt>
    <dgm:pt modelId="{63B1BFE2-93F5-4A58-9E4A-C63CCFD562B4}">
      <dgm:prSet custT="1"/>
      <dgm:spPr/>
      <dgm:t>
        <a:bodyPr/>
        <a:lstStyle/>
        <a:p>
          <a:pPr rtl="0"/>
          <a:r>
            <a:rPr lang="en-US" sz="2000" dirty="0" smtClean="0"/>
            <a:t>Research Center for Digestive Tract &amp; Liver Diseases</a:t>
          </a:r>
          <a:endParaRPr lang="en-US" sz="2000" dirty="0"/>
        </a:p>
      </dgm:t>
    </dgm:pt>
    <dgm:pt modelId="{41DF09F5-82D8-441F-8CDA-746945DEF61D}" type="parTrans" cxnId="{FD21CE45-AEE2-4452-B716-D0AD814A9EF9}">
      <dgm:prSet/>
      <dgm:spPr/>
      <dgm:t>
        <a:bodyPr/>
        <a:lstStyle/>
        <a:p>
          <a:endParaRPr lang="en-US"/>
        </a:p>
      </dgm:t>
    </dgm:pt>
    <dgm:pt modelId="{4F6C97FB-FAB5-44F4-9A82-EE63D07B76F6}" type="sibTrans" cxnId="{FD21CE45-AEE2-4452-B716-D0AD814A9EF9}">
      <dgm:prSet/>
      <dgm:spPr/>
      <dgm:t>
        <a:bodyPr/>
        <a:lstStyle/>
        <a:p>
          <a:endParaRPr lang="en-US"/>
        </a:p>
      </dgm:t>
    </dgm:pt>
    <dgm:pt modelId="{8FC4B0D0-4B60-4436-BA65-C9D94FAE2F0D}">
      <dgm:prSet/>
      <dgm:spPr/>
      <dgm:t>
        <a:bodyPr/>
        <a:lstStyle/>
        <a:p>
          <a:r>
            <a:rPr lang="en-US" dirty="0" smtClean="0"/>
            <a:t>The microbiome, diet, and genetics all influence these intestinal disorders.</a:t>
          </a:r>
          <a:endParaRPr lang="en-US" dirty="0"/>
        </a:p>
      </dgm:t>
    </dgm:pt>
    <dgm:pt modelId="{4F58B977-3521-459B-95F0-CEEB688425A3}" type="parTrans" cxnId="{57190396-A6CE-4103-B04A-22DAB8B194A1}">
      <dgm:prSet/>
      <dgm:spPr/>
      <dgm:t>
        <a:bodyPr/>
        <a:lstStyle/>
        <a:p>
          <a:endParaRPr lang="en-US"/>
        </a:p>
      </dgm:t>
    </dgm:pt>
    <dgm:pt modelId="{886FD71E-99FD-46F4-911D-4F2832CDAFDB}" type="sibTrans" cxnId="{57190396-A6CE-4103-B04A-22DAB8B194A1}">
      <dgm:prSet/>
      <dgm:spPr/>
      <dgm:t>
        <a:bodyPr/>
        <a:lstStyle/>
        <a:p>
          <a:endParaRPr lang="en-US"/>
        </a:p>
      </dgm:t>
    </dgm:pt>
    <dgm:pt modelId="{24FCF010-BEDD-4987-8B6F-AFE42C3E2203}">
      <dgm:prSet/>
      <dgm:spPr/>
      <dgm:t>
        <a:bodyPr/>
        <a:lstStyle/>
        <a:p>
          <a:r>
            <a:rPr lang="en-US" dirty="0" smtClean="0"/>
            <a:t>We investigate these parameters in different clinical and basic science research.</a:t>
          </a:r>
          <a:endParaRPr lang="en-US" dirty="0"/>
        </a:p>
      </dgm:t>
    </dgm:pt>
    <dgm:pt modelId="{0FBAABA8-0B00-47CF-AE0F-651C542EE06F}" type="parTrans" cxnId="{1445BBC9-3E0E-4E3E-A28D-894D3D5AFE6A}">
      <dgm:prSet/>
      <dgm:spPr/>
      <dgm:t>
        <a:bodyPr/>
        <a:lstStyle/>
        <a:p>
          <a:endParaRPr lang="en-US"/>
        </a:p>
      </dgm:t>
    </dgm:pt>
    <dgm:pt modelId="{20A5BA83-B965-49C5-BCE4-6E991E7E2EAE}" type="sibTrans" cxnId="{1445BBC9-3E0E-4E3E-A28D-894D3D5AFE6A}">
      <dgm:prSet/>
      <dgm:spPr/>
      <dgm:t>
        <a:bodyPr/>
        <a:lstStyle/>
        <a:p>
          <a:endParaRPr lang="en-US"/>
        </a:p>
      </dgm:t>
    </dgm:pt>
    <dgm:pt modelId="{0FD4393C-0762-4EBC-AA7A-43D8A8964DDA}">
      <dgm:prSet custT="1"/>
      <dgm:spPr/>
      <dgm:t>
        <a:bodyPr/>
        <a:lstStyle/>
        <a:p>
          <a:pPr marL="0" indent="0"/>
          <a:r>
            <a:rPr lang="en-US" sz="2000" dirty="0" smtClean="0"/>
            <a:t>Dr. Lael Werner,    PhD. Lab manager</a:t>
          </a:r>
          <a:endParaRPr lang="en-US" sz="2000" dirty="0"/>
        </a:p>
      </dgm:t>
    </dgm:pt>
    <dgm:pt modelId="{59AECDFD-FDE3-4888-9286-F0152EF7BB7D}" type="parTrans" cxnId="{CB219CD0-2EB7-4A30-B5A9-A7F82992E883}">
      <dgm:prSet/>
      <dgm:spPr/>
      <dgm:t>
        <a:bodyPr/>
        <a:lstStyle/>
        <a:p>
          <a:endParaRPr lang="en-US"/>
        </a:p>
      </dgm:t>
    </dgm:pt>
    <dgm:pt modelId="{D39A9FDA-C2ED-4481-B788-6348C483945C}" type="sibTrans" cxnId="{CB219CD0-2EB7-4A30-B5A9-A7F82992E883}">
      <dgm:prSet/>
      <dgm:spPr/>
      <dgm:t>
        <a:bodyPr/>
        <a:lstStyle/>
        <a:p>
          <a:endParaRPr lang="en-US"/>
        </a:p>
      </dgm:t>
    </dgm:pt>
    <dgm:pt modelId="{9AE6F668-C4EA-40B1-9530-9188D7F41C3E}">
      <dgm:prSet custT="1"/>
      <dgm:spPr/>
      <dgm:t>
        <a:bodyPr/>
        <a:lstStyle/>
        <a:p>
          <a:endParaRPr lang="en-US" sz="1800" dirty="0"/>
        </a:p>
      </dgm:t>
    </dgm:pt>
    <dgm:pt modelId="{7836414C-2B34-4932-BB5E-2036DA740504}" type="parTrans" cxnId="{4B438B22-6D71-408C-B59B-AD1A919C0F50}">
      <dgm:prSet/>
      <dgm:spPr/>
      <dgm:t>
        <a:bodyPr/>
        <a:lstStyle/>
        <a:p>
          <a:endParaRPr lang="en-US"/>
        </a:p>
      </dgm:t>
    </dgm:pt>
    <dgm:pt modelId="{6EBB4299-9A6B-495F-BC8C-22CA74CFEA2D}" type="sibTrans" cxnId="{4B438B22-6D71-408C-B59B-AD1A919C0F50}">
      <dgm:prSet/>
      <dgm:spPr/>
      <dgm:t>
        <a:bodyPr/>
        <a:lstStyle/>
        <a:p>
          <a:endParaRPr lang="en-US"/>
        </a:p>
      </dgm:t>
    </dgm:pt>
    <dgm:pt modelId="{FCDC4251-EE33-482D-BFA2-8672FFD4C122}">
      <dgm:prSet custT="1"/>
      <dgm:spPr/>
      <dgm:t>
        <a:bodyPr/>
        <a:lstStyle/>
        <a:p>
          <a:pPr marL="228600" indent="0"/>
          <a:endParaRPr lang="en-US" sz="2000" dirty="0"/>
        </a:p>
      </dgm:t>
    </dgm:pt>
    <dgm:pt modelId="{F761359C-7562-4DF2-A147-A8D43D4C2A7F}" type="parTrans" cxnId="{A9B3E9F2-F487-4B23-B81A-F575B75BEA90}">
      <dgm:prSet/>
      <dgm:spPr/>
      <dgm:t>
        <a:bodyPr/>
        <a:lstStyle/>
        <a:p>
          <a:endParaRPr lang="en-US"/>
        </a:p>
      </dgm:t>
    </dgm:pt>
    <dgm:pt modelId="{A38A13F3-CD84-46DF-A5ED-5C9059285B0F}" type="sibTrans" cxnId="{A9B3E9F2-F487-4B23-B81A-F575B75BEA90}">
      <dgm:prSet/>
      <dgm:spPr/>
      <dgm:t>
        <a:bodyPr/>
        <a:lstStyle/>
        <a:p>
          <a:endParaRPr lang="en-US"/>
        </a:p>
      </dgm:t>
    </dgm:pt>
    <dgm:pt modelId="{E5584F74-D567-492A-B49C-FCC283F0DCD1}">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smtClean="0"/>
            <a:t>We search for clinical, dietary, microbial and laboratory factors for prognostication of disease exacerbation and response to therapy.  </a:t>
          </a:r>
          <a:endParaRPr lang="en-US" dirty="0"/>
        </a:p>
      </dgm:t>
    </dgm:pt>
    <dgm:pt modelId="{A3306FE9-F11F-4A13-8A0D-2815125A8B6A}" type="parTrans" cxnId="{4612120C-A2FD-445D-AEEC-CD5438DB497A}">
      <dgm:prSet/>
      <dgm:spPr/>
      <dgm:t>
        <a:bodyPr/>
        <a:lstStyle/>
        <a:p>
          <a:endParaRPr lang="en-US"/>
        </a:p>
      </dgm:t>
    </dgm:pt>
    <dgm:pt modelId="{8C19E73A-ECB5-49EE-9FDB-987AD65EEB2E}" type="sibTrans" cxnId="{4612120C-A2FD-445D-AEEC-CD5438DB497A}">
      <dgm:prSet/>
      <dgm:spPr/>
      <dgm:t>
        <a:bodyPr/>
        <a:lstStyle/>
        <a:p>
          <a:endParaRPr lang="en-US"/>
        </a:p>
      </dgm:t>
    </dgm:pt>
    <dgm:pt modelId="{995B93F8-0EFF-4092-B7BD-C2AC260DF78E}">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smtClean="0"/>
            <a:t>The association between bacteria and its products to disease conditions in humans.</a:t>
          </a:r>
          <a:endParaRPr lang="en-US" dirty="0"/>
        </a:p>
      </dgm:t>
    </dgm:pt>
    <dgm:pt modelId="{EAFAB453-E872-4441-BF3E-C870160DB6F2}" type="parTrans" cxnId="{36A59871-69C5-4C45-A018-F9829C51DCA8}">
      <dgm:prSet/>
      <dgm:spPr/>
      <dgm:t>
        <a:bodyPr/>
        <a:lstStyle/>
        <a:p>
          <a:endParaRPr lang="en-US"/>
        </a:p>
      </dgm:t>
    </dgm:pt>
    <dgm:pt modelId="{7CB2FC97-7098-4E6F-B9A4-6CC69D459A87}" type="sibTrans" cxnId="{36A59871-69C5-4C45-A018-F9829C51DCA8}">
      <dgm:prSet/>
      <dgm:spPr/>
      <dgm:t>
        <a:bodyPr/>
        <a:lstStyle/>
        <a:p>
          <a:endParaRPr lang="en-US"/>
        </a:p>
      </dgm:t>
    </dgm:pt>
    <dgm:pt modelId="{A89D6BAE-68E1-4CDA-A271-ECE955EF575B}">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smtClean="0"/>
            <a:t>The impact of bacterial proteases on the epithelial barrier function and how enteric microbial alterations are related to diseases</a:t>
          </a:r>
          <a:r>
            <a:rPr lang="he-IL" dirty="0" smtClean="0"/>
            <a:t>.</a:t>
          </a:r>
          <a:endParaRPr lang="en-US" dirty="0"/>
        </a:p>
      </dgm:t>
    </dgm:pt>
    <dgm:pt modelId="{967119BD-E66B-4491-AC1B-10F7335FE311}" type="parTrans" cxnId="{C6F6E0C8-AF7E-48B9-AC96-56A3CEBF6723}">
      <dgm:prSet/>
      <dgm:spPr/>
      <dgm:t>
        <a:bodyPr/>
        <a:lstStyle/>
        <a:p>
          <a:endParaRPr lang="en-US"/>
        </a:p>
      </dgm:t>
    </dgm:pt>
    <dgm:pt modelId="{F186E483-1FB2-4646-A6D5-7267E8864AC1}" type="sibTrans" cxnId="{C6F6E0C8-AF7E-48B9-AC96-56A3CEBF6723}">
      <dgm:prSet/>
      <dgm:spPr/>
      <dgm:t>
        <a:bodyPr/>
        <a:lstStyle/>
        <a:p>
          <a:endParaRPr lang="en-US"/>
        </a:p>
      </dgm:t>
    </dgm:pt>
    <dgm:pt modelId="{54A56DEC-4ACA-4B03-A691-20EBFE0410BF}">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dirty="0"/>
        </a:p>
      </dgm:t>
    </dgm:pt>
    <dgm:pt modelId="{61B3A6E5-4554-48F6-804B-A3BAD5C81FA8}" type="parTrans" cxnId="{CF5AD0A6-8A54-4487-972F-8C3719C3A7B6}">
      <dgm:prSet/>
      <dgm:spPr/>
      <dgm:t>
        <a:bodyPr/>
        <a:lstStyle/>
        <a:p>
          <a:endParaRPr lang="en-US"/>
        </a:p>
      </dgm:t>
    </dgm:pt>
    <dgm:pt modelId="{FCDB19AD-4C42-4511-A854-F95C9BDB88C3}" type="sibTrans" cxnId="{CF5AD0A6-8A54-4487-972F-8C3719C3A7B6}">
      <dgm:prSet/>
      <dgm:spPr/>
      <dgm:t>
        <a:bodyPr/>
        <a:lstStyle/>
        <a:p>
          <a:endParaRPr lang="en-US"/>
        </a:p>
      </dgm:t>
    </dgm:pt>
    <dgm:pt modelId="{9EA8CCA5-7F30-48BC-A5D7-B737BA6CCACB}">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dirty="0"/>
        </a:p>
      </dgm:t>
    </dgm:pt>
    <dgm:pt modelId="{0A481C63-C22A-4530-B794-86827B75457E}" type="parTrans" cxnId="{19FFF049-CCFF-411F-9D97-AB20DE28631F}">
      <dgm:prSet/>
      <dgm:spPr/>
      <dgm:t>
        <a:bodyPr/>
        <a:lstStyle/>
        <a:p>
          <a:endParaRPr lang="en-US"/>
        </a:p>
      </dgm:t>
    </dgm:pt>
    <dgm:pt modelId="{8AD2DD6F-0DD1-4F3A-A8EB-56674F746949}" type="sibTrans" cxnId="{19FFF049-CCFF-411F-9D97-AB20DE28631F}">
      <dgm:prSet/>
      <dgm:spPr/>
      <dgm:t>
        <a:bodyPr/>
        <a:lstStyle/>
        <a:p>
          <a:endParaRPr lang="en-US"/>
        </a:p>
      </dgm:t>
    </dgm:pt>
    <dgm:pt modelId="{738E97B2-AD63-4F47-96A8-DD0BAB11A946}">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dirty="0"/>
        </a:p>
      </dgm:t>
    </dgm:pt>
    <dgm:pt modelId="{E6193388-9F65-4267-BE56-A4B22D37B330}" type="parTrans" cxnId="{05A38482-560F-4F70-836B-76E77AD1FD28}">
      <dgm:prSet/>
      <dgm:spPr/>
      <dgm:t>
        <a:bodyPr/>
        <a:lstStyle/>
        <a:p>
          <a:endParaRPr lang="en-US"/>
        </a:p>
      </dgm:t>
    </dgm:pt>
    <dgm:pt modelId="{5139891B-E8FA-4120-ACF6-40878ED5CB00}" type="sibTrans" cxnId="{05A38482-560F-4F70-836B-76E77AD1FD28}">
      <dgm:prSet/>
      <dgm:spPr/>
      <dgm:t>
        <a:bodyPr/>
        <a:lstStyle/>
        <a:p>
          <a:endParaRPr lang="en-US"/>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endParaRPr lang="en-US"/>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endParaRPr lang="en-US"/>
        </a:p>
      </dgm:t>
    </dgm:pt>
    <dgm:pt modelId="{AD36398F-ACF7-45F5-962D-A34A91DBDA29}" type="pres">
      <dgm:prSet presAssocID="{F99105CB-3150-4A3F-BE2D-F22DAD71B8E0}" presName="desTx" presStyleLbl="alignAccFollowNode1" presStyleIdx="0" presStyleCnt="4">
        <dgm:presLayoutVars>
          <dgm:bulletEnabled val="1"/>
        </dgm:presLayoutVars>
      </dgm:prSet>
      <dgm:spPr/>
      <dgm:t>
        <a:bodyPr/>
        <a:lstStyle/>
        <a:p>
          <a:endParaRPr lang="en-US"/>
        </a:p>
      </dgm:t>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endParaRPr lang="en-US"/>
        </a:p>
      </dgm:t>
    </dgm:pt>
    <dgm:pt modelId="{94AB53EF-7E78-43E7-8BF2-E42496B2A58C}" type="pres">
      <dgm:prSet presAssocID="{CC43F576-53C0-402A-AC10-6E2B88F75ABC}" presName="desTx" presStyleLbl="alignAccFollowNode1" presStyleIdx="1" presStyleCnt="4">
        <dgm:presLayoutVars>
          <dgm:bulletEnabled val="1"/>
        </dgm:presLayoutVars>
      </dgm:prSet>
      <dgm:spPr/>
      <dgm:t>
        <a:bodyPr/>
        <a:lstStyle/>
        <a:p>
          <a:endParaRPr lang="en-US"/>
        </a:p>
      </dgm:t>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endParaRPr lang="en-US"/>
        </a:p>
      </dgm:t>
    </dgm:pt>
    <dgm:pt modelId="{9C774EAC-6A48-4087-85A7-5189DB5226D9}" type="pres">
      <dgm:prSet presAssocID="{87FD89F3-4F06-4C1B-B154-82B48E5B2BF5}" presName="desTx" presStyleLbl="alignAccFollowNode1" presStyleIdx="2" presStyleCnt="4">
        <dgm:presLayoutVars>
          <dgm:bulletEnabled val="1"/>
        </dgm:presLayoutVars>
      </dgm:prSet>
      <dgm:spPr/>
      <dgm:t>
        <a:bodyPr/>
        <a:lstStyle/>
        <a:p>
          <a:endParaRPr lang="en-US"/>
        </a:p>
      </dgm:t>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endParaRPr lang="en-US"/>
        </a:p>
      </dgm:t>
    </dgm:pt>
    <dgm:pt modelId="{501A2AC1-2799-495C-AE27-6F11CF2635C6}" type="pres">
      <dgm:prSet presAssocID="{CC120128-8D09-48B4-AA8B-3E2E7DDD4A77}" presName="desTx" presStyleLbl="alignAccFollowNode1" presStyleIdx="3" presStyleCnt="4">
        <dgm:presLayoutVars>
          <dgm:bulletEnabled val="1"/>
        </dgm:presLayoutVars>
      </dgm:prSet>
      <dgm:spPr/>
      <dgm:t>
        <a:bodyPr/>
        <a:lstStyle/>
        <a:p>
          <a:endParaRPr lang="en-US"/>
        </a:p>
      </dgm:t>
    </dgm:pt>
  </dgm:ptLst>
  <dgm:cxnLst>
    <dgm:cxn modelId="{4612120C-A2FD-445D-AEEC-CD5438DB497A}" srcId="{87FD89F3-4F06-4C1B-B154-82B48E5B2BF5}" destId="{E5584F74-D567-492A-B49C-FCC283F0DCD1}" srcOrd="2" destOrd="0" parTransId="{A3306FE9-F11F-4A13-8A0D-2815125A8B6A}" sibTransId="{8C19E73A-ECB5-49EE-9FDB-987AD65EEB2E}"/>
    <dgm:cxn modelId="{04964411-EE8A-4EAA-A218-E922BAF68775}" type="presOf" srcId="{9AE6F668-C4EA-40B1-9530-9188D7F41C3E}" destId="{AD36398F-ACF7-45F5-962D-A34A91DBDA29}" srcOrd="0" destOrd="1" presId="urn:microsoft.com/office/officeart/2005/8/layout/hList1"/>
    <dgm:cxn modelId="{1E3EDDDA-702B-47BA-9A33-8069D7E13249}" type="presOf" srcId="{24FCF010-BEDD-4987-8B6F-AFE42C3E2203}" destId="{501A2AC1-2799-495C-AE27-6F11CF2635C6}" srcOrd="0" destOrd="2" presId="urn:microsoft.com/office/officeart/2005/8/layout/hList1"/>
    <dgm:cxn modelId="{16E99D52-F007-40BF-95C4-DC81EE411A8E}" type="presOf" srcId="{CC120128-8D09-48B4-AA8B-3E2E7DDD4A77}" destId="{F8A3F7B2-6FDE-40A0-9544-6C3C9B45771C}" srcOrd="0" destOrd="0" presId="urn:microsoft.com/office/officeart/2005/8/layout/hList1"/>
    <dgm:cxn modelId="{88F983DC-5289-4E10-AA8C-0004E14DCAB4}" type="presOf" srcId="{431DD3EF-11CB-4E76-B3F4-8F62D9C0B500}" destId="{9C774EAC-6A48-4087-85A7-5189DB5226D9}" srcOrd="0" destOrd="0" presId="urn:microsoft.com/office/officeart/2005/8/layout/hList1"/>
    <dgm:cxn modelId="{57190396-A6CE-4103-B04A-22DAB8B194A1}" srcId="{CC120128-8D09-48B4-AA8B-3E2E7DDD4A77}" destId="{8FC4B0D0-4B60-4436-BA65-C9D94FAE2F0D}" srcOrd="1" destOrd="0" parTransId="{4F58B977-3521-459B-95F0-CEEB688425A3}" sibTransId="{886FD71E-99FD-46F4-911D-4F2832CDAFDB}"/>
    <dgm:cxn modelId="{8B4D83D1-69C4-48C0-96BB-BFF868744D92}" srcId="{F99105CB-3150-4A3F-BE2D-F22DAD71B8E0}" destId="{714A292F-297C-447D-A3D1-7A11A627D088}" srcOrd="0" destOrd="0" parTransId="{B110782A-6377-450E-BF24-B17A59131F75}" sibTransId="{05D63FFB-C2B6-465F-AD24-A312B311EFDE}"/>
    <dgm:cxn modelId="{5A4AE699-31C5-4BD5-BC6D-326323472BAB}" type="presOf" srcId="{E5584F74-D567-492A-B49C-FCC283F0DCD1}" destId="{9C774EAC-6A48-4087-85A7-5189DB5226D9}" srcOrd="0" destOrd="2" presId="urn:microsoft.com/office/officeart/2005/8/layout/hList1"/>
    <dgm:cxn modelId="{66C78A80-5862-4060-946C-794CF0E650EE}" type="presOf" srcId="{9EA8CCA5-7F30-48BC-A5D7-B737BA6CCACB}" destId="{9C774EAC-6A48-4087-85A7-5189DB5226D9}" srcOrd="0" destOrd="1" presId="urn:microsoft.com/office/officeart/2005/8/layout/hList1"/>
    <dgm:cxn modelId="{A9B3E9F2-F487-4B23-B81A-F575B75BEA90}" srcId="{CC43F576-53C0-402A-AC10-6E2B88F75ABC}" destId="{FCDC4251-EE33-482D-BFA2-8672FFD4C122}" srcOrd="1" destOrd="0" parTransId="{F761359C-7562-4DF2-A147-A8D43D4C2A7F}" sibTransId="{A38A13F3-CD84-46DF-A5ED-5C9059285B0F}"/>
    <dgm:cxn modelId="{7B267B6F-4958-4A96-985C-9A2E41A0F5B5}" type="presOf" srcId="{87FD89F3-4F06-4C1B-B154-82B48E5B2BF5}" destId="{CBCB8305-FC8B-4B1D-8161-49D9D6160A9F}" srcOrd="0" destOrd="0" presId="urn:microsoft.com/office/officeart/2005/8/layout/hList1"/>
    <dgm:cxn modelId="{CF5AD0A6-8A54-4487-972F-8C3719C3A7B6}" srcId="{87FD89F3-4F06-4C1B-B154-82B48E5B2BF5}" destId="{54A56DEC-4ACA-4B03-A691-20EBFE0410BF}" srcOrd="5" destOrd="0" parTransId="{61B3A6E5-4554-48F6-804B-A3BAD5C81FA8}" sibTransId="{FCDB19AD-4C42-4511-A854-F95C9BDB88C3}"/>
    <dgm:cxn modelId="{71649D71-05C8-4C8A-BEE7-FB6936684AE5}" srcId="{96E08D7C-70BA-43B7-847A-65D542C386AD}" destId="{F99105CB-3150-4A3F-BE2D-F22DAD71B8E0}" srcOrd="0" destOrd="0" parTransId="{2BAFADAB-3F27-4130-A250-3BFB21434846}" sibTransId="{0FC1CB51-4E97-4C58-8BB3-ECCBCCDCD105}"/>
    <dgm:cxn modelId="{A42BB468-39B0-4D2C-8A4D-6CF03DED49B6}" type="presOf" srcId="{8FC4B0D0-4B60-4436-BA65-C9D94FAE2F0D}" destId="{501A2AC1-2799-495C-AE27-6F11CF2635C6}" srcOrd="0" destOrd="1" presId="urn:microsoft.com/office/officeart/2005/8/layout/hList1"/>
    <dgm:cxn modelId="{CA113875-6BFA-40ED-A5CB-55643E0C94AA}" srcId="{87FD89F3-4F06-4C1B-B154-82B48E5B2BF5}" destId="{431DD3EF-11CB-4E76-B3F4-8F62D9C0B500}" srcOrd="0" destOrd="0" parTransId="{0B9D4117-0D92-4315-BE76-D940A99B371E}" sibTransId="{4DE60197-7621-4807-ADD0-620D53B2C46C}"/>
    <dgm:cxn modelId="{77BDD7CD-5CFB-4CEF-87A0-1FF817B63488}" type="presOf" srcId="{54A56DEC-4ACA-4B03-A691-20EBFE0410BF}" destId="{9C774EAC-6A48-4087-85A7-5189DB5226D9}" srcOrd="0" destOrd="5" presId="urn:microsoft.com/office/officeart/2005/8/layout/hList1"/>
    <dgm:cxn modelId="{AED31C15-80E8-4A76-8BA6-D957174A8496}" type="presOf" srcId="{71366276-EF6B-499D-8319-76F1C78C2372}" destId="{501A2AC1-2799-495C-AE27-6F11CF2635C6}" srcOrd="0" destOrd="0" presId="urn:microsoft.com/office/officeart/2005/8/layout/hList1"/>
    <dgm:cxn modelId="{3F67EF7C-B8BB-4BBF-AB35-89A3B2CC76AC}" type="presOf" srcId="{714A292F-297C-447D-A3D1-7A11A627D088}" destId="{AD36398F-ACF7-45F5-962D-A34A91DBDA29}"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1445BBC9-3E0E-4E3E-A28D-894D3D5AFE6A}" srcId="{CC120128-8D09-48B4-AA8B-3E2E7DDD4A77}" destId="{24FCF010-BEDD-4987-8B6F-AFE42C3E2203}" srcOrd="2" destOrd="0" parTransId="{0FBAABA8-0B00-47CF-AE0F-651C542EE06F}" sibTransId="{20A5BA83-B965-49C5-BCE4-6E991E7E2EAE}"/>
    <dgm:cxn modelId="{F95D533A-5F78-4A87-B02E-864191EBFB16}" srcId="{96E08D7C-70BA-43B7-847A-65D542C386AD}" destId="{CC120128-8D09-48B4-AA8B-3E2E7DDD4A77}" srcOrd="3" destOrd="0" parTransId="{F8B02D0A-112C-49FD-8DD5-CD1546D70FD1}" sibTransId="{B6640F96-EB0D-490C-ACFD-843AA8F925C4}"/>
    <dgm:cxn modelId="{1419DF00-397A-4910-B8EA-BEB05656A50D}" type="presOf" srcId="{995B93F8-0EFF-4092-B7BD-C2AC260DF78E}" destId="{9C774EAC-6A48-4087-85A7-5189DB5226D9}" srcOrd="0" destOrd="4" presId="urn:microsoft.com/office/officeart/2005/8/layout/hList1"/>
    <dgm:cxn modelId="{279A85B7-4E97-4443-8C7B-F713E7DCDF58}" srcId="{87FD89F3-4F06-4C1B-B154-82B48E5B2BF5}" destId="{29B1D664-3261-4972-BAC8-772ADD5E1D9D}" srcOrd="7" destOrd="0" parTransId="{DB6EDE64-A721-4A51-9086-77CA655A796E}" sibTransId="{4486E635-A658-4643-990D-804AD4CF3587}"/>
    <dgm:cxn modelId="{86A1507E-C552-4085-8C8E-A66AD8DEBF82}" type="presOf" srcId="{CC43F576-53C0-402A-AC10-6E2B88F75ABC}" destId="{143909F5-9BD6-4BDD-81E8-865DF92E8B75}" srcOrd="0" destOrd="0" presId="urn:microsoft.com/office/officeart/2005/8/layout/hList1"/>
    <dgm:cxn modelId="{5E3C729C-B02A-4556-9F9D-708856FD2C46}" srcId="{CC120128-8D09-48B4-AA8B-3E2E7DDD4A77}" destId="{71366276-EF6B-499D-8319-76F1C78C2372}" srcOrd="0" destOrd="0" parTransId="{6145EA76-BF51-4DD3-B8C7-B6D88FBD7F5C}" sibTransId="{4E47B434-EAD1-4E81-9AB9-9FF70DA2A8A9}"/>
    <dgm:cxn modelId="{361BB5C0-D739-415A-92A9-E2927CCBDDCD}" type="presOf" srcId="{FCDC4251-EE33-482D-BFA2-8672FFD4C122}" destId="{94AB53EF-7E78-43E7-8BF2-E42496B2A58C}" srcOrd="0" destOrd="1" presId="urn:microsoft.com/office/officeart/2005/8/layout/hList1"/>
    <dgm:cxn modelId="{19FFF049-CCFF-411F-9D97-AB20DE28631F}" srcId="{87FD89F3-4F06-4C1B-B154-82B48E5B2BF5}" destId="{9EA8CCA5-7F30-48BC-A5D7-B737BA6CCACB}" srcOrd="1" destOrd="0" parTransId="{0A481C63-C22A-4530-B794-86827B75457E}" sibTransId="{8AD2DD6F-0DD1-4F3A-A8EB-56674F746949}"/>
    <dgm:cxn modelId="{C6F6E0C8-AF7E-48B9-AC96-56A3CEBF6723}" srcId="{87FD89F3-4F06-4C1B-B154-82B48E5B2BF5}" destId="{A89D6BAE-68E1-4CDA-A271-ECE955EF575B}" srcOrd="6" destOrd="0" parTransId="{967119BD-E66B-4491-AC1B-10F7335FE311}" sibTransId="{F186E483-1FB2-4646-A6D5-7267E8864AC1}"/>
    <dgm:cxn modelId="{CB219CD0-2EB7-4A30-B5A9-A7F82992E883}" srcId="{CC43F576-53C0-402A-AC10-6E2B88F75ABC}" destId="{0FD4393C-0762-4EBC-AA7A-43D8A8964DDA}" srcOrd="2" destOrd="0" parTransId="{59AECDFD-FDE3-4888-9286-F0152EF7BB7D}" sibTransId="{D39A9FDA-C2ED-4481-B788-6348C483945C}"/>
    <dgm:cxn modelId="{82925CB6-489A-4F2B-81E2-EB3C642F96C3}" srcId="{96E08D7C-70BA-43B7-847A-65D542C386AD}" destId="{87FD89F3-4F06-4C1B-B154-82B48E5B2BF5}" srcOrd="2" destOrd="0" parTransId="{8D52FD59-3092-491C-8945-5B8107B74797}" sibTransId="{8BA5DE6B-1121-4DBE-A6F4-2757FA544E13}"/>
    <dgm:cxn modelId="{36A59871-69C5-4C45-A018-F9829C51DCA8}" srcId="{87FD89F3-4F06-4C1B-B154-82B48E5B2BF5}" destId="{995B93F8-0EFF-4092-B7BD-C2AC260DF78E}" srcOrd="4" destOrd="0" parTransId="{EAFAB453-E872-4441-BF3E-C870160DB6F2}" sibTransId="{7CB2FC97-7098-4E6F-B9A4-6CC69D459A87}"/>
    <dgm:cxn modelId="{EB1C9253-D5A6-45F3-92FF-A0E2A0B9149F}" type="presOf" srcId="{3770CB47-C8CC-4855-87C9-67DC92EBB885}" destId="{94AB53EF-7E78-43E7-8BF2-E42496B2A58C}" srcOrd="0" destOrd="0" presId="urn:microsoft.com/office/officeart/2005/8/layout/hList1"/>
    <dgm:cxn modelId="{1605EBE6-271A-4CE5-9BEE-13216EA6E4AC}" srcId="{CC43F576-53C0-402A-AC10-6E2B88F75ABC}" destId="{3770CB47-C8CC-4855-87C9-67DC92EBB885}" srcOrd="0" destOrd="0" parTransId="{6C1E7506-4477-4310-9DAB-5F3A60C9E730}" sibTransId="{2C7F1BC8-B463-44AC-8D76-C7C60A5C3094}"/>
    <dgm:cxn modelId="{05A38482-560F-4F70-836B-76E77AD1FD28}" srcId="{87FD89F3-4F06-4C1B-B154-82B48E5B2BF5}" destId="{738E97B2-AD63-4F47-96A8-DD0BAB11A946}" srcOrd="3" destOrd="0" parTransId="{E6193388-9F65-4267-BE56-A4B22D37B330}" sibTransId="{5139891B-E8FA-4120-ACF6-40878ED5CB00}"/>
    <dgm:cxn modelId="{7DE8307E-9382-43A3-AC1F-21AD2CA4AAD7}" type="presOf" srcId="{738E97B2-AD63-4F47-96A8-DD0BAB11A946}" destId="{9C774EAC-6A48-4087-85A7-5189DB5226D9}" srcOrd="0" destOrd="3" presId="urn:microsoft.com/office/officeart/2005/8/layout/hList1"/>
    <dgm:cxn modelId="{C57D172C-49C2-4927-B4DF-1636B52F9BD9}" type="presOf" srcId="{0FD4393C-0762-4EBC-AA7A-43D8A8964DDA}" destId="{94AB53EF-7E78-43E7-8BF2-E42496B2A58C}" srcOrd="0" destOrd="2" presId="urn:microsoft.com/office/officeart/2005/8/layout/hList1"/>
    <dgm:cxn modelId="{4B438B22-6D71-408C-B59B-AD1A919C0F50}" srcId="{F99105CB-3150-4A3F-BE2D-F22DAD71B8E0}" destId="{9AE6F668-C4EA-40B1-9530-9188D7F41C3E}" srcOrd="1" destOrd="0" parTransId="{7836414C-2B34-4932-BB5E-2036DA740504}" sibTransId="{6EBB4299-9A6B-495F-BC8C-22CA74CFEA2D}"/>
    <dgm:cxn modelId="{B7AE8400-7A2D-481A-BDC1-F1AC0CCEB53C}" type="presOf" srcId="{29B1D664-3261-4972-BAC8-772ADD5E1D9D}" destId="{9C774EAC-6A48-4087-85A7-5189DB5226D9}" srcOrd="0" destOrd="7" presId="urn:microsoft.com/office/officeart/2005/8/layout/hList1"/>
    <dgm:cxn modelId="{FD21CE45-AEE2-4452-B716-D0AD814A9EF9}" srcId="{F99105CB-3150-4A3F-BE2D-F22DAD71B8E0}" destId="{63B1BFE2-93F5-4A58-9E4A-C63CCFD562B4}" srcOrd="2" destOrd="0" parTransId="{41DF09F5-82D8-441F-8CDA-746945DEF61D}" sibTransId="{4F6C97FB-FAB5-44F4-9A82-EE63D07B76F6}"/>
    <dgm:cxn modelId="{F498DBF4-6340-4FE1-AD5B-13BC21C1A3CD}" type="presOf" srcId="{A89D6BAE-68E1-4CDA-A271-ECE955EF575B}" destId="{9C774EAC-6A48-4087-85A7-5189DB5226D9}" srcOrd="0" destOrd="6" presId="urn:microsoft.com/office/officeart/2005/8/layout/hList1"/>
    <dgm:cxn modelId="{2599FEA5-6F66-40C1-87B9-4E07AC6BD74B}" srcId="{96E08D7C-70BA-43B7-847A-65D542C386AD}" destId="{CC43F576-53C0-402A-AC10-6E2B88F75ABC}" srcOrd="1" destOrd="0" parTransId="{98B380F4-9A55-4597-BFAF-05EC71CA6705}" sibTransId="{E49FBFA1-899A-4EA5-A105-99A683904865}"/>
    <dgm:cxn modelId="{1413EEFF-3DA6-4F89-9697-C4D0C3517872}" type="presOf" srcId="{63B1BFE2-93F5-4A58-9E4A-C63CCFD562B4}" destId="{AD36398F-ACF7-45F5-962D-A34A91DBDA29}" srcOrd="0" destOrd="2" presId="urn:microsoft.com/office/officeart/2005/8/layout/hList1"/>
    <dgm:cxn modelId="{3F6E61DA-1B14-4A47-8D83-82BF12002340}" type="presOf" srcId="{F99105CB-3150-4A3F-BE2D-F22DAD71B8E0}" destId="{393EB0DA-0246-4CEC-A7D4-DC1FE911DF81}" srcOrd="0" destOrd="0" presId="urn:microsoft.com/office/officeart/2005/8/layout/hList1"/>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dgm:spPr/>
      <dgm:t>
        <a:bodyPr/>
        <a:lstStyle/>
        <a:p>
          <a:endParaRPr lang="en-US"/>
        </a:p>
      </dgm:t>
    </dgm:pt>
    <dgm:pt modelId="{455E1280-5780-4DF4-A4E1-73960532650F}">
      <dgm:prSet custT="1"/>
      <dgm:spPr/>
      <dgm:t>
        <a:bodyPr/>
        <a:lstStyle/>
        <a:p>
          <a:pPr rtl="0"/>
          <a:r>
            <a:rPr lang="en-US" sz="1400" b="1" smtClean="0"/>
            <a:t>What are we specialized in</a:t>
          </a:r>
          <a:endParaRPr lang="he-IL" sz="140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smtClean="0"/>
            <a:t>What specialized equipment we use to answer Q</a:t>
          </a:r>
          <a:endParaRPr lang="he-IL" sz="140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smtClean="0"/>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endParaRPr lang="en-US"/>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endParaRPr lang="en-US"/>
        </a:p>
      </dgm:t>
    </dgm:pt>
    <dgm:pt modelId="{E73F5EDE-A10D-4951-8321-A945EA279669}" type="pres">
      <dgm:prSet presAssocID="{455E1280-5780-4DF4-A4E1-73960532650F}" presName="desTx" presStyleLbl="alignAccFollowNode1" presStyleIdx="0" presStyleCnt="3">
        <dgm:presLayoutVars>
          <dgm:bulletEnabled val="1"/>
        </dgm:presLayoutVars>
      </dgm:prSet>
      <dgm:spPr/>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endParaRPr lang="en-US"/>
        </a:p>
      </dgm:t>
    </dgm:pt>
    <dgm:pt modelId="{9C200E40-D124-4CE4-915D-0E8B6478DD71}" type="pres">
      <dgm:prSet presAssocID="{BE354AAD-6D47-4986-9273-D2C2806FDEB1}" presName="desTx" presStyleLbl="alignAccFollowNode1" presStyleIdx="1" presStyleCnt="3">
        <dgm:presLayoutVars>
          <dgm:bulletEnabled val="1"/>
        </dgm:presLayoutVars>
      </dgm:prSet>
      <dgm:spPr/>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endParaRPr lang="en-US"/>
        </a:p>
      </dgm:t>
    </dgm:pt>
    <dgm:pt modelId="{32A85AEE-79FA-452C-86E3-3B8118DDF0F4}" type="pres">
      <dgm:prSet presAssocID="{5FF2580A-09CB-4A9F-BBD0-5F77C05A2374}" presName="desTx" presStyleLbl="alignAccFollowNode1" presStyleIdx="2" presStyleCnt="3">
        <dgm:presLayoutVars>
          <dgm:bulletEnabled val="1"/>
        </dgm:presLayoutVars>
      </dgm:prSet>
      <dgm:spPr/>
    </dgm:pt>
  </dgm:ptLst>
  <dgm:cxnLst>
    <dgm:cxn modelId="{0210AA09-DD48-4A70-BE07-48E059076AED}" srcId="{3C6A4C54-0B1B-4C41-A71D-881BB32C56DE}" destId="{5FF2580A-09CB-4A9F-BBD0-5F77C05A2374}" srcOrd="2" destOrd="0" parTransId="{9D2999A8-0C50-4AA3-82A9-A96FF32FEFAF}" sibTransId="{6573042E-B4DF-4912-9B1F-EDB01CFD9B88}"/>
    <dgm:cxn modelId="{29F57AC5-1F38-48F1-9B32-0803C14E6C9C}" type="presOf" srcId="{5FF2580A-09CB-4A9F-BBD0-5F77C05A2374}" destId="{48B9880A-DF8D-4658-A75E-9F9803B6A3E5}" srcOrd="0" destOrd="0"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B08D2FF8-D9BC-41E4-875F-C09733BA8012}" type="presOf" srcId="{455E1280-5780-4DF4-A4E1-73960532650F}" destId="{6C82391C-B745-416C-80E9-CE084F89A1C8}" srcOrd="0" destOrd="0" presId="urn:microsoft.com/office/officeart/2005/8/layout/hList1"/>
    <dgm:cxn modelId="{1B53F0A3-609B-42AC-BAF3-202D524CBFCC}" type="presOf" srcId="{3C6A4C54-0B1B-4C41-A71D-881BB32C56DE}" destId="{CD6B89CE-AE32-463F-A245-AF05C7CFE10D}"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44554B4F-E367-4F2F-847B-9F2112819ABD}" srcId="{3C6A4C54-0B1B-4C41-A71D-881BB32C56DE}" destId="{BE354AAD-6D47-4986-9273-D2C2806FDEB1}" srcOrd="1" destOrd="0" parTransId="{69F9910C-3031-4166-92B5-1BCF40DB062D}" sibTransId="{2AEB31F0-8F4B-4367-ADAE-7AAA3FD3F78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smtClean="0">
              <a:latin typeface="Aharoni" panose="02010803020104030203" pitchFamily="2" charset="-79"/>
              <a:cs typeface="Aharoni" panose="02010803020104030203" pitchFamily="2" charset="-79"/>
            </a:rPr>
            <a:t>Name of lab/Location</a:t>
          </a:r>
          <a:endParaRPr lang="he-IL" sz="1400" b="1" dirty="0">
            <a:latin typeface="Aharoni" panose="02010803020104030203" pitchFamily="2" charset="-79"/>
            <a:cs typeface="Aharoni" panose="02010803020104030203" pitchFamily="2" charset="-79"/>
          </a:endParaRPr>
        </a:p>
      </dgm:t>
    </dgm:pt>
    <dgm:pt modelId="{2BAFADAB-3F27-4130-A250-3BFB21434846}" type="parTrans" cxnId="{71649D71-05C8-4C8A-BEE7-FB6936684AE5}">
      <dgm:prSet/>
      <dgm:spPr/>
      <dgm:t>
        <a:bodyPr/>
        <a:lstStyle/>
        <a:p>
          <a:endParaRPr lang="en-US" sz="1400" b="1">
            <a:latin typeface="Aharoni" panose="02010803020104030203" pitchFamily="2" charset="-79"/>
            <a:cs typeface="Aharoni" panose="02010803020104030203" pitchFamily="2" charset="-79"/>
          </a:endParaRPr>
        </a:p>
      </dgm:t>
    </dgm:pt>
    <dgm:pt modelId="{0FC1CB51-4E97-4C58-8BB3-ECCBCCDCD105}" type="sibTrans" cxnId="{71649D71-05C8-4C8A-BEE7-FB6936684AE5}">
      <dgm:prSet/>
      <dgm:spPr/>
      <dgm:t>
        <a:bodyPr/>
        <a:lstStyle/>
        <a:p>
          <a:endParaRPr lang="en-US" sz="1400" b="1">
            <a:latin typeface="Aharoni" panose="02010803020104030203" pitchFamily="2" charset="-79"/>
            <a:cs typeface="Aharoni" panose="02010803020104030203" pitchFamily="2" charset="-79"/>
          </a:endParaRPr>
        </a:p>
      </dgm:t>
    </dgm:pt>
    <dgm:pt modelId="{CC43F576-53C0-402A-AC10-6E2B88F75ABC}">
      <dgm:prSet custT="1"/>
      <dgm:spPr/>
      <dgm:t>
        <a:bodyPr/>
        <a:lstStyle/>
        <a:p>
          <a:pPr rtl="0"/>
          <a:r>
            <a:rPr lang="en-US" sz="1400" b="1" dirty="0" smtClean="0">
              <a:latin typeface="Aharoni" panose="02010803020104030203" pitchFamily="2" charset="-79"/>
              <a:cs typeface="Aharoni" panose="02010803020104030203" pitchFamily="2" charset="-79"/>
            </a:rPr>
            <a:t>PI/Manager</a:t>
          </a:r>
          <a:endParaRPr lang="he-IL" sz="1400" b="1" dirty="0">
            <a:latin typeface="Aharoni" panose="02010803020104030203" pitchFamily="2" charset="-79"/>
            <a:cs typeface="Aharoni" panose="02010803020104030203" pitchFamily="2" charset="-79"/>
          </a:endParaRPr>
        </a:p>
      </dgm:t>
    </dgm:pt>
    <dgm:pt modelId="{98B380F4-9A55-4597-BFAF-05EC71CA6705}" type="parTrans" cxnId="{2599FEA5-6F66-40C1-87B9-4E07AC6BD74B}">
      <dgm:prSet/>
      <dgm:spPr/>
      <dgm:t>
        <a:bodyPr/>
        <a:lstStyle/>
        <a:p>
          <a:endParaRPr lang="en-US" sz="1400" b="1">
            <a:latin typeface="Aharoni" panose="02010803020104030203" pitchFamily="2" charset="-79"/>
            <a:cs typeface="Aharoni" panose="02010803020104030203" pitchFamily="2" charset="-79"/>
          </a:endParaRPr>
        </a:p>
      </dgm:t>
    </dgm:pt>
    <dgm:pt modelId="{E49FBFA1-899A-4EA5-A105-99A683904865}" type="sibTrans" cxnId="{2599FEA5-6F66-40C1-87B9-4E07AC6BD74B}">
      <dgm:prSet/>
      <dgm:spPr/>
      <dgm:t>
        <a:bodyPr/>
        <a:lstStyle/>
        <a:p>
          <a:endParaRPr lang="en-US" sz="1400" b="1">
            <a:latin typeface="Aharoni" panose="02010803020104030203" pitchFamily="2" charset="-79"/>
            <a:cs typeface="Aharoni" panose="02010803020104030203" pitchFamily="2" charset="-79"/>
          </a:endParaRPr>
        </a:p>
      </dgm:t>
    </dgm:pt>
    <dgm:pt modelId="{87FD89F3-4F06-4C1B-B154-82B48E5B2BF5}">
      <dgm:prSet custT="1"/>
      <dgm:spPr/>
      <dgm:t>
        <a:bodyPr/>
        <a:lstStyle/>
        <a:p>
          <a:pPr rtl="0"/>
          <a:r>
            <a:rPr lang="en-US" sz="1400" b="1" dirty="0" smtClean="0">
              <a:latin typeface="Aharoni" panose="02010803020104030203" pitchFamily="2" charset="-79"/>
              <a:cs typeface="Aharoni" panose="02010803020104030203" pitchFamily="2" charset="-79"/>
            </a:rPr>
            <a:t>Main Subjects in the lab</a:t>
          </a:r>
          <a:endParaRPr lang="he-IL" sz="1400" b="1" dirty="0">
            <a:latin typeface="Aharoni" panose="02010803020104030203" pitchFamily="2" charset="-79"/>
            <a:cs typeface="Aharoni" panose="02010803020104030203" pitchFamily="2" charset="-79"/>
          </a:endParaRPr>
        </a:p>
      </dgm:t>
    </dgm:pt>
    <dgm:pt modelId="{8D52FD59-3092-491C-8945-5B8107B74797}" type="parTrans" cxnId="{82925CB6-489A-4F2B-81E2-EB3C642F96C3}">
      <dgm:prSet/>
      <dgm:spPr/>
      <dgm:t>
        <a:bodyPr/>
        <a:lstStyle/>
        <a:p>
          <a:endParaRPr lang="en-US" sz="1400" b="1">
            <a:latin typeface="Aharoni" panose="02010803020104030203" pitchFamily="2" charset="-79"/>
            <a:cs typeface="Aharoni" panose="02010803020104030203" pitchFamily="2" charset="-79"/>
          </a:endParaRPr>
        </a:p>
      </dgm:t>
    </dgm:pt>
    <dgm:pt modelId="{8BA5DE6B-1121-4DBE-A6F4-2757FA544E13}" type="sibTrans" cxnId="{82925CB6-489A-4F2B-81E2-EB3C642F96C3}">
      <dgm:prSet/>
      <dgm:spPr/>
      <dgm:t>
        <a:bodyPr/>
        <a:lstStyle/>
        <a:p>
          <a:endParaRPr lang="en-US" sz="1400" b="1">
            <a:latin typeface="Aharoni" panose="02010803020104030203" pitchFamily="2" charset="-79"/>
            <a:cs typeface="Aharoni" panose="02010803020104030203" pitchFamily="2" charset="-79"/>
          </a:endParaRPr>
        </a:p>
      </dgm:t>
    </dgm:pt>
    <dgm:pt modelId="{CC120128-8D09-48B4-AA8B-3E2E7DDD4A77}">
      <dgm:prSet custT="1"/>
      <dgm:spPr/>
      <dgm:t>
        <a:bodyPr/>
        <a:lstStyle/>
        <a:p>
          <a:pPr rtl="0"/>
          <a:r>
            <a:rPr lang="en-US" sz="1400" b="1" dirty="0" smtClean="0">
              <a:latin typeface="Aharoni" panose="02010803020104030203" pitchFamily="2" charset="-79"/>
              <a:cs typeface="Aharoni" panose="02010803020104030203" pitchFamily="2" charset="-79"/>
            </a:rPr>
            <a:t>Keep it simple to people who are not in the field</a:t>
          </a:r>
          <a:endParaRPr lang="he-IL" sz="1400" b="1" dirty="0">
            <a:latin typeface="Aharoni" panose="02010803020104030203" pitchFamily="2" charset="-79"/>
            <a:cs typeface="Aharoni" panose="02010803020104030203" pitchFamily="2" charset="-79"/>
          </a:endParaRPr>
        </a:p>
      </dgm:t>
    </dgm:pt>
    <dgm:pt modelId="{F8B02D0A-112C-49FD-8DD5-CD1546D70FD1}" type="parTrans" cxnId="{F95D533A-5F78-4A87-B02E-864191EBFB16}">
      <dgm:prSet/>
      <dgm:spPr/>
      <dgm:t>
        <a:bodyPr/>
        <a:lstStyle/>
        <a:p>
          <a:endParaRPr lang="en-US" sz="1400" b="1">
            <a:latin typeface="Aharoni" panose="02010803020104030203" pitchFamily="2" charset="-79"/>
            <a:cs typeface="Aharoni" panose="02010803020104030203" pitchFamily="2" charset="-79"/>
          </a:endParaRPr>
        </a:p>
      </dgm:t>
    </dgm:pt>
    <dgm:pt modelId="{B6640F96-EB0D-490C-ACFD-843AA8F925C4}" type="sibTrans" cxnId="{F95D533A-5F78-4A87-B02E-864191EBFB16}">
      <dgm:prSet/>
      <dgm:spPr/>
      <dgm:t>
        <a:bodyPr/>
        <a:lstStyle/>
        <a:p>
          <a:endParaRPr lang="en-US" sz="1400" b="1">
            <a:latin typeface="Aharoni" panose="02010803020104030203" pitchFamily="2" charset="-79"/>
            <a:cs typeface="Aharoni" panose="02010803020104030203" pitchFamily="2" charset="-79"/>
          </a:endParaRPr>
        </a:p>
      </dgm:t>
    </dgm:pt>
    <dgm:pt modelId="{F70396E2-6F68-432F-A47E-E625AE24C0A4}">
      <dgm:prSet custT="1"/>
      <dgm:spPr/>
      <dgm:t>
        <a:bodyPr/>
        <a:lstStyle/>
        <a:p>
          <a:pPr rtl="0"/>
          <a:r>
            <a:rPr lang="en-US" sz="2000" dirty="0" smtClean="0"/>
            <a:t>Inflammatory Research Laboratory</a:t>
          </a:r>
          <a:endParaRPr lang="he-IL" sz="2000" dirty="0"/>
        </a:p>
      </dgm:t>
    </dgm:pt>
    <dgm:pt modelId="{1E005C87-F961-4BC8-8018-9FAA9C9302FC}" type="parTrans" cxnId="{562B8A4E-EF0E-49DE-9589-AA11E026B333}">
      <dgm:prSet/>
      <dgm:spPr/>
      <dgm:t>
        <a:bodyPr/>
        <a:lstStyle/>
        <a:p>
          <a:pPr rtl="1"/>
          <a:endParaRPr lang="he-IL"/>
        </a:p>
      </dgm:t>
    </dgm:pt>
    <dgm:pt modelId="{AFE2D78F-1B9F-4B70-911C-A25E306DEDB1}" type="sibTrans" cxnId="{562B8A4E-EF0E-49DE-9589-AA11E026B333}">
      <dgm:prSet/>
      <dgm:spPr/>
      <dgm:t>
        <a:bodyPr/>
        <a:lstStyle/>
        <a:p>
          <a:pPr rtl="1"/>
          <a:endParaRPr lang="he-IL"/>
        </a:p>
      </dgm:t>
    </dgm:pt>
    <dgm:pt modelId="{CCF845D3-E51B-43B9-923A-4EAB632644D6}">
      <dgm:prSet custT="1"/>
      <dgm:spPr/>
      <dgm:t>
        <a:bodyPr/>
        <a:lstStyle/>
        <a:p>
          <a:pPr rtl="0"/>
          <a:r>
            <a:rPr lang="en-US" sz="2000" dirty="0" smtClean="0"/>
            <a:t>Sammy Ofer, 10</a:t>
          </a:r>
          <a:r>
            <a:rPr lang="en-US" sz="2000" baseline="30000" dirty="0" smtClean="0"/>
            <a:t>th</a:t>
          </a:r>
          <a:r>
            <a:rPr lang="en-US" sz="2000" dirty="0" smtClean="0"/>
            <a:t> floor, Room 72</a:t>
          </a:r>
          <a:endParaRPr lang="he-IL" sz="2000" dirty="0"/>
        </a:p>
      </dgm:t>
    </dgm:pt>
    <dgm:pt modelId="{0F661D66-F2C8-46D1-A50C-14A617FC9787}" type="parTrans" cxnId="{6725A545-74A3-4023-83A1-7FB82153CF31}">
      <dgm:prSet/>
      <dgm:spPr/>
      <dgm:t>
        <a:bodyPr/>
        <a:lstStyle/>
        <a:p>
          <a:pPr rtl="1"/>
          <a:endParaRPr lang="he-IL"/>
        </a:p>
      </dgm:t>
    </dgm:pt>
    <dgm:pt modelId="{C8886AD8-587E-42C4-8F19-C5DDEF3D15E0}" type="sibTrans" cxnId="{6725A545-74A3-4023-83A1-7FB82153CF31}">
      <dgm:prSet/>
      <dgm:spPr/>
      <dgm:t>
        <a:bodyPr/>
        <a:lstStyle/>
        <a:p>
          <a:pPr rtl="1"/>
          <a:endParaRPr lang="he-IL"/>
        </a:p>
      </dgm:t>
    </dgm:pt>
    <dgm:pt modelId="{AD839661-B44D-47EC-B25C-9F6994F2E5FD}">
      <dgm:prSet custT="1"/>
      <dgm:spPr/>
      <dgm:t>
        <a:bodyPr/>
        <a:lstStyle/>
        <a:p>
          <a:pPr rtl="0"/>
          <a:r>
            <a:rPr lang="en-US" sz="2400" dirty="0" smtClean="0"/>
            <a:t>Prof. Shlomo Berliner</a:t>
          </a:r>
          <a:endParaRPr lang="he-IL" sz="2400" dirty="0"/>
        </a:p>
      </dgm:t>
    </dgm:pt>
    <dgm:pt modelId="{9EC96A96-5EC2-499A-AF12-368EFD649E51}" type="parTrans" cxnId="{A84A6751-D842-4691-9FD0-16C88B8A0312}">
      <dgm:prSet/>
      <dgm:spPr/>
      <dgm:t>
        <a:bodyPr/>
        <a:lstStyle/>
        <a:p>
          <a:pPr rtl="1"/>
          <a:endParaRPr lang="he-IL"/>
        </a:p>
      </dgm:t>
    </dgm:pt>
    <dgm:pt modelId="{A4108DC2-F0CE-422D-AEF2-738E516F8659}" type="sibTrans" cxnId="{A84A6751-D842-4691-9FD0-16C88B8A0312}">
      <dgm:prSet/>
      <dgm:spPr/>
      <dgm:t>
        <a:bodyPr/>
        <a:lstStyle/>
        <a:p>
          <a:pPr rtl="1"/>
          <a:endParaRPr lang="he-IL"/>
        </a:p>
      </dgm:t>
    </dgm:pt>
    <dgm:pt modelId="{910B5F3B-818B-4271-BA17-91B8C4416A2C}">
      <dgm:prSet custT="1"/>
      <dgm:spPr/>
      <dgm:t>
        <a:bodyPr/>
        <a:lstStyle/>
        <a:p>
          <a:pPr rtl="0"/>
          <a:r>
            <a:rPr lang="en-US" sz="2400" dirty="0" smtClean="0"/>
            <a:t>Prof. Ori </a:t>
          </a:r>
          <a:r>
            <a:rPr lang="en-US" sz="2400" dirty="0" err="1" smtClean="0"/>
            <a:t>Rogowski</a:t>
          </a:r>
          <a:endParaRPr lang="he-IL" sz="2400" dirty="0"/>
        </a:p>
      </dgm:t>
    </dgm:pt>
    <dgm:pt modelId="{F1B53712-8AC1-4776-99EA-BB6C79C981DB}" type="parTrans" cxnId="{817105BA-155D-483B-A82B-FD61279EAF48}">
      <dgm:prSet/>
      <dgm:spPr/>
      <dgm:t>
        <a:bodyPr/>
        <a:lstStyle/>
        <a:p>
          <a:pPr rtl="1"/>
          <a:endParaRPr lang="he-IL"/>
        </a:p>
      </dgm:t>
    </dgm:pt>
    <dgm:pt modelId="{3E4B9F61-2764-4DCA-9153-BEEF47EA3988}" type="sibTrans" cxnId="{817105BA-155D-483B-A82B-FD61279EAF48}">
      <dgm:prSet/>
      <dgm:spPr/>
      <dgm:t>
        <a:bodyPr/>
        <a:lstStyle/>
        <a:p>
          <a:pPr rtl="1"/>
          <a:endParaRPr lang="he-IL"/>
        </a:p>
      </dgm:t>
    </dgm:pt>
    <dgm:pt modelId="{10FE1825-509A-4A28-B86A-68EF3EDC4B4B}">
      <dgm:prSet custT="1"/>
      <dgm:spPr/>
      <dgm:t>
        <a:bodyPr/>
        <a:lstStyle/>
        <a:p>
          <a:pPr rtl="0"/>
          <a:r>
            <a:rPr lang="en-US" sz="2400" dirty="0" smtClean="0"/>
            <a:t>Noa Sasson</a:t>
          </a:r>
          <a:endParaRPr lang="he-IL" sz="2400" dirty="0"/>
        </a:p>
      </dgm:t>
    </dgm:pt>
    <dgm:pt modelId="{A226884E-5E2C-4900-A416-36F1D82E3636}" type="parTrans" cxnId="{06376D96-5EC9-466C-80C3-2AB5DF189171}">
      <dgm:prSet/>
      <dgm:spPr/>
      <dgm:t>
        <a:bodyPr/>
        <a:lstStyle/>
        <a:p>
          <a:pPr rtl="1"/>
          <a:endParaRPr lang="he-IL"/>
        </a:p>
      </dgm:t>
    </dgm:pt>
    <dgm:pt modelId="{36A2A153-CBF7-4A76-8FA2-677135D93DE3}" type="sibTrans" cxnId="{06376D96-5EC9-466C-80C3-2AB5DF189171}">
      <dgm:prSet/>
      <dgm:spPr/>
      <dgm:t>
        <a:bodyPr/>
        <a:lstStyle/>
        <a:p>
          <a:pPr rtl="1"/>
          <a:endParaRPr lang="he-IL"/>
        </a:p>
      </dgm:t>
    </dgm:pt>
    <dgm:pt modelId="{B1E1F216-98B9-4191-98E5-FD902A08F13C}">
      <dgm:prSet custT="1"/>
      <dgm:spPr/>
      <dgm:t>
        <a:bodyPr/>
        <a:lstStyle/>
        <a:p>
          <a:pPr rtl="0"/>
          <a:r>
            <a:rPr lang="en-US" sz="2000" dirty="0" smtClean="0"/>
            <a:t>Urine proteomics for detection of inflammation</a:t>
          </a:r>
          <a:endParaRPr lang="he-IL" sz="2000" dirty="0"/>
        </a:p>
      </dgm:t>
    </dgm:pt>
    <dgm:pt modelId="{CEEEDFA1-8147-4C32-924F-BB729A414EF3}" type="parTrans" cxnId="{754F6003-656A-4FF5-8FC1-2B29AC020C27}">
      <dgm:prSet/>
      <dgm:spPr/>
      <dgm:t>
        <a:bodyPr/>
        <a:lstStyle/>
        <a:p>
          <a:pPr rtl="1"/>
          <a:endParaRPr lang="he-IL"/>
        </a:p>
      </dgm:t>
    </dgm:pt>
    <dgm:pt modelId="{2D9A9900-7CA7-4335-9B0D-FF22D3D751FA}" type="sibTrans" cxnId="{754F6003-656A-4FF5-8FC1-2B29AC020C27}">
      <dgm:prSet/>
      <dgm:spPr/>
      <dgm:t>
        <a:bodyPr/>
        <a:lstStyle/>
        <a:p>
          <a:pPr rtl="1"/>
          <a:endParaRPr lang="he-IL"/>
        </a:p>
      </dgm:t>
    </dgm:pt>
    <dgm:pt modelId="{E8CB50A6-E737-482F-AEA8-456983A3D6F1}">
      <dgm:prSet custT="1"/>
      <dgm:spPr/>
      <dgm:t>
        <a:bodyPr/>
        <a:lstStyle/>
        <a:p>
          <a:pPr rtl="0"/>
          <a:r>
            <a:rPr lang="en-US" sz="1800" dirty="0" smtClean="0"/>
            <a:t>What if you could diagnose yourself or your children at home with a simple urine test?</a:t>
          </a:r>
          <a:endParaRPr lang="he-IL" sz="1800" dirty="0"/>
        </a:p>
      </dgm:t>
    </dgm:pt>
    <dgm:pt modelId="{0C99CBA8-E316-49EF-BEB2-E8EDF73D69DF}" type="parTrans" cxnId="{C491C47D-9EF0-406A-B7AD-E39613F3C678}">
      <dgm:prSet/>
      <dgm:spPr/>
      <dgm:t>
        <a:bodyPr/>
        <a:lstStyle/>
        <a:p>
          <a:pPr rtl="1"/>
          <a:endParaRPr lang="he-IL"/>
        </a:p>
      </dgm:t>
    </dgm:pt>
    <dgm:pt modelId="{91584996-A84A-44DB-B39F-F7498DA53DB6}" type="sibTrans" cxnId="{C491C47D-9EF0-406A-B7AD-E39613F3C678}">
      <dgm:prSet/>
      <dgm:spPr/>
      <dgm:t>
        <a:bodyPr/>
        <a:lstStyle/>
        <a:p>
          <a:pPr rtl="1"/>
          <a:endParaRPr lang="he-IL"/>
        </a:p>
      </dgm:t>
    </dgm:pt>
    <dgm:pt modelId="{C0DBA956-5904-4EC9-8491-A676EC2A6989}">
      <dgm:prSet custT="1"/>
      <dgm:spPr/>
      <dgm:t>
        <a:bodyPr/>
        <a:lstStyle/>
        <a:p>
          <a:pPr rtl="0"/>
          <a:r>
            <a:rPr lang="en-US" sz="1800" dirty="0" smtClean="0"/>
            <a:t>The end of unnecessary antibiotics administration</a:t>
          </a:r>
          <a:endParaRPr lang="he-IL" sz="1800" dirty="0"/>
        </a:p>
      </dgm:t>
    </dgm:pt>
    <dgm:pt modelId="{3FB05686-D6D3-41A6-8CFA-CA16F8BACF55}" type="parTrans" cxnId="{AFBDB8D9-801A-48C2-A95D-AFED8D4EDDC2}">
      <dgm:prSet/>
      <dgm:spPr/>
      <dgm:t>
        <a:bodyPr/>
        <a:lstStyle/>
        <a:p>
          <a:pPr rtl="1"/>
          <a:endParaRPr lang="he-IL"/>
        </a:p>
      </dgm:t>
    </dgm:pt>
    <dgm:pt modelId="{BF4AB0BA-A598-4847-A935-D0BD51CEBD08}" type="sibTrans" cxnId="{AFBDB8D9-801A-48C2-A95D-AFED8D4EDDC2}">
      <dgm:prSet/>
      <dgm:spPr/>
      <dgm:t>
        <a:bodyPr/>
        <a:lstStyle/>
        <a:p>
          <a:pPr rtl="1"/>
          <a:endParaRPr lang="he-IL"/>
        </a:p>
      </dgm:t>
    </dgm:pt>
    <dgm:pt modelId="{5E9B0D28-DDE2-4FE9-A1C2-50D8886E4A75}">
      <dgm:prSet custT="1"/>
      <dgm:spPr/>
      <dgm:t>
        <a:bodyPr/>
        <a:lstStyle/>
        <a:p>
          <a:pPr rtl="0"/>
          <a:r>
            <a:rPr lang="en-US" sz="1800" dirty="0" smtClean="0"/>
            <a:t>Early diagnosis and treatment</a:t>
          </a:r>
          <a:endParaRPr lang="he-IL" sz="1800" dirty="0"/>
        </a:p>
      </dgm:t>
    </dgm:pt>
    <dgm:pt modelId="{1B795D4D-7D47-4264-B57F-8AA8BAE3116D}" type="parTrans" cxnId="{BC0FF6D5-5EF8-4F8A-BE78-995F31170403}">
      <dgm:prSet/>
      <dgm:spPr/>
      <dgm:t>
        <a:bodyPr/>
        <a:lstStyle/>
        <a:p>
          <a:pPr rtl="1"/>
          <a:endParaRPr lang="he-IL"/>
        </a:p>
      </dgm:t>
    </dgm:pt>
    <dgm:pt modelId="{6062DC27-ABA5-4C7E-8FA6-511BDF091EB3}" type="sibTrans" cxnId="{BC0FF6D5-5EF8-4F8A-BE78-995F31170403}">
      <dgm:prSet/>
      <dgm:spPr/>
      <dgm:t>
        <a:bodyPr/>
        <a:lstStyle/>
        <a:p>
          <a:pPr rtl="1"/>
          <a:endParaRPr lang="he-IL"/>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pPr rtl="1"/>
          <a:endParaRPr lang="he-IL"/>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pPr rtl="1"/>
          <a:endParaRPr lang="he-IL"/>
        </a:p>
      </dgm:t>
    </dgm:pt>
    <dgm:pt modelId="{AD36398F-ACF7-45F5-962D-A34A91DBDA29}" type="pres">
      <dgm:prSet presAssocID="{F99105CB-3150-4A3F-BE2D-F22DAD71B8E0}" presName="desTx" presStyleLbl="alignAccFollowNode1" presStyleIdx="0" presStyleCnt="4">
        <dgm:presLayoutVars>
          <dgm:bulletEnabled val="1"/>
        </dgm:presLayoutVars>
      </dgm:prSet>
      <dgm:spPr/>
      <dgm:t>
        <a:bodyPr/>
        <a:lstStyle/>
        <a:p>
          <a:pPr rtl="1"/>
          <a:endParaRPr lang="he-IL"/>
        </a:p>
      </dgm:t>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pPr rtl="1"/>
          <a:endParaRPr lang="he-IL"/>
        </a:p>
      </dgm:t>
    </dgm:pt>
    <dgm:pt modelId="{94AB53EF-7E78-43E7-8BF2-E42496B2A58C}" type="pres">
      <dgm:prSet presAssocID="{CC43F576-53C0-402A-AC10-6E2B88F75ABC}" presName="desTx" presStyleLbl="alignAccFollowNode1" presStyleIdx="1" presStyleCnt="4">
        <dgm:presLayoutVars>
          <dgm:bulletEnabled val="1"/>
        </dgm:presLayoutVars>
      </dgm:prSet>
      <dgm:spPr/>
      <dgm:t>
        <a:bodyPr/>
        <a:lstStyle/>
        <a:p>
          <a:pPr rtl="1"/>
          <a:endParaRPr lang="he-IL"/>
        </a:p>
      </dgm:t>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pPr rtl="1"/>
          <a:endParaRPr lang="he-IL"/>
        </a:p>
      </dgm:t>
    </dgm:pt>
    <dgm:pt modelId="{9C774EAC-6A48-4087-85A7-5189DB5226D9}" type="pres">
      <dgm:prSet presAssocID="{87FD89F3-4F06-4C1B-B154-82B48E5B2BF5}" presName="desTx" presStyleLbl="alignAccFollowNode1" presStyleIdx="2" presStyleCnt="4">
        <dgm:presLayoutVars>
          <dgm:bulletEnabled val="1"/>
        </dgm:presLayoutVars>
      </dgm:prSet>
      <dgm:spPr/>
      <dgm:t>
        <a:bodyPr/>
        <a:lstStyle/>
        <a:p>
          <a:pPr rtl="1"/>
          <a:endParaRPr lang="he-IL"/>
        </a:p>
      </dgm:t>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pPr rtl="1"/>
          <a:endParaRPr lang="he-IL"/>
        </a:p>
      </dgm:t>
    </dgm:pt>
    <dgm:pt modelId="{501A2AC1-2799-495C-AE27-6F11CF2635C6}" type="pres">
      <dgm:prSet presAssocID="{CC120128-8D09-48B4-AA8B-3E2E7DDD4A77}" presName="desTx" presStyleLbl="alignAccFollowNode1" presStyleIdx="3" presStyleCnt="4">
        <dgm:presLayoutVars>
          <dgm:bulletEnabled val="1"/>
        </dgm:presLayoutVars>
      </dgm:prSet>
      <dgm:spPr/>
      <dgm:t>
        <a:bodyPr/>
        <a:lstStyle/>
        <a:p>
          <a:pPr rtl="1"/>
          <a:endParaRPr lang="he-IL"/>
        </a:p>
      </dgm:t>
    </dgm:pt>
  </dgm:ptLst>
  <dgm:cxnLst>
    <dgm:cxn modelId="{16E99D52-F007-40BF-95C4-DC81EE411A8E}" type="presOf" srcId="{CC120128-8D09-48B4-AA8B-3E2E7DDD4A77}" destId="{F8A3F7B2-6FDE-40A0-9544-6C3C9B45771C}" srcOrd="0" destOrd="0" presId="urn:microsoft.com/office/officeart/2005/8/layout/hList1"/>
    <dgm:cxn modelId="{754F6003-656A-4FF5-8FC1-2B29AC020C27}" srcId="{87FD89F3-4F06-4C1B-B154-82B48E5B2BF5}" destId="{B1E1F216-98B9-4191-98E5-FD902A08F13C}" srcOrd="0" destOrd="0" parTransId="{CEEEDFA1-8147-4C32-924F-BB729A414EF3}" sibTransId="{2D9A9900-7CA7-4335-9B0D-FF22D3D751FA}"/>
    <dgm:cxn modelId="{2D39F0B9-B8FA-479F-B02D-978DE47556B8}" type="presOf" srcId="{5E9B0D28-DDE2-4FE9-A1C2-50D8886E4A75}" destId="{501A2AC1-2799-495C-AE27-6F11CF2635C6}" srcOrd="0" destOrd="2" presId="urn:microsoft.com/office/officeart/2005/8/layout/hList1"/>
    <dgm:cxn modelId="{7B267B6F-4958-4A96-985C-9A2E41A0F5B5}" type="presOf" srcId="{87FD89F3-4F06-4C1B-B154-82B48E5B2BF5}" destId="{CBCB8305-FC8B-4B1D-8161-49D9D6160A9F}" srcOrd="0" destOrd="0" presId="urn:microsoft.com/office/officeart/2005/8/layout/hList1"/>
    <dgm:cxn modelId="{5A193025-4172-4F8F-A7E0-74DBB538B067}" type="presOf" srcId="{E8CB50A6-E737-482F-AEA8-456983A3D6F1}" destId="{501A2AC1-2799-495C-AE27-6F11CF2635C6}" srcOrd="0" destOrd="0" presId="urn:microsoft.com/office/officeart/2005/8/layout/hList1"/>
    <dgm:cxn modelId="{BC0FF6D5-5EF8-4F8A-BE78-995F31170403}" srcId="{CC120128-8D09-48B4-AA8B-3E2E7DDD4A77}" destId="{5E9B0D28-DDE2-4FE9-A1C2-50D8886E4A75}" srcOrd="2" destOrd="0" parTransId="{1B795D4D-7D47-4264-B57F-8AA8BAE3116D}" sibTransId="{6062DC27-ABA5-4C7E-8FA6-511BDF091EB3}"/>
    <dgm:cxn modelId="{71649D71-05C8-4C8A-BEE7-FB6936684AE5}" srcId="{96E08D7C-70BA-43B7-847A-65D542C386AD}" destId="{F99105CB-3150-4A3F-BE2D-F22DAD71B8E0}" srcOrd="0" destOrd="0" parTransId="{2BAFADAB-3F27-4130-A250-3BFB21434846}" sibTransId="{0FC1CB51-4E97-4C58-8BB3-ECCBCCDCD105}"/>
    <dgm:cxn modelId="{2C61ABC2-964D-404D-A7C3-4CEA3CD22178}" type="presOf" srcId="{F70396E2-6F68-432F-A47E-E625AE24C0A4}" destId="{AD36398F-ACF7-45F5-962D-A34A91DBDA29}" srcOrd="0" destOrd="0" presId="urn:microsoft.com/office/officeart/2005/8/layout/hList1"/>
    <dgm:cxn modelId="{C7442332-9904-42FA-94B6-6A1CEC57976A}" type="presOf" srcId="{10FE1825-509A-4A28-B86A-68EF3EDC4B4B}" destId="{94AB53EF-7E78-43E7-8BF2-E42496B2A58C}" srcOrd="0" destOrd="2" presId="urn:microsoft.com/office/officeart/2005/8/layout/hList1"/>
    <dgm:cxn modelId="{9C51DE90-55B4-4898-9A28-DF3CF5038AE0}" type="presOf" srcId="{96E08D7C-70BA-43B7-847A-65D542C386AD}" destId="{6C2FEFB3-8FAD-4505-9396-038E0C3B47B1}" srcOrd="0" destOrd="0" presId="urn:microsoft.com/office/officeart/2005/8/layout/hList1"/>
    <dgm:cxn modelId="{06376D96-5EC9-466C-80C3-2AB5DF189171}" srcId="{CC43F576-53C0-402A-AC10-6E2B88F75ABC}" destId="{10FE1825-509A-4A28-B86A-68EF3EDC4B4B}" srcOrd="2" destOrd="0" parTransId="{A226884E-5E2C-4900-A416-36F1D82E3636}" sibTransId="{36A2A153-CBF7-4A76-8FA2-677135D93DE3}"/>
    <dgm:cxn modelId="{F95D533A-5F78-4A87-B02E-864191EBFB16}" srcId="{96E08D7C-70BA-43B7-847A-65D542C386AD}" destId="{CC120128-8D09-48B4-AA8B-3E2E7DDD4A77}" srcOrd="3" destOrd="0" parTransId="{F8B02D0A-112C-49FD-8DD5-CD1546D70FD1}" sibTransId="{B6640F96-EB0D-490C-ACFD-843AA8F925C4}"/>
    <dgm:cxn modelId="{AFBDB8D9-801A-48C2-A95D-AFED8D4EDDC2}" srcId="{CC120128-8D09-48B4-AA8B-3E2E7DDD4A77}" destId="{C0DBA956-5904-4EC9-8491-A676EC2A6989}" srcOrd="1" destOrd="0" parTransId="{3FB05686-D6D3-41A6-8CFA-CA16F8BACF55}" sibTransId="{BF4AB0BA-A598-4847-A935-D0BD51CEBD08}"/>
    <dgm:cxn modelId="{86A1507E-C552-4085-8C8E-A66AD8DEBF82}" type="presOf" srcId="{CC43F576-53C0-402A-AC10-6E2B88F75ABC}" destId="{143909F5-9BD6-4BDD-81E8-865DF92E8B75}" srcOrd="0" destOrd="0" presId="urn:microsoft.com/office/officeart/2005/8/layout/hList1"/>
    <dgm:cxn modelId="{41FED720-F7FA-4CB1-8FB3-B829E4821FED}" type="presOf" srcId="{CCF845D3-E51B-43B9-923A-4EAB632644D6}" destId="{AD36398F-ACF7-45F5-962D-A34A91DBDA29}" srcOrd="0" destOrd="1" presId="urn:microsoft.com/office/officeart/2005/8/layout/hList1"/>
    <dgm:cxn modelId="{243EA02A-7C64-4C1C-B3B6-E0D8F0B522E6}" type="presOf" srcId="{910B5F3B-818B-4271-BA17-91B8C4416A2C}" destId="{94AB53EF-7E78-43E7-8BF2-E42496B2A58C}" srcOrd="0" destOrd="1" presId="urn:microsoft.com/office/officeart/2005/8/layout/hList1"/>
    <dgm:cxn modelId="{6977F256-2AA7-44B6-82C7-1B3F20C09EC0}" type="presOf" srcId="{B1E1F216-98B9-4191-98E5-FD902A08F13C}" destId="{9C774EAC-6A48-4087-85A7-5189DB5226D9}" srcOrd="0" destOrd="0" presId="urn:microsoft.com/office/officeart/2005/8/layout/hList1"/>
    <dgm:cxn modelId="{3995C183-E8A9-4033-B5C6-4E696DBC29B1}" type="presOf" srcId="{C0DBA956-5904-4EC9-8491-A676EC2A6989}" destId="{501A2AC1-2799-495C-AE27-6F11CF2635C6}" srcOrd="0" destOrd="1" presId="urn:microsoft.com/office/officeart/2005/8/layout/hList1"/>
    <dgm:cxn modelId="{6725A545-74A3-4023-83A1-7FB82153CF31}" srcId="{F99105CB-3150-4A3F-BE2D-F22DAD71B8E0}" destId="{CCF845D3-E51B-43B9-923A-4EAB632644D6}" srcOrd="1" destOrd="0" parTransId="{0F661D66-F2C8-46D1-A50C-14A617FC9787}" sibTransId="{C8886AD8-587E-42C4-8F19-C5DDEF3D15E0}"/>
    <dgm:cxn modelId="{82925CB6-489A-4F2B-81E2-EB3C642F96C3}" srcId="{96E08D7C-70BA-43B7-847A-65D542C386AD}" destId="{87FD89F3-4F06-4C1B-B154-82B48E5B2BF5}" srcOrd="2" destOrd="0" parTransId="{8D52FD59-3092-491C-8945-5B8107B74797}" sibTransId="{8BA5DE6B-1121-4DBE-A6F4-2757FA544E13}"/>
    <dgm:cxn modelId="{C491C47D-9EF0-406A-B7AD-E39613F3C678}" srcId="{CC120128-8D09-48B4-AA8B-3E2E7DDD4A77}" destId="{E8CB50A6-E737-482F-AEA8-456983A3D6F1}" srcOrd="0" destOrd="0" parTransId="{0C99CBA8-E316-49EF-BEB2-E8EDF73D69DF}" sibTransId="{91584996-A84A-44DB-B39F-F7498DA53DB6}"/>
    <dgm:cxn modelId="{562B8A4E-EF0E-49DE-9589-AA11E026B333}" srcId="{F99105CB-3150-4A3F-BE2D-F22DAD71B8E0}" destId="{F70396E2-6F68-432F-A47E-E625AE24C0A4}" srcOrd="0" destOrd="0" parTransId="{1E005C87-F961-4BC8-8018-9FAA9C9302FC}" sibTransId="{AFE2D78F-1B9F-4B70-911C-A25E306DEDB1}"/>
    <dgm:cxn modelId="{817105BA-155D-483B-A82B-FD61279EAF48}" srcId="{CC43F576-53C0-402A-AC10-6E2B88F75ABC}" destId="{910B5F3B-818B-4271-BA17-91B8C4416A2C}" srcOrd="1" destOrd="0" parTransId="{F1B53712-8AC1-4776-99EA-BB6C79C981DB}" sibTransId="{3E4B9F61-2764-4DCA-9153-BEEF47EA3988}"/>
    <dgm:cxn modelId="{2599FEA5-6F66-40C1-87B9-4E07AC6BD74B}" srcId="{96E08D7C-70BA-43B7-847A-65D542C386AD}" destId="{CC43F576-53C0-402A-AC10-6E2B88F75ABC}" srcOrd="1" destOrd="0" parTransId="{98B380F4-9A55-4597-BFAF-05EC71CA6705}" sibTransId="{E49FBFA1-899A-4EA5-A105-99A683904865}"/>
    <dgm:cxn modelId="{A84A6751-D842-4691-9FD0-16C88B8A0312}" srcId="{CC43F576-53C0-402A-AC10-6E2B88F75ABC}" destId="{AD839661-B44D-47EC-B25C-9F6994F2E5FD}" srcOrd="0" destOrd="0" parTransId="{9EC96A96-5EC2-499A-AF12-368EFD649E51}" sibTransId="{A4108DC2-F0CE-422D-AEF2-738E516F8659}"/>
    <dgm:cxn modelId="{25A1933D-E537-4710-9E01-5D43CF194701}" type="presOf" srcId="{AD839661-B44D-47EC-B25C-9F6994F2E5FD}" destId="{94AB53EF-7E78-43E7-8BF2-E42496B2A58C}" srcOrd="0" destOrd="0" presId="urn:microsoft.com/office/officeart/2005/8/layout/hList1"/>
    <dgm:cxn modelId="{3F6E61DA-1B14-4A47-8D83-82BF12002340}" type="presOf" srcId="{F99105CB-3150-4A3F-BE2D-F22DAD71B8E0}" destId="{393EB0DA-0246-4CEC-A7D4-DC1FE911DF81}" srcOrd="0" destOrd="0" presId="urn:microsoft.com/office/officeart/2005/8/layout/hList1"/>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400" b="1" dirty="0" smtClean="0">
              <a:latin typeface="Aharoni" panose="02010803020104030203" pitchFamily="2" charset="-79"/>
              <a:cs typeface="Aharoni" panose="02010803020104030203" pitchFamily="2" charset="-79"/>
            </a:rPr>
            <a:t>What are we specialized in</a:t>
          </a:r>
          <a:endParaRPr lang="he-IL" sz="1400" dirty="0">
            <a:latin typeface="Aharoni" panose="02010803020104030203" pitchFamily="2" charset="-79"/>
            <a:cs typeface="Aharoni" panose="02010803020104030203" pitchFamily="2" charset="-79"/>
          </a:endParaRPr>
        </a:p>
      </dgm:t>
    </dgm:pt>
    <dgm:pt modelId="{D54C55F4-FE85-4432-9FB3-52712DA6C8B2}" type="parTrans" cxnId="{DDA452C3-3CD1-4F78-81B2-6CFE88E0D46A}">
      <dgm:prSet/>
      <dgm:spPr/>
      <dgm:t>
        <a:bodyPr/>
        <a:lstStyle/>
        <a:p>
          <a:endParaRPr lang="en-US" sz="1400">
            <a:latin typeface="Aharoni" panose="02010803020104030203" pitchFamily="2" charset="-79"/>
            <a:cs typeface="Aharoni" panose="02010803020104030203" pitchFamily="2" charset="-79"/>
          </a:endParaRPr>
        </a:p>
      </dgm:t>
    </dgm:pt>
    <dgm:pt modelId="{9B54BAD9-145C-4C62-A63F-611A2CDDD1D5}" type="sibTrans" cxnId="{DDA452C3-3CD1-4F78-81B2-6CFE88E0D46A}">
      <dgm:prSet/>
      <dgm:spPr/>
      <dgm:t>
        <a:bodyPr/>
        <a:lstStyle/>
        <a:p>
          <a:endParaRPr lang="en-US" sz="1400">
            <a:latin typeface="Aharoni" panose="02010803020104030203" pitchFamily="2" charset="-79"/>
            <a:cs typeface="Aharoni" panose="02010803020104030203" pitchFamily="2" charset="-79"/>
          </a:endParaRPr>
        </a:p>
      </dgm:t>
    </dgm:pt>
    <dgm:pt modelId="{BE354AAD-6D47-4986-9273-D2C2806FDEB1}">
      <dgm:prSet custT="1"/>
      <dgm:spPr/>
      <dgm:t>
        <a:bodyPr/>
        <a:lstStyle/>
        <a:p>
          <a:pPr rtl="0"/>
          <a:r>
            <a:rPr lang="en-US" sz="1400" b="1" smtClean="0">
              <a:latin typeface="Aharoni" panose="02010803020104030203" pitchFamily="2" charset="-79"/>
              <a:cs typeface="Aharoni" panose="02010803020104030203" pitchFamily="2" charset="-79"/>
            </a:rPr>
            <a:t>What specialized equipment we use to answer Q</a:t>
          </a:r>
          <a:endParaRPr lang="he-IL" sz="1400">
            <a:latin typeface="Aharoni" panose="02010803020104030203" pitchFamily="2" charset="-79"/>
            <a:cs typeface="Aharoni" panose="02010803020104030203" pitchFamily="2" charset="-79"/>
          </a:endParaRPr>
        </a:p>
      </dgm:t>
    </dgm:pt>
    <dgm:pt modelId="{69F9910C-3031-4166-92B5-1BCF40DB062D}" type="parTrans" cxnId="{44554B4F-E367-4F2F-847B-9F2112819ABD}">
      <dgm:prSet/>
      <dgm:spPr/>
      <dgm:t>
        <a:bodyPr/>
        <a:lstStyle/>
        <a:p>
          <a:endParaRPr lang="en-US" sz="1400">
            <a:latin typeface="Aharoni" panose="02010803020104030203" pitchFamily="2" charset="-79"/>
            <a:cs typeface="Aharoni" panose="02010803020104030203" pitchFamily="2" charset="-79"/>
          </a:endParaRPr>
        </a:p>
      </dgm:t>
    </dgm:pt>
    <dgm:pt modelId="{2AEB31F0-8F4B-4367-ADAE-7AAA3FD3F781}" type="sibTrans" cxnId="{44554B4F-E367-4F2F-847B-9F2112819ABD}">
      <dgm:prSet/>
      <dgm:spPr/>
      <dgm:t>
        <a:bodyPr/>
        <a:lstStyle/>
        <a:p>
          <a:endParaRPr lang="en-US" sz="1400">
            <a:latin typeface="Aharoni" panose="02010803020104030203" pitchFamily="2" charset="-79"/>
            <a:cs typeface="Aharoni" panose="02010803020104030203" pitchFamily="2" charset="-79"/>
          </a:endParaRPr>
        </a:p>
      </dgm:t>
    </dgm:pt>
    <dgm:pt modelId="{5FF2580A-09CB-4A9F-BBD0-5F77C05A2374}">
      <dgm:prSet custT="1"/>
      <dgm:spPr/>
      <dgm:t>
        <a:bodyPr/>
        <a:lstStyle/>
        <a:p>
          <a:pPr rtl="0"/>
          <a:r>
            <a:rPr lang="en-US" sz="1400" b="1" smtClean="0">
              <a:latin typeface="Aharoni" panose="02010803020104030203" pitchFamily="2" charset="-79"/>
              <a:cs typeface="Aharoni" panose="02010803020104030203" pitchFamily="2" charset="-79"/>
            </a:rPr>
            <a:t>How can we aid other scientists to answer their Q</a:t>
          </a:r>
          <a:endParaRPr lang="he-IL" sz="1400">
            <a:latin typeface="Aharoni" panose="02010803020104030203" pitchFamily="2" charset="-79"/>
            <a:cs typeface="Aharoni" panose="02010803020104030203" pitchFamily="2" charset="-79"/>
          </a:endParaRPr>
        </a:p>
      </dgm:t>
    </dgm:pt>
    <dgm:pt modelId="{9D2999A8-0C50-4AA3-82A9-A96FF32FEFAF}" type="parTrans" cxnId="{0210AA09-DD48-4A70-BE07-48E059076AED}">
      <dgm:prSet/>
      <dgm:spPr/>
      <dgm:t>
        <a:bodyPr/>
        <a:lstStyle/>
        <a:p>
          <a:endParaRPr lang="en-US" sz="1400">
            <a:latin typeface="Aharoni" panose="02010803020104030203" pitchFamily="2" charset="-79"/>
            <a:cs typeface="Aharoni" panose="02010803020104030203" pitchFamily="2" charset="-79"/>
          </a:endParaRPr>
        </a:p>
      </dgm:t>
    </dgm:pt>
    <dgm:pt modelId="{6573042E-B4DF-4912-9B1F-EDB01CFD9B88}" type="sibTrans" cxnId="{0210AA09-DD48-4A70-BE07-48E059076AED}">
      <dgm:prSet/>
      <dgm:spPr/>
      <dgm:t>
        <a:bodyPr/>
        <a:lstStyle/>
        <a:p>
          <a:endParaRPr lang="en-US" sz="1400">
            <a:latin typeface="Aharoni" panose="02010803020104030203" pitchFamily="2" charset="-79"/>
            <a:cs typeface="Aharoni" panose="02010803020104030203" pitchFamily="2" charset="-79"/>
          </a:endParaRPr>
        </a:p>
      </dgm:t>
    </dgm:pt>
    <dgm:pt modelId="{6F96DC35-5919-40CA-B551-E110E682760E}">
      <dgm:prSet custT="1"/>
      <dgm:spPr/>
      <dgm:t>
        <a:bodyPr/>
        <a:lstStyle/>
        <a:p>
          <a:pPr rtl="0"/>
          <a:r>
            <a:rPr lang="en-US" sz="2400" dirty="0" smtClean="0"/>
            <a:t>URINE PROTEOMICS &amp; PEPTIDOMICS</a:t>
          </a:r>
          <a:endParaRPr lang="he-IL" sz="2400" dirty="0"/>
        </a:p>
      </dgm:t>
    </dgm:pt>
    <dgm:pt modelId="{E2CC59AC-2FE8-43F7-8600-9D68EFBA471E}" type="parTrans" cxnId="{15B52352-7E56-440F-99DB-6046AF080843}">
      <dgm:prSet/>
      <dgm:spPr/>
      <dgm:t>
        <a:bodyPr/>
        <a:lstStyle/>
        <a:p>
          <a:pPr rtl="1"/>
          <a:endParaRPr lang="he-IL"/>
        </a:p>
      </dgm:t>
    </dgm:pt>
    <dgm:pt modelId="{90C81D60-1658-4FA8-BCA5-8337976228E8}" type="sibTrans" cxnId="{15B52352-7E56-440F-99DB-6046AF080843}">
      <dgm:prSet/>
      <dgm:spPr/>
      <dgm:t>
        <a:bodyPr/>
        <a:lstStyle/>
        <a:p>
          <a:pPr rtl="1"/>
          <a:endParaRPr lang="he-IL"/>
        </a:p>
      </dgm:t>
    </dgm:pt>
    <dgm:pt modelId="{698A0E73-5A6D-4DF4-816D-3F839EDDB331}">
      <dgm:prSet custT="1"/>
      <dgm:spPr/>
      <dgm:t>
        <a:bodyPr/>
        <a:lstStyle/>
        <a:p>
          <a:pPr rtl="0"/>
          <a:r>
            <a:rPr lang="en-US" sz="2400" dirty="0" smtClean="0"/>
            <a:t>EARLY DETECTION OF INFLAMMATORY BURSTS</a:t>
          </a:r>
          <a:endParaRPr lang="he-IL" sz="2400" dirty="0"/>
        </a:p>
      </dgm:t>
    </dgm:pt>
    <dgm:pt modelId="{ACB0FA4E-7742-4C9A-B921-83341B2BA6FB}" type="parTrans" cxnId="{BC6CE81E-87FA-4520-8955-A76EEB29C20E}">
      <dgm:prSet/>
      <dgm:spPr/>
      <dgm:t>
        <a:bodyPr/>
        <a:lstStyle/>
        <a:p>
          <a:pPr rtl="1"/>
          <a:endParaRPr lang="he-IL"/>
        </a:p>
      </dgm:t>
    </dgm:pt>
    <dgm:pt modelId="{ECD7F76B-8ADA-44F4-B90D-8E086EB5B00E}" type="sibTrans" cxnId="{BC6CE81E-87FA-4520-8955-A76EEB29C20E}">
      <dgm:prSet/>
      <dgm:spPr/>
      <dgm:t>
        <a:bodyPr/>
        <a:lstStyle/>
        <a:p>
          <a:pPr rtl="1"/>
          <a:endParaRPr lang="he-IL"/>
        </a:p>
      </dgm:t>
    </dgm:pt>
    <dgm:pt modelId="{F64757E4-A837-4D9F-8660-9A7F08BE791C}">
      <dgm:prSet custT="1"/>
      <dgm:spPr/>
      <dgm:t>
        <a:bodyPr/>
        <a:lstStyle/>
        <a:p>
          <a:pPr rtl="0"/>
          <a:r>
            <a:rPr lang="en-US" sz="2400" dirty="0" smtClean="0"/>
            <a:t>USE OUR KNOWLEDGE ABOUT INFLAMMATORY BURSTS</a:t>
          </a:r>
          <a:endParaRPr lang="he-IL" sz="2400" dirty="0"/>
        </a:p>
      </dgm:t>
    </dgm:pt>
    <dgm:pt modelId="{E546A9EE-5213-4598-BB72-9CF326B78923}" type="parTrans" cxnId="{825BBA5D-A56E-4432-A9D2-8C6B5B42C3A7}">
      <dgm:prSet/>
      <dgm:spPr/>
      <dgm:t>
        <a:bodyPr/>
        <a:lstStyle/>
        <a:p>
          <a:pPr rtl="1"/>
          <a:endParaRPr lang="he-IL"/>
        </a:p>
      </dgm:t>
    </dgm:pt>
    <dgm:pt modelId="{9784F39F-F258-4445-8CAF-9A08554BF897}" type="sibTrans" cxnId="{825BBA5D-A56E-4432-A9D2-8C6B5B42C3A7}">
      <dgm:prSet/>
      <dgm:spPr/>
      <dgm:t>
        <a:bodyPr/>
        <a:lstStyle/>
        <a:p>
          <a:pPr rtl="1"/>
          <a:endParaRPr lang="he-IL"/>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pPr rtl="1"/>
          <a:endParaRPr lang="he-IL"/>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pPr rtl="1"/>
          <a:endParaRPr lang="he-IL"/>
        </a:p>
      </dgm:t>
    </dgm:pt>
    <dgm:pt modelId="{E73F5EDE-A10D-4951-8321-A945EA279669}" type="pres">
      <dgm:prSet presAssocID="{455E1280-5780-4DF4-A4E1-73960532650F}" presName="desTx" presStyleLbl="alignAccFollowNode1" presStyleIdx="0" presStyleCnt="3">
        <dgm:presLayoutVars>
          <dgm:bulletEnabled val="1"/>
        </dgm:presLayoutVars>
      </dgm:prSet>
      <dgm:spPr/>
      <dgm:t>
        <a:bodyPr/>
        <a:lstStyle/>
        <a:p>
          <a:pPr rtl="1"/>
          <a:endParaRPr lang="he-IL"/>
        </a:p>
      </dgm:t>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pPr rtl="1"/>
          <a:endParaRPr lang="he-IL"/>
        </a:p>
      </dgm:t>
    </dgm:pt>
    <dgm:pt modelId="{9C200E40-D124-4CE4-915D-0E8B6478DD71}" type="pres">
      <dgm:prSet presAssocID="{BE354AAD-6D47-4986-9273-D2C2806FDEB1}" presName="desTx" presStyleLbl="alignAccFollowNode1" presStyleIdx="1" presStyleCnt="3">
        <dgm:presLayoutVars>
          <dgm:bulletEnabled val="1"/>
        </dgm:presLayoutVars>
      </dgm:prSet>
      <dgm:spPr/>
      <dgm:t>
        <a:bodyPr/>
        <a:lstStyle/>
        <a:p>
          <a:pPr rtl="1"/>
          <a:endParaRPr lang="he-IL"/>
        </a:p>
      </dgm:t>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pPr rtl="1"/>
          <a:endParaRPr lang="he-IL"/>
        </a:p>
      </dgm:t>
    </dgm:pt>
    <dgm:pt modelId="{32A85AEE-79FA-452C-86E3-3B8118DDF0F4}" type="pres">
      <dgm:prSet presAssocID="{5FF2580A-09CB-4A9F-BBD0-5F77C05A2374}" presName="desTx" presStyleLbl="alignAccFollowNode1" presStyleIdx="2" presStyleCnt="3">
        <dgm:presLayoutVars>
          <dgm:bulletEnabled val="1"/>
        </dgm:presLayoutVars>
      </dgm:prSet>
      <dgm:spPr/>
      <dgm:t>
        <a:bodyPr/>
        <a:lstStyle/>
        <a:p>
          <a:pPr rtl="1"/>
          <a:endParaRPr lang="he-IL"/>
        </a:p>
      </dgm:t>
    </dgm:pt>
  </dgm:ptLst>
  <dgm:cxnLst>
    <dgm:cxn modelId="{7922DA73-D890-43F6-A418-E5662C3FD91D}" type="presOf" srcId="{698A0E73-5A6D-4DF4-816D-3F839EDDB331}" destId="{E73F5EDE-A10D-4951-8321-A945EA279669}" srcOrd="0" destOrd="0" presId="urn:microsoft.com/office/officeart/2005/8/layout/hList1"/>
    <dgm:cxn modelId="{43BCDECF-B21B-4EC8-9076-FAD7E487BFF9}" type="presOf" srcId="{6F96DC35-5919-40CA-B551-E110E682760E}" destId="{9C200E40-D124-4CE4-915D-0E8B6478DD71}" srcOrd="0" destOrd="0" presId="urn:microsoft.com/office/officeart/2005/8/layout/hList1"/>
    <dgm:cxn modelId="{6B02603F-1425-4BDC-8040-8C45FE4CC4AC}" type="presOf" srcId="{F64757E4-A837-4D9F-8660-9A7F08BE791C}" destId="{32A85AEE-79FA-452C-86E3-3B8118DDF0F4}" srcOrd="0" destOrd="0" presId="urn:microsoft.com/office/officeart/2005/8/layout/hList1"/>
    <dgm:cxn modelId="{0210AA09-DD48-4A70-BE07-48E059076AED}" srcId="{3C6A4C54-0B1B-4C41-A71D-881BB32C56DE}" destId="{5FF2580A-09CB-4A9F-BBD0-5F77C05A2374}" srcOrd="2" destOrd="0" parTransId="{9D2999A8-0C50-4AA3-82A9-A96FF32FEFAF}" sibTransId="{6573042E-B4DF-4912-9B1F-EDB01CFD9B88}"/>
    <dgm:cxn modelId="{825BBA5D-A56E-4432-A9D2-8C6B5B42C3A7}" srcId="{5FF2580A-09CB-4A9F-BBD0-5F77C05A2374}" destId="{F64757E4-A837-4D9F-8660-9A7F08BE791C}" srcOrd="0" destOrd="0" parTransId="{E546A9EE-5213-4598-BB72-9CF326B78923}" sibTransId="{9784F39F-F258-4445-8CAF-9A08554BF897}"/>
    <dgm:cxn modelId="{29F57AC5-1F38-48F1-9B32-0803C14E6C9C}" type="presOf" srcId="{5FF2580A-09CB-4A9F-BBD0-5F77C05A2374}" destId="{48B9880A-DF8D-4658-A75E-9F9803B6A3E5}" srcOrd="0" destOrd="0" presId="urn:microsoft.com/office/officeart/2005/8/layout/hList1"/>
    <dgm:cxn modelId="{15B52352-7E56-440F-99DB-6046AF080843}" srcId="{BE354AAD-6D47-4986-9273-D2C2806FDEB1}" destId="{6F96DC35-5919-40CA-B551-E110E682760E}" srcOrd="0" destOrd="0" parTransId="{E2CC59AC-2FE8-43F7-8600-9D68EFBA471E}" sibTransId="{90C81D60-1658-4FA8-BCA5-8337976228E8}"/>
    <dgm:cxn modelId="{DDA452C3-3CD1-4F78-81B2-6CFE88E0D46A}" srcId="{3C6A4C54-0B1B-4C41-A71D-881BB32C56DE}" destId="{455E1280-5780-4DF4-A4E1-73960532650F}" srcOrd="0" destOrd="0" parTransId="{D54C55F4-FE85-4432-9FB3-52712DA6C8B2}" sibTransId="{9B54BAD9-145C-4C62-A63F-611A2CDDD1D5}"/>
    <dgm:cxn modelId="{B08D2FF8-D9BC-41E4-875F-C09733BA8012}" type="presOf" srcId="{455E1280-5780-4DF4-A4E1-73960532650F}" destId="{6C82391C-B745-416C-80E9-CE084F89A1C8}" srcOrd="0" destOrd="0" presId="urn:microsoft.com/office/officeart/2005/8/layout/hList1"/>
    <dgm:cxn modelId="{1B53F0A3-609B-42AC-BAF3-202D524CBFCC}" type="presOf" srcId="{3C6A4C54-0B1B-4C41-A71D-881BB32C56DE}" destId="{CD6B89CE-AE32-463F-A245-AF05C7CFE10D}"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BC6CE81E-87FA-4520-8955-A76EEB29C20E}" srcId="{455E1280-5780-4DF4-A4E1-73960532650F}" destId="{698A0E73-5A6D-4DF4-816D-3F839EDDB331}" srcOrd="0" destOrd="0" parTransId="{ACB0FA4E-7742-4C9A-B921-83341B2BA6FB}" sibTransId="{ECD7F76B-8ADA-44F4-B90D-8E086EB5B00E}"/>
    <dgm:cxn modelId="{44554B4F-E367-4F2F-847B-9F2112819ABD}" srcId="{3C6A4C54-0B1B-4C41-A71D-881BB32C56DE}" destId="{BE354AAD-6D47-4986-9273-D2C2806FDEB1}" srcOrd="1" destOrd="0" parTransId="{69F9910C-3031-4166-92B5-1BCF40DB062D}" sibTransId="{2AEB31F0-8F4B-4367-ADAE-7AAA3FD3F78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smtClean="0"/>
            <a:t>Name of lab/Location</a:t>
          </a:r>
          <a:endParaRPr lang="he-IL" sz="14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1400" b="1" dirty="0" smtClean="0"/>
            <a:t>PI/Manager</a:t>
          </a:r>
          <a:endParaRPr lang="he-IL" sz="14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1400" b="1" dirty="0" smtClean="0"/>
            <a:t>Main Subjects in the lab</a:t>
          </a:r>
          <a:endParaRPr lang="he-IL" sz="14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1400" b="1" dirty="0" smtClean="0"/>
            <a:t>Keep it simple to people who are not in the field</a:t>
          </a:r>
          <a:endParaRPr lang="he-IL" sz="14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endParaRPr lang="en-US"/>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endParaRPr lang="en-US"/>
        </a:p>
      </dgm:t>
    </dgm:pt>
    <dgm:pt modelId="{AD36398F-ACF7-45F5-962D-A34A91DBDA29}" type="pres">
      <dgm:prSet presAssocID="{F99105CB-3150-4A3F-BE2D-F22DAD71B8E0}" presName="desTx" presStyleLbl="alignAccFollowNode1" presStyleIdx="0" presStyleCnt="4" custLinFactNeighborX="1172" custLinFactNeighborY="302">
        <dgm:presLayoutVars>
          <dgm:bulletEnabled val="1"/>
        </dgm:presLayoutVars>
      </dgm:prSet>
      <dgm:spPr/>
      <dgm:t>
        <a:bodyPr/>
        <a:lstStyle/>
        <a:p>
          <a:endParaRPr lang="en-US"/>
        </a:p>
      </dgm:t>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endParaRPr lang="en-US"/>
        </a:p>
      </dgm:t>
    </dgm:pt>
    <dgm:pt modelId="{94AB53EF-7E78-43E7-8BF2-E42496B2A58C}" type="pres">
      <dgm:prSet presAssocID="{CC43F576-53C0-402A-AC10-6E2B88F75ABC}" presName="desTx" presStyleLbl="alignAccFollowNode1" presStyleIdx="1" presStyleCnt="4">
        <dgm:presLayoutVars>
          <dgm:bulletEnabled val="1"/>
        </dgm:presLayoutVars>
      </dgm:prSet>
      <dgm:spPr/>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endParaRPr lang="en-US"/>
        </a:p>
      </dgm:t>
    </dgm:pt>
    <dgm:pt modelId="{9C774EAC-6A48-4087-85A7-5189DB5226D9}" type="pres">
      <dgm:prSet presAssocID="{87FD89F3-4F06-4C1B-B154-82B48E5B2BF5}" presName="desTx" presStyleLbl="alignAccFollowNode1" presStyleIdx="2" presStyleCnt="4">
        <dgm:presLayoutVars>
          <dgm:bulletEnabled val="1"/>
        </dgm:presLayoutVars>
      </dgm:prSet>
      <dgm:spPr/>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endParaRPr lang="en-US"/>
        </a:p>
      </dgm:t>
    </dgm:pt>
    <dgm:pt modelId="{501A2AC1-2799-495C-AE27-6F11CF2635C6}" type="pres">
      <dgm:prSet presAssocID="{CC120128-8D09-48B4-AA8B-3E2E7DDD4A77}" presName="desTx" presStyleLbl="alignAccFollowNode1" presStyleIdx="3" presStyleCnt="4">
        <dgm:presLayoutVars>
          <dgm:bulletEnabled val="1"/>
        </dgm:presLayoutVars>
      </dgm:prSet>
      <dgm:spPr/>
    </dgm:pt>
  </dgm:ptLst>
  <dgm:cxnLst>
    <dgm:cxn modelId="{3F6E61DA-1B14-4A47-8D83-82BF12002340}" type="presOf" srcId="{F99105CB-3150-4A3F-BE2D-F22DAD71B8E0}" destId="{393EB0DA-0246-4CEC-A7D4-DC1FE911DF81}" srcOrd="0" destOrd="0" presId="urn:microsoft.com/office/officeart/2005/8/layout/hList1"/>
    <dgm:cxn modelId="{16E99D52-F007-40BF-95C4-DC81EE411A8E}" type="presOf" srcId="{CC120128-8D09-48B4-AA8B-3E2E7DDD4A77}" destId="{F8A3F7B2-6FDE-40A0-9544-6C3C9B45771C}" srcOrd="0" destOrd="0" presId="urn:microsoft.com/office/officeart/2005/8/layout/hList1"/>
    <dgm:cxn modelId="{86A1507E-C552-4085-8C8E-A66AD8DEBF82}" type="presOf" srcId="{CC43F576-53C0-402A-AC10-6E2B88F75ABC}" destId="{143909F5-9BD6-4BDD-81E8-865DF92E8B75}" srcOrd="0" destOrd="0"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2599FEA5-6F66-40C1-87B9-4E07AC6BD74B}" srcId="{96E08D7C-70BA-43B7-847A-65D542C386AD}" destId="{CC43F576-53C0-402A-AC10-6E2B88F75ABC}" srcOrd="1" destOrd="0" parTransId="{98B380F4-9A55-4597-BFAF-05EC71CA6705}" sibTransId="{E49FBFA1-899A-4EA5-A105-99A683904865}"/>
    <dgm:cxn modelId="{7B267B6F-4958-4A96-985C-9A2E41A0F5B5}" type="presOf" srcId="{87FD89F3-4F06-4C1B-B154-82B48E5B2BF5}" destId="{CBCB8305-FC8B-4B1D-8161-49D9D6160A9F}"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F95D533A-5F78-4A87-B02E-864191EBFB16}" srcId="{96E08D7C-70BA-43B7-847A-65D542C386AD}" destId="{CC120128-8D09-48B4-AA8B-3E2E7DDD4A77}" srcOrd="3" destOrd="0" parTransId="{F8B02D0A-112C-49FD-8DD5-CD1546D70FD1}" sibTransId="{B6640F96-EB0D-490C-ACFD-843AA8F925C4}"/>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400" b="1" smtClean="0"/>
            <a:t>What are we specialized in</a:t>
          </a:r>
          <a:endParaRPr lang="he-IL" sz="140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smtClean="0"/>
            <a:t>What specialized equipment we use to answer Q</a:t>
          </a:r>
          <a:endParaRPr lang="he-IL" sz="140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smtClean="0"/>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endParaRPr lang="en-US"/>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endParaRPr lang="en-US"/>
        </a:p>
      </dgm:t>
    </dgm:pt>
    <dgm:pt modelId="{E73F5EDE-A10D-4951-8321-A945EA279669}" type="pres">
      <dgm:prSet presAssocID="{455E1280-5780-4DF4-A4E1-73960532650F}" presName="desTx" presStyleLbl="alignAccFollowNode1" presStyleIdx="0" presStyleCnt="3" custScaleY="151764" custLinFactNeighborX="217" custLinFactNeighborY="25962">
        <dgm:presLayoutVars>
          <dgm:bulletEnabled val="1"/>
        </dgm:presLayoutVars>
      </dgm:prSet>
      <dgm:spPr/>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endParaRPr lang="en-US"/>
        </a:p>
      </dgm:t>
    </dgm:pt>
    <dgm:pt modelId="{9C200E40-D124-4CE4-915D-0E8B6478DD71}" type="pres">
      <dgm:prSet presAssocID="{BE354AAD-6D47-4986-9273-D2C2806FDEB1}" presName="desTx" presStyleLbl="alignAccFollowNode1" presStyleIdx="1" presStyleCnt="3" custScaleY="151764" custLinFactNeighborX="217" custLinFactNeighborY="25962">
        <dgm:presLayoutVars>
          <dgm:bulletEnabled val="1"/>
        </dgm:presLayoutVars>
      </dgm:prSet>
      <dgm:spPr/>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endParaRPr lang="en-US"/>
        </a:p>
      </dgm:t>
    </dgm:pt>
    <dgm:pt modelId="{32A85AEE-79FA-452C-86E3-3B8118DDF0F4}" type="pres">
      <dgm:prSet presAssocID="{5FF2580A-09CB-4A9F-BBD0-5F77C05A2374}" presName="desTx" presStyleLbl="alignAccFollowNode1" presStyleIdx="2" presStyleCnt="3" custScaleY="151764" custLinFactNeighborX="217" custLinFactNeighborY="25962">
        <dgm:presLayoutVars>
          <dgm:bulletEnabled val="1"/>
        </dgm:presLayoutVars>
      </dgm:prSet>
      <dgm:spPr/>
    </dgm:pt>
  </dgm:ptLst>
  <dgm:cxnLst>
    <dgm:cxn modelId="{0210AA09-DD48-4A70-BE07-48E059076AED}" srcId="{3C6A4C54-0B1B-4C41-A71D-881BB32C56DE}" destId="{5FF2580A-09CB-4A9F-BBD0-5F77C05A2374}" srcOrd="2" destOrd="0" parTransId="{9D2999A8-0C50-4AA3-82A9-A96FF32FEFAF}" sibTransId="{6573042E-B4DF-4912-9B1F-EDB01CFD9B88}"/>
    <dgm:cxn modelId="{29F57AC5-1F38-48F1-9B32-0803C14E6C9C}" type="presOf" srcId="{5FF2580A-09CB-4A9F-BBD0-5F77C05A2374}" destId="{48B9880A-DF8D-4658-A75E-9F9803B6A3E5}" srcOrd="0" destOrd="0"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B08D2FF8-D9BC-41E4-875F-C09733BA8012}" type="presOf" srcId="{455E1280-5780-4DF4-A4E1-73960532650F}" destId="{6C82391C-B745-416C-80E9-CE084F89A1C8}" srcOrd="0" destOrd="0" presId="urn:microsoft.com/office/officeart/2005/8/layout/hList1"/>
    <dgm:cxn modelId="{1B53F0A3-609B-42AC-BAF3-202D524CBFCC}" type="presOf" srcId="{3C6A4C54-0B1B-4C41-A71D-881BB32C56DE}" destId="{CD6B89CE-AE32-463F-A245-AF05C7CFE10D}"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44554B4F-E367-4F2F-847B-9F2112819ABD}" srcId="{3C6A4C54-0B1B-4C41-A71D-881BB32C56DE}" destId="{BE354AAD-6D47-4986-9273-D2C2806FDEB1}" srcOrd="1" destOrd="0" parTransId="{69F9910C-3031-4166-92B5-1BCF40DB062D}" sibTransId="{2AEB31F0-8F4B-4367-ADAE-7AAA3FD3F78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a:t>Name of lab/Location</a:t>
          </a:r>
          <a:endParaRPr lang="he-IL" sz="14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1400" b="1" dirty="0"/>
            <a:t>PI/Manager</a:t>
          </a:r>
          <a:endParaRPr lang="he-IL" sz="14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1400" b="1" dirty="0"/>
            <a:t>Main Subjects in the lab</a:t>
          </a:r>
          <a:endParaRPr lang="he-IL" sz="14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1400" b="1" dirty="0"/>
            <a:t>Keep it simple to people who are not in the field</a:t>
          </a:r>
          <a:endParaRPr lang="he-IL" sz="14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54306F6C-B43A-49BA-82D9-5A3AA8E6B50C}">
      <dgm:prSet custT="1"/>
      <dgm:spPr/>
      <dgm:t>
        <a:bodyPr/>
        <a:lstStyle/>
        <a:p>
          <a:r>
            <a:rPr lang="en-US" sz="1800" dirty="0"/>
            <a:t>Samy </a:t>
          </a:r>
          <a:r>
            <a:rPr lang="en-US" sz="1800" dirty="0" err="1"/>
            <a:t>Ofer</a:t>
          </a:r>
          <a:r>
            <a:rPr lang="en-US" sz="1800" dirty="0"/>
            <a:t> , 10</a:t>
          </a:r>
          <a:r>
            <a:rPr lang="en-US" sz="1800" baseline="30000" dirty="0"/>
            <a:t>th</a:t>
          </a:r>
          <a:r>
            <a:rPr lang="en-US" sz="1800" dirty="0"/>
            <a:t> floor, Room 1098</a:t>
          </a:r>
        </a:p>
      </dgm:t>
    </dgm:pt>
    <dgm:pt modelId="{E993444A-8B86-4428-A2E7-4CEB1DAA32FD}" type="parTrans" cxnId="{EBA5EA4E-5EA7-4C60-85C1-12E5025EFC9D}">
      <dgm:prSet/>
      <dgm:spPr/>
    </dgm:pt>
    <dgm:pt modelId="{9D991164-23A8-413E-9E23-AE31276C4538}" type="sibTrans" cxnId="{EBA5EA4E-5EA7-4C60-85C1-12E5025EFC9D}">
      <dgm:prSet/>
      <dgm:spPr/>
    </dgm:pt>
    <dgm:pt modelId="{0AD34CF5-F111-4011-9068-637DFC952F29}">
      <dgm:prSet custT="1"/>
      <dgm:spPr/>
      <dgm:t>
        <a:bodyPr/>
        <a:lstStyle/>
        <a:p>
          <a:pPr rtl="0"/>
          <a:r>
            <a:rPr lang="en-US" sz="1800" b="0" dirty="0"/>
            <a:t>Eric Shifrut (PI)</a:t>
          </a:r>
          <a:endParaRPr lang="he-IL" sz="1800" b="0" dirty="0"/>
        </a:p>
      </dgm:t>
    </dgm:pt>
    <dgm:pt modelId="{8F73B4B5-1C3F-4DFA-9D16-0A10C590F00A}" type="parTrans" cxnId="{DC52AED6-6116-46A0-B987-DF6DB94499BC}">
      <dgm:prSet/>
      <dgm:spPr/>
    </dgm:pt>
    <dgm:pt modelId="{31B6C1DD-D6CD-4772-9F15-70F19340F2E8}" type="sibTrans" cxnId="{DC52AED6-6116-46A0-B987-DF6DB94499BC}">
      <dgm:prSet/>
      <dgm:spPr/>
    </dgm:pt>
    <dgm:pt modelId="{7B827EA3-11C8-480D-858D-A3931E8E79BC}">
      <dgm:prSet custT="1"/>
      <dgm:spPr/>
      <dgm:t>
        <a:bodyPr/>
        <a:lstStyle/>
        <a:p>
          <a:pPr rtl="0"/>
          <a:r>
            <a:rPr lang="en-US" sz="1800" b="0" dirty="0"/>
            <a:t>Danielle Geller (Manager)</a:t>
          </a:r>
          <a:endParaRPr lang="he-IL" sz="1800" b="0" dirty="0"/>
        </a:p>
      </dgm:t>
    </dgm:pt>
    <dgm:pt modelId="{DDB9CDF4-C3B1-4E78-9187-C170BA25A8D5}" type="parTrans" cxnId="{468D9672-557D-4B48-AEC8-FA573974669B}">
      <dgm:prSet/>
      <dgm:spPr/>
    </dgm:pt>
    <dgm:pt modelId="{58279EFC-345E-4B08-BA69-5D6BBFC28CF6}" type="sibTrans" cxnId="{468D9672-557D-4B48-AEC8-FA573974669B}">
      <dgm:prSet/>
      <dgm:spPr/>
    </dgm:pt>
    <dgm:pt modelId="{6A40C46E-B66F-4D56-AC33-3F500FED5D6F}">
      <dgm:prSet custT="1"/>
      <dgm:spPr/>
      <dgm:t>
        <a:bodyPr/>
        <a:lstStyle/>
        <a:p>
          <a:pPr rtl="0"/>
          <a:r>
            <a:rPr lang="en-US" sz="1600" b="0" dirty="0"/>
            <a:t>T cell engineering</a:t>
          </a:r>
          <a:endParaRPr lang="he-IL" sz="1600" b="0" dirty="0"/>
        </a:p>
      </dgm:t>
    </dgm:pt>
    <dgm:pt modelId="{DFDA85C4-DA3D-4D7A-A66B-AD419A7B00F3}" type="parTrans" cxnId="{7843B1AA-F119-4FA0-B792-498AD6298559}">
      <dgm:prSet/>
      <dgm:spPr/>
    </dgm:pt>
    <dgm:pt modelId="{82C9EF7D-A2F0-4940-AD55-9F8F48700CC6}" type="sibTrans" cxnId="{7843B1AA-F119-4FA0-B792-498AD6298559}">
      <dgm:prSet/>
      <dgm:spPr/>
    </dgm:pt>
    <dgm:pt modelId="{A0C91EA7-434F-49CB-8888-87CDBF50F805}">
      <dgm:prSet custT="1"/>
      <dgm:spPr/>
      <dgm:t>
        <a:bodyPr/>
        <a:lstStyle/>
        <a:p>
          <a:pPr rtl="0"/>
          <a:r>
            <a:rPr lang="en-US" sz="1600" b="0" dirty="0"/>
            <a:t>CRISPR screens</a:t>
          </a:r>
          <a:endParaRPr lang="he-IL" sz="1600" b="0" dirty="0"/>
        </a:p>
      </dgm:t>
    </dgm:pt>
    <dgm:pt modelId="{83D51EC5-39C2-4E45-A737-F909F0424812}" type="parTrans" cxnId="{69419517-3352-4F06-9D4C-F815C489B16E}">
      <dgm:prSet/>
      <dgm:spPr/>
    </dgm:pt>
    <dgm:pt modelId="{395B0817-1365-4289-BB71-3279E87B280B}" type="sibTrans" cxnId="{69419517-3352-4F06-9D4C-F815C489B16E}">
      <dgm:prSet/>
      <dgm:spPr/>
    </dgm:pt>
    <dgm:pt modelId="{06D31060-BE98-48BB-AA9D-90A6797F932C}">
      <dgm:prSet custT="1"/>
      <dgm:spPr/>
      <dgm:t>
        <a:bodyPr/>
        <a:lstStyle/>
        <a:p>
          <a:pPr rtl="0"/>
          <a:r>
            <a:rPr lang="en-US" sz="1600" b="0" dirty="0"/>
            <a:t>Suppressive TME</a:t>
          </a:r>
          <a:endParaRPr lang="he-IL" sz="1600" b="0" dirty="0"/>
        </a:p>
      </dgm:t>
    </dgm:pt>
    <dgm:pt modelId="{7387F45D-C2A5-4E43-98C9-B38417D1D6DE}" type="parTrans" cxnId="{6E4D0DD9-54B1-42FF-89BF-AD1403EBDC9F}">
      <dgm:prSet/>
      <dgm:spPr/>
    </dgm:pt>
    <dgm:pt modelId="{7CBCABAA-2437-49EE-85C2-2AA297559F5F}" type="sibTrans" cxnId="{6E4D0DD9-54B1-42FF-89BF-AD1403EBDC9F}">
      <dgm:prSet/>
      <dgm:spPr/>
    </dgm:pt>
    <dgm:pt modelId="{7631DFCD-C11C-4375-9F5C-C9AF905CEF31}">
      <dgm:prSet custT="1"/>
      <dgm:spPr/>
      <dgm:t>
        <a:bodyPr/>
        <a:lstStyle/>
        <a:p>
          <a:pPr rtl="0"/>
          <a:r>
            <a:rPr lang="en-US" sz="1800" b="0" dirty="0"/>
            <a:t>Genetic engineering (KO/KI/tagging) to improve T cell function within solid tumors</a:t>
          </a:r>
          <a:endParaRPr lang="he-IL" sz="1800" b="0" dirty="0"/>
        </a:p>
      </dgm:t>
    </dgm:pt>
    <dgm:pt modelId="{48A7AF6D-C3A3-40A6-B7E5-F80D33993144}" type="parTrans" cxnId="{9E2C867A-83E6-46E2-819F-CA4D66B08335}">
      <dgm:prSet/>
      <dgm:spPr/>
    </dgm:pt>
    <dgm:pt modelId="{3EE353C9-B295-4E34-80C4-664E1DD4FA0D}" type="sibTrans" cxnId="{9E2C867A-83E6-46E2-819F-CA4D66B08335}">
      <dgm:prSet/>
      <dgm:spPr/>
    </dgm:pt>
    <dgm:pt modelId="{6C2FEFB3-8FAD-4505-9396-038E0C3B47B1}" type="pres">
      <dgm:prSet presAssocID="{96E08D7C-70BA-43B7-847A-65D542C386AD}" presName="Name0" presStyleCnt="0">
        <dgm:presLayoutVars>
          <dgm:dir/>
          <dgm:animLvl val="lvl"/>
          <dgm:resizeHandles val="exact"/>
        </dgm:presLayoutVars>
      </dgm:prSet>
      <dgm:spPr/>
      <dgm:t>
        <a:bodyPr/>
        <a:lstStyle/>
        <a:p>
          <a:pPr rtl="1"/>
          <a:endParaRPr lang="he-IL"/>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pPr rtl="1"/>
          <a:endParaRPr lang="he-IL"/>
        </a:p>
      </dgm:t>
    </dgm:pt>
    <dgm:pt modelId="{AD36398F-ACF7-45F5-962D-A34A91DBDA29}" type="pres">
      <dgm:prSet presAssocID="{F99105CB-3150-4A3F-BE2D-F22DAD71B8E0}" presName="desTx" presStyleLbl="alignAccFollowNode1" presStyleIdx="0" presStyleCnt="4">
        <dgm:presLayoutVars>
          <dgm:bulletEnabled val="1"/>
        </dgm:presLayoutVars>
      </dgm:prSet>
      <dgm:spPr/>
      <dgm:t>
        <a:bodyPr/>
        <a:lstStyle/>
        <a:p>
          <a:pPr rtl="1"/>
          <a:endParaRPr lang="he-IL"/>
        </a:p>
      </dgm:t>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pPr rtl="1"/>
          <a:endParaRPr lang="he-IL"/>
        </a:p>
      </dgm:t>
    </dgm:pt>
    <dgm:pt modelId="{94AB53EF-7E78-43E7-8BF2-E42496B2A58C}" type="pres">
      <dgm:prSet presAssocID="{CC43F576-53C0-402A-AC10-6E2B88F75ABC}" presName="desTx" presStyleLbl="alignAccFollowNode1" presStyleIdx="1" presStyleCnt="4" custLinFactNeighborX="660">
        <dgm:presLayoutVars>
          <dgm:bulletEnabled val="1"/>
        </dgm:presLayoutVars>
      </dgm:prSet>
      <dgm:spPr/>
      <dgm:t>
        <a:bodyPr/>
        <a:lstStyle/>
        <a:p>
          <a:pPr rtl="1"/>
          <a:endParaRPr lang="he-IL"/>
        </a:p>
      </dgm:t>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pPr rtl="1"/>
          <a:endParaRPr lang="he-IL"/>
        </a:p>
      </dgm:t>
    </dgm:pt>
    <dgm:pt modelId="{9C774EAC-6A48-4087-85A7-5189DB5226D9}" type="pres">
      <dgm:prSet presAssocID="{87FD89F3-4F06-4C1B-B154-82B48E5B2BF5}" presName="desTx" presStyleLbl="alignAccFollowNode1" presStyleIdx="2" presStyleCnt="4">
        <dgm:presLayoutVars>
          <dgm:bulletEnabled val="1"/>
        </dgm:presLayoutVars>
      </dgm:prSet>
      <dgm:spPr/>
      <dgm:t>
        <a:bodyPr/>
        <a:lstStyle/>
        <a:p>
          <a:pPr rtl="1"/>
          <a:endParaRPr lang="he-IL"/>
        </a:p>
      </dgm:t>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pPr rtl="1"/>
          <a:endParaRPr lang="he-IL"/>
        </a:p>
      </dgm:t>
    </dgm:pt>
    <dgm:pt modelId="{501A2AC1-2799-495C-AE27-6F11CF2635C6}" type="pres">
      <dgm:prSet presAssocID="{CC120128-8D09-48B4-AA8B-3E2E7DDD4A77}" presName="desTx" presStyleLbl="alignAccFollowNode1" presStyleIdx="3" presStyleCnt="4">
        <dgm:presLayoutVars>
          <dgm:bulletEnabled val="1"/>
        </dgm:presLayoutVars>
      </dgm:prSet>
      <dgm:spPr/>
      <dgm:t>
        <a:bodyPr/>
        <a:lstStyle/>
        <a:p>
          <a:pPr rtl="1"/>
          <a:endParaRPr lang="he-IL"/>
        </a:p>
      </dgm:t>
    </dgm:pt>
  </dgm:ptLst>
  <dgm:cxnLst>
    <dgm:cxn modelId="{93F482CC-2F15-4B71-9337-2A433B5F7C02}" type="presOf" srcId="{0AD34CF5-F111-4011-9068-637DFC952F29}" destId="{94AB53EF-7E78-43E7-8BF2-E42496B2A58C}" srcOrd="0" destOrd="0" presId="urn:microsoft.com/office/officeart/2005/8/layout/hList1"/>
    <dgm:cxn modelId="{3F6E61DA-1B14-4A47-8D83-82BF12002340}" type="presOf" srcId="{F99105CB-3150-4A3F-BE2D-F22DAD71B8E0}" destId="{393EB0DA-0246-4CEC-A7D4-DC1FE911DF81}" srcOrd="0" destOrd="0" presId="urn:microsoft.com/office/officeart/2005/8/layout/hList1"/>
    <dgm:cxn modelId="{69419517-3352-4F06-9D4C-F815C489B16E}" srcId="{87FD89F3-4F06-4C1B-B154-82B48E5B2BF5}" destId="{A0C91EA7-434F-49CB-8888-87CDBF50F805}" srcOrd="1" destOrd="0" parTransId="{83D51EC5-39C2-4E45-A737-F909F0424812}" sibTransId="{395B0817-1365-4289-BB71-3279E87B280B}"/>
    <dgm:cxn modelId="{6E4D0DD9-54B1-42FF-89BF-AD1403EBDC9F}" srcId="{87FD89F3-4F06-4C1B-B154-82B48E5B2BF5}" destId="{06D31060-BE98-48BB-AA9D-90A6797F932C}" srcOrd="2" destOrd="0" parTransId="{7387F45D-C2A5-4E43-98C9-B38417D1D6DE}" sibTransId="{7CBCABAA-2437-49EE-85C2-2AA297559F5F}"/>
    <dgm:cxn modelId="{16E99D52-F007-40BF-95C4-DC81EE411A8E}" type="presOf" srcId="{CC120128-8D09-48B4-AA8B-3E2E7DDD4A77}" destId="{F8A3F7B2-6FDE-40A0-9544-6C3C9B45771C}" srcOrd="0" destOrd="0" presId="urn:microsoft.com/office/officeart/2005/8/layout/hList1"/>
    <dgm:cxn modelId="{86A1507E-C552-4085-8C8E-A66AD8DEBF82}" type="presOf" srcId="{CC43F576-53C0-402A-AC10-6E2B88F75ABC}" destId="{143909F5-9BD6-4BDD-81E8-865DF92E8B75}" srcOrd="0" destOrd="0" presId="urn:microsoft.com/office/officeart/2005/8/layout/hList1"/>
    <dgm:cxn modelId="{04FDD944-E3C3-4772-A3E4-D00DCA625A62}" type="presOf" srcId="{7631DFCD-C11C-4375-9F5C-C9AF905CEF31}" destId="{501A2AC1-2799-495C-AE27-6F11CF2635C6}" srcOrd="0" destOrd="0" presId="urn:microsoft.com/office/officeart/2005/8/layout/hList1"/>
    <dgm:cxn modelId="{9E2C867A-83E6-46E2-819F-CA4D66B08335}" srcId="{CC120128-8D09-48B4-AA8B-3E2E7DDD4A77}" destId="{7631DFCD-C11C-4375-9F5C-C9AF905CEF31}" srcOrd="0" destOrd="0" parTransId="{48A7AF6D-C3A3-40A6-B7E5-F80D33993144}" sibTransId="{3EE353C9-B295-4E34-80C4-664E1DD4FA0D}"/>
    <dgm:cxn modelId="{95FCE663-AD54-4B0D-8116-72706FEAC848}" type="presOf" srcId="{7B827EA3-11C8-480D-858D-A3931E8E79BC}" destId="{94AB53EF-7E78-43E7-8BF2-E42496B2A58C}" srcOrd="0" destOrd="1"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2599FEA5-6F66-40C1-87B9-4E07AC6BD74B}" srcId="{96E08D7C-70BA-43B7-847A-65D542C386AD}" destId="{CC43F576-53C0-402A-AC10-6E2B88F75ABC}" srcOrd="1" destOrd="0" parTransId="{98B380F4-9A55-4597-BFAF-05EC71CA6705}" sibTransId="{E49FBFA1-899A-4EA5-A105-99A683904865}"/>
    <dgm:cxn modelId="{7B267B6F-4958-4A96-985C-9A2E41A0F5B5}" type="presOf" srcId="{87FD89F3-4F06-4C1B-B154-82B48E5B2BF5}" destId="{CBCB8305-FC8B-4B1D-8161-49D9D6160A9F}"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EBA5EA4E-5EA7-4C60-85C1-12E5025EFC9D}" srcId="{F99105CB-3150-4A3F-BE2D-F22DAD71B8E0}" destId="{54306F6C-B43A-49BA-82D9-5A3AA8E6B50C}" srcOrd="0" destOrd="0" parTransId="{E993444A-8B86-4428-A2E7-4CEB1DAA32FD}" sibTransId="{9D991164-23A8-413E-9E23-AE31276C4538}"/>
    <dgm:cxn modelId="{DC52AED6-6116-46A0-B987-DF6DB94499BC}" srcId="{CC43F576-53C0-402A-AC10-6E2B88F75ABC}" destId="{0AD34CF5-F111-4011-9068-637DFC952F29}" srcOrd="0" destOrd="0" parTransId="{8F73B4B5-1C3F-4DFA-9D16-0A10C590F00A}" sibTransId="{31B6C1DD-D6CD-4772-9F15-70F19340F2E8}"/>
    <dgm:cxn modelId="{5556EC67-DF49-449C-BA69-0F3D50CBB5B5}" type="presOf" srcId="{A0C91EA7-434F-49CB-8888-87CDBF50F805}" destId="{9C774EAC-6A48-4087-85A7-5189DB5226D9}" srcOrd="0" destOrd="1"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7843B1AA-F119-4FA0-B792-498AD6298559}" srcId="{87FD89F3-4F06-4C1B-B154-82B48E5B2BF5}" destId="{6A40C46E-B66F-4D56-AC33-3F500FED5D6F}" srcOrd="0" destOrd="0" parTransId="{DFDA85C4-DA3D-4D7A-A66B-AD419A7B00F3}" sibTransId="{82C9EF7D-A2F0-4940-AD55-9F8F48700CC6}"/>
    <dgm:cxn modelId="{648F35E8-DE41-4406-ADE9-7367079D34FC}" type="presOf" srcId="{6A40C46E-B66F-4D56-AC33-3F500FED5D6F}" destId="{9C774EAC-6A48-4087-85A7-5189DB5226D9}" srcOrd="0" destOrd="0" presId="urn:microsoft.com/office/officeart/2005/8/layout/hList1"/>
    <dgm:cxn modelId="{361525EC-D6C5-4447-8219-87BE69520276}" type="presOf" srcId="{54306F6C-B43A-49BA-82D9-5A3AA8E6B50C}" destId="{AD36398F-ACF7-45F5-962D-A34A91DBDA29}" srcOrd="0" destOrd="0" presId="urn:microsoft.com/office/officeart/2005/8/layout/hList1"/>
    <dgm:cxn modelId="{E186EAD8-61A9-4459-B6E6-8ED69EAE9B11}" type="presOf" srcId="{06D31060-BE98-48BB-AA9D-90A6797F932C}" destId="{9C774EAC-6A48-4087-85A7-5189DB5226D9}" srcOrd="0" destOrd="2" presId="urn:microsoft.com/office/officeart/2005/8/layout/hList1"/>
    <dgm:cxn modelId="{468D9672-557D-4B48-AEC8-FA573974669B}" srcId="{CC43F576-53C0-402A-AC10-6E2B88F75ABC}" destId="{7B827EA3-11C8-480D-858D-A3931E8E79BC}" srcOrd="1" destOrd="0" parTransId="{DDB9CDF4-C3B1-4E78-9187-C170BA25A8D5}" sibTransId="{58279EFC-345E-4B08-BA69-5D6BBFC28CF6}"/>
    <dgm:cxn modelId="{F95D533A-5F78-4A87-B02E-864191EBFB16}" srcId="{96E08D7C-70BA-43B7-847A-65D542C386AD}" destId="{CC120128-8D09-48B4-AA8B-3E2E7DDD4A77}" srcOrd="3" destOrd="0" parTransId="{F8B02D0A-112C-49FD-8DD5-CD1546D70FD1}" sibTransId="{B6640F96-EB0D-490C-ACFD-843AA8F925C4}"/>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400" b="1"/>
            <a:t>What are we specialized in</a:t>
          </a:r>
          <a:endParaRPr lang="he-IL" sz="140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dirty="0"/>
            <a:t>What specialized equipment we use to answer Q</a:t>
          </a:r>
          <a:endParaRPr lang="he-IL" sz="1400" dirty="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A1E3BE32-0ABD-4FD4-8970-8E5D507D2299}">
      <dgm:prSet custT="1"/>
      <dgm:spPr/>
      <dgm:t>
        <a:bodyPr/>
        <a:lstStyle/>
        <a:p>
          <a:r>
            <a:rPr lang="en-US" sz="1800" dirty="0"/>
            <a:t>Lentiviral transduction</a:t>
          </a:r>
        </a:p>
      </dgm:t>
    </dgm:pt>
    <dgm:pt modelId="{5FD43F0E-A5D7-49C8-AC24-F60CFE9087FD}" type="parTrans" cxnId="{7DF58F0F-1937-451A-81CB-12425B759A7D}">
      <dgm:prSet/>
      <dgm:spPr/>
      <dgm:t>
        <a:bodyPr/>
        <a:lstStyle/>
        <a:p>
          <a:endParaRPr lang="en-US"/>
        </a:p>
      </dgm:t>
    </dgm:pt>
    <dgm:pt modelId="{E217A22F-CC40-485F-AF30-3BD7E5ED2559}" type="sibTrans" cxnId="{7DF58F0F-1937-451A-81CB-12425B759A7D}">
      <dgm:prSet/>
      <dgm:spPr/>
      <dgm:t>
        <a:bodyPr/>
        <a:lstStyle/>
        <a:p>
          <a:endParaRPr lang="en-US"/>
        </a:p>
      </dgm:t>
    </dgm:pt>
    <dgm:pt modelId="{17A32F8B-38D5-4F9D-B08F-94C7B67DA582}">
      <dgm:prSet custT="1"/>
      <dgm:spPr/>
      <dgm:t>
        <a:bodyPr/>
        <a:lstStyle/>
        <a:p>
          <a:r>
            <a:rPr lang="en-US" sz="1800" dirty="0"/>
            <a:t>CRISPR KO/KI</a:t>
          </a:r>
        </a:p>
      </dgm:t>
    </dgm:pt>
    <dgm:pt modelId="{DA393EE8-8553-47B6-BCCC-45EDB3DE43F1}" type="parTrans" cxnId="{D2F79410-5B25-40BC-A4FC-E7E9EC4220E4}">
      <dgm:prSet/>
      <dgm:spPr/>
      <dgm:t>
        <a:bodyPr/>
        <a:lstStyle/>
        <a:p>
          <a:endParaRPr lang="en-US"/>
        </a:p>
      </dgm:t>
    </dgm:pt>
    <dgm:pt modelId="{92C13F86-DA74-4A12-90FF-92B93EB90E73}" type="sibTrans" cxnId="{D2F79410-5B25-40BC-A4FC-E7E9EC4220E4}">
      <dgm:prSet/>
      <dgm:spPr/>
      <dgm:t>
        <a:bodyPr/>
        <a:lstStyle/>
        <a:p>
          <a:endParaRPr lang="en-US"/>
        </a:p>
      </dgm:t>
    </dgm:pt>
    <dgm:pt modelId="{98C15E8D-E61B-4FDC-8C49-DCD0FF982BCB}">
      <dgm:prSet custT="1"/>
      <dgm:spPr/>
      <dgm:t>
        <a:bodyPr/>
        <a:lstStyle/>
        <a:p>
          <a:r>
            <a:rPr lang="en-US" sz="1800" dirty="0"/>
            <a:t>NGS + analysis</a:t>
          </a:r>
        </a:p>
      </dgm:t>
    </dgm:pt>
    <dgm:pt modelId="{FA1E0D86-DDA5-4061-BAB7-AF533C132EB6}" type="parTrans" cxnId="{341D212B-2351-4DAE-9427-5CDA00859EEB}">
      <dgm:prSet/>
      <dgm:spPr/>
      <dgm:t>
        <a:bodyPr/>
        <a:lstStyle/>
        <a:p>
          <a:endParaRPr lang="en-US"/>
        </a:p>
      </dgm:t>
    </dgm:pt>
    <dgm:pt modelId="{21906759-0F46-4D6E-A96F-631CA89E37DA}" type="sibTrans" cxnId="{341D212B-2351-4DAE-9427-5CDA00859EEB}">
      <dgm:prSet/>
      <dgm:spPr/>
      <dgm:t>
        <a:bodyPr/>
        <a:lstStyle/>
        <a:p>
          <a:endParaRPr lang="en-US"/>
        </a:p>
      </dgm:t>
    </dgm:pt>
    <dgm:pt modelId="{71CD2902-E2AD-4F5E-AFE3-FF7D20BBAD2E}">
      <dgm:prSet custT="1"/>
      <dgm:spPr/>
      <dgm:t>
        <a:bodyPr/>
        <a:lstStyle/>
        <a:p>
          <a:r>
            <a:rPr lang="en-US" sz="1800" dirty="0"/>
            <a:t>Functional assays for T cells (killing, ICS, phospho-flow)</a:t>
          </a:r>
        </a:p>
      </dgm:t>
    </dgm:pt>
    <dgm:pt modelId="{3347C683-69F3-43A5-9B7B-4CD9AA2E81F2}" type="parTrans" cxnId="{3B6CF6DE-79DB-4F8D-A95A-EB85268754EE}">
      <dgm:prSet/>
      <dgm:spPr/>
      <dgm:t>
        <a:bodyPr/>
        <a:lstStyle/>
        <a:p>
          <a:endParaRPr lang="en-US"/>
        </a:p>
      </dgm:t>
    </dgm:pt>
    <dgm:pt modelId="{A2295CFD-AEFE-4334-9A86-B7BCAE9BA268}" type="sibTrans" cxnId="{3B6CF6DE-79DB-4F8D-A95A-EB85268754EE}">
      <dgm:prSet/>
      <dgm:spPr/>
      <dgm:t>
        <a:bodyPr/>
        <a:lstStyle/>
        <a:p>
          <a:endParaRPr lang="en-US"/>
        </a:p>
      </dgm:t>
    </dgm:pt>
    <dgm:pt modelId="{EC348F21-B285-4B58-9357-F4CDE2BAED67}">
      <dgm:prSet custT="1"/>
      <dgm:spPr/>
      <dgm:t>
        <a:bodyPr/>
        <a:lstStyle/>
        <a:p>
          <a:r>
            <a:rPr lang="en-US" sz="1800" dirty="0"/>
            <a:t>Nucleofector</a:t>
          </a:r>
        </a:p>
      </dgm:t>
    </dgm:pt>
    <dgm:pt modelId="{1DE56CFE-7373-42CD-99F9-C4C1A35E08D8}" type="parTrans" cxnId="{8B35D79C-C00E-46C0-88A6-8B4C1914C7D8}">
      <dgm:prSet/>
      <dgm:spPr/>
      <dgm:t>
        <a:bodyPr/>
        <a:lstStyle/>
        <a:p>
          <a:endParaRPr lang="en-US"/>
        </a:p>
      </dgm:t>
    </dgm:pt>
    <dgm:pt modelId="{32A9E1CE-A3AB-432C-8596-01B79CEBA5BA}" type="sibTrans" cxnId="{8B35D79C-C00E-46C0-88A6-8B4C1914C7D8}">
      <dgm:prSet/>
      <dgm:spPr/>
      <dgm:t>
        <a:bodyPr/>
        <a:lstStyle/>
        <a:p>
          <a:endParaRPr lang="en-US"/>
        </a:p>
      </dgm:t>
    </dgm:pt>
    <dgm:pt modelId="{A2594DC4-F3DB-4CCA-9FD0-8533A3FD13BC}">
      <dgm:prSet custT="1"/>
      <dgm:spPr/>
      <dgm:t>
        <a:bodyPr/>
        <a:lstStyle/>
        <a:p>
          <a:r>
            <a:rPr lang="en-US" sz="1800" dirty="0"/>
            <a:t>Flow cytometer</a:t>
          </a:r>
        </a:p>
      </dgm:t>
    </dgm:pt>
    <dgm:pt modelId="{2AB301AB-3F88-45AB-BE62-C7D4C26183FD}" type="parTrans" cxnId="{3817D2E2-053D-40D0-9A17-2D18DD9CFC58}">
      <dgm:prSet/>
      <dgm:spPr/>
      <dgm:t>
        <a:bodyPr/>
        <a:lstStyle/>
        <a:p>
          <a:endParaRPr lang="en-US"/>
        </a:p>
      </dgm:t>
    </dgm:pt>
    <dgm:pt modelId="{BFB5E249-BEA6-485A-B8A8-00F38121044F}" type="sibTrans" cxnId="{3817D2E2-053D-40D0-9A17-2D18DD9CFC58}">
      <dgm:prSet/>
      <dgm:spPr/>
      <dgm:t>
        <a:bodyPr/>
        <a:lstStyle/>
        <a:p>
          <a:endParaRPr lang="en-US"/>
        </a:p>
      </dgm:t>
    </dgm:pt>
    <dgm:pt modelId="{EF0C012B-C6AF-42A4-8C94-3D0908E765C0}">
      <dgm:prSet custT="1"/>
      <dgm:spPr/>
      <dgm:t>
        <a:bodyPr/>
        <a:lstStyle/>
        <a:p>
          <a:r>
            <a:rPr lang="en-US" sz="1800" dirty="0" err="1"/>
            <a:t>Incucyte</a:t>
          </a:r>
          <a:endParaRPr lang="en-US" sz="1800" dirty="0"/>
        </a:p>
      </dgm:t>
    </dgm:pt>
    <dgm:pt modelId="{14009F42-D5A7-4D37-9D50-B9BBEF75DAFB}" type="parTrans" cxnId="{537E0DDB-C30A-4C7D-B58D-782BE4460F5A}">
      <dgm:prSet/>
      <dgm:spPr/>
      <dgm:t>
        <a:bodyPr/>
        <a:lstStyle/>
        <a:p>
          <a:endParaRPr lang="en-US"/>
        </a:p>
      </dgm:t>
    </dgm:pt>
    <dgm:pt modelId="{6C850DCF-196A-44DB-A2A5-6967769BFAA5}" type="sibTrans" cxnId="{537E0DDB-C30A-4C7D-B58D-782BE4460F5A}">
      <dgm:prSet/>
      <dgm:spPr/>
      <dgm:t>
        <a:bodyPr/>
        <a:lstStyle/>
        <a:p>
          <a:endParaRPr lang="en-US"/>
        </a:p>
      </dgm:t>
    </dgm:pt>
    <dgm:pt modelId="{D404199B-34ED-45AA-9898-EDE226CC66A1}">
      <dgm:prSet custT="1"/>
      <dgm:spPr/>
      <dgm:t>
        <a:bodyPr/>
        <a:lstStyle/>
        <a:p>
          <a:r>
            <a:rPr lang="en-US" sz="1800" dirty="0"/>
            <a:t>NGS analysis</a:t>
          </a:r>
        </a:p>
      </dgm:t>
    </dgm:pt>
    <dgm:pt modelId="{341AD7BC-2D06-4B2F-8CEF-2CB270290A83}" type="parTrans" cxnId="{88708BF0-5C90-48AE-A951-105774F31EBC}">
      <dgm:prSet/>
      <dgm:spPr/>
      <dgm:t>
        <a:bodyPr/>
        <a:lstStyle/>
        <a:p>
          <a:endParaRPr lang="en-US"/>
        </a:p>
      </dgm:t>
    </dgm:pt>
    <dgm:pt modelId="{5E2D8AE2-64F5-4AB9-80C2-C51933DFE1E8}" type="sibTrans" cxnId="{88708BF0-5C90-48AE-A951-105774F31EBC}">
      <dgm:prSet/>
      <dgm:spPr/>
      <dgm:t>
        <a:bodyPr/>
        <a:lstStyle/>
        <a:p>
          <a:endParaRPr lang="en-US"/>
        </a:p>
      </dgm:t>
    </dgm:pt>
    <dgm:pt modelId="{0C1B23B2-9F2E-459B-9CCD-9A0D5A51E532}">
      <dgm:prSet custT="1"/>
      <dgm:spPr/>
      <dgm:t>
        <a:bodyPr/>
        <a:lstStyle/>
        <a:p>
          <a:r>
            <a:rPr lang="en-US" sz="1800" dirty="0"/>
            <a:t>CRISPR design</a:t>
          </a:r>
        </a:p>
      </dgm:t>
    </dgm:pt>
    <dgm:pt modelId="{53E606FB-DBA8-40B4-BB3D-F87DE05163E5}" type="parTrans" cxnId="{435CB01B-51F0-41C6-AA68-A7C4F021B7A3}">
      <dgm:prSet/>
      <dgm:spPr/>
      <dgm:t>
        <a:bodyPr/>
        <a:lstStyle/>
        <a:p>
          <a:endParaRPr lang="en-US"/>
        </a:p>
      </dgm:t>
    </dgm:pt>
    <dgm:pt modelId="{FE20021F-CA7D-4CE9-B4BC-4546A7E3ECEA}" type="sibTrans" cxnId="{435CB01B-51F0-41C6-AA68-A7C4F021B7A3}">
      <dgm:prSet/>
      <dgm:spPr/>
      <dgm:t>
        <a:bodyPr/>
        <a:lstStyle/>
        <a:p>
          <a:endParaRPr lang="en-US"/>
        </a:p>
      </dgm:t>
    </dgm:pt>
    <dgm:pt modelId="{604A5C7B-F16C-403B-928C-4B2D1C84FF34}">
      <dgm:prSet custT="1"/>
      <dgm:spPr/>
      <dgm:t>
        <a:bodyPr/>
        <a:lstStyle/>
        <a:p>
          <a:r>
            <a:rPr lang="en-US" sz="1800" dirty="0"/>
            <a:t>Coffee</a:t>
          </a:r>
        </a:p>
      </dgm:t>
    </dgm:pt>
    <dgm:pt modelId="{EFBD9CC3-7005-44DC-A322-8019776A5122}" type="parTrans" cxnId="{4D658A3D-8B95-42BC-98C3-5735E15BCC18}">
      <dgm:prSet/>
      <dgm:spPr/>
      <dgm:t>
        <a:bodyPr/>
        <a:lstStyle/>
        <a:p>
          <a:endParaRPr lang="en-US"/>
        </a:p>
      </dgm:t>
    </dgm:pt>
    <dgm:pt modelId="{AEE9F27C-A08A-4B26-BD73-655A3CB02684}" type="sibTrans" cxnId="{4D658A3D-8B95-42BC-98C3-5735E15BCC18}">
      <dgm:prSet/>
      <dgm:spPr/>
      <dgm:t>
        <a:bodyPr/>
        <a:lstStyle/>
        <a:p>
          <a:endParaRPr lang="en-US"/>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pPr rtl="1"/>
          <a:endParaRPr lang="he-IL"/>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pPr rtl="1"/>
          <a:endParaRPr lang="he-IL"/>
        </a:p>
      </dgm:t>
    </dgm:pt>
    <dgm:pt modelId="{E73F5EDE-A10D-4951-8321-A945EA279669}" type="pres">
      <dgm:prSet presAssocID="{455E1280-5780-4DF4-A4E1-73960532650F}" presName="desTx" presStyleLbl="alignAccFollowNode1" presStyleIdx="0" presStyleCnt="3">
        <dgm:presLayoutVars>
          <dgm:bulletEnabled val="1"/>
        </dgm:presLayoutVars>
      </dgm:prSet>
      <dgm:spPr/>
      <dgm:t>
        <a:bodyPr/>
        <a:lstStyle/>
        <a:p>
          <a:pPr rtl="1"/>
          <a:endParaRPr lang="he-IL"/>
        </a:p>
      </dgm:t>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pPr rtl="1"/>
          <a:endParaRPr lang="he-IL"/>
        </a:p>
      </dgm:t>
    </dgm:pt>
    <dgm:pt modelId="{9C200E40-D124-4CE4-915D-0E8B6478DD71}" type="pres">
      <dgm:prSet presAssocID="{BE354AAD-6D47-4986-9273-D2C2806FDEB1}" presName="desTx" presStyleLbl="alignAccFollowNode1" presStyleIdx="1" presStyleCnt="3">
        <dgm:presLayoutVars>
          <dgm:bulletEnabled val="1"/>
        </dgm:presLayoutVars>
      </dgm:prSet>
      <dgm:spPr/>
      <dgm:t>
        <a:bodyPr/>
        <a:lstStyle/>
        <a:p>
          <a:pPr rtl="1"/>
          <a:endParaRPr lang="he-IL"/>
        </a:p>
      </dgm:t>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pPr rtl="1"/>
          <a:endParaRPr lang="he-IL"/>
        </a:p>
      </dgm:t>
    </dgm:pt>
    <dgm:pt modelId="{32A85AEE-79FA-452C-86E3-3B8118DDF0F4}" type="pres">
      <dgm:prSet presAssocID="{5FF2580A-09CB-4A9F-BBD0-5F77C05A2374}" presName="desTx" presStyleLbl="alignAccFollowNode1" presStyleIdx="2" presStyleCnt="3">
        <dgm:presLayoutVars>
          <dgm:bulletEnabled val="1"/>
        </dgm:presLayoutVars>
      </dgm:prSet>
      <dgm:spPr/>
      <dgm:t>
        <a:bodyPr/>
        <a:lstStyle/>
        <a:p>
          <a:pPr rtl="1"/>
          <a:endParaRPr lang="he-IL"/>
        </a:p>
      </dgm:t>
    </dgm:pt>
  </dgm:ptLst>
  <dgm:cxnLst>
    <dgm:cxn modelId="{C7245470-1284-4DFF-82A8-6D6ADAD40661}" type="presOf" srcId="{17A32F8B-38D5-4F9D-B08F-94C7B67DA582}" destId="{E73F5EDE-A10D-4951-8321-A945EA279669}" srcOrd="0" destOrd="1" presId="urn:microsoft.com/office/officeart/2005/8/layout/hList1"/>
    <dgm:cxn modelId="{29F57AC5-1F38-48F1-9B32-0803C14E6C9C}" type="presOf" srcId="{5FF2580A-09CB-4A9F-BBD0-5F77C05A2374}" destId="{48B9880A-DF8D-4658-A75E-9F9803B6A3E5}" srcOrd="0" destOrd="0" presId="urn:microsoft.com/office/officeart/2005/8/layout/hList1"/>
    <dgm:cxn modelId="{4D658A3D-8B95-42BC-98C3-5735E15BCC18}" srcId="{5FF2580A-09CB-4A9F-BBD0-5F77C05A2374}" destId="{604A5C7B-F16C-403B-928C-4B2D1C84FF34}" srcOrd="2" destOrd="0" parTransId="{EFBD9CC3-7005-44DC-A322-8019776A5122}" sibTransId="{AEE9F27C-A08A-4B26-BD73-655A3CB02684}"/>
    <dgm:cxn modelId="{3817D2E2-053D-40D0-9A17-2D18DD9CFC58}" srcId="{BE354AAD-6D47-4986-9273-D2C2806FDEB1}" destId="{A2594DC4-F3DB-4CCA-9FD0-8533A3FD13BC}" srcOrd="1" destOrd="0" parTransId="{2AB301AB-3F88-45AB-BE62-C7D4C26183FD}" sibTransId="{BFB5E249-BEA6-485A-B8A8-00F38121044F}"/>
    <dgm:cxn modelId="{7DF58F0F-1937-451A-81CB-12425B759A7D}" srcId="{455E1280-5780-4DF4-A4E1-73960532650F}" destId="{A1E3BE32-0ABD-4FD4-8970-8E5D507D2299}" srcOrd="0" destOrd="0" parTransId="{5FD43F0E-A5D7-49C8-AC24-F60CFE9087FD}" sibTransId="{E217A22F-CC40-485F-AF30-3BD7E5ED2559}"/>
    <dgm:cxn modelId="{88708BF0-5C90-48AE-A951-105774F31EBC}" srcId="{5FF2580A-09CB-4A9F-BBD0-5F77C05A2374}" destId="{D404199B-34ED-45AA-9898-EDE226CC66A1}" srcOrd="0" destOrd="0" parTransId="{341AD7BC-2D06-4B2F-8CEF-2CB270290A83}" sibTransId="{5E2D8AE2-64F5-4AB9-80C2-C51933DFE1E8}"/>
    <dgm:cxn modelId="{7FA9F212-0605-4FE3-8532-5EE2F9F7803E}" type="presOf" srcId="{EF0C012B-C6AF-42A4-8C94-3D0908E765C0}" destId="{9C200E40-D124-4CE4-915D-0E8B6478DD71}" srcOrd="0" destOrd="2" presId="urn:microsoft.com/office/officeart/2005/8/layout/hList1"/>
    <dgm:cxn modelId="{DFC70D24-A1D6-43A2-AF3C-8EC85F003B78}" type="presOf" srcId="{0C1B23B2-9F2E-459B-9CCD-9A0D5A51E532}" destId="{32A85AEE-79FA-452C-86E3-3B8118DDF0F4}" srcOrd="0" destOrd="1" presId="urn:microsoft.com/office/officeart/2005/8/layout/hList1"/>
    <dgm:cxn modelId="{1B53F0A3-609B-42AC-BAF3-202D524CBFCC}" type="presOf" srcId="{3C6A4C54-0B1B-4C41-A71D-881BB32C56DE}" destId="{CD6B89CE-AE32-463F-A245-AF05C7CFE10D}" srcOrd="0" destOrd="0" presId="urn:microsoft.com/office/officeart/2005/8/layout/hList1"/>
    <dgm:cxn modelId="{D2F79410-5B25-40BC-A4FC-E7E9EC4220E4}" srcId="{455E1280-5780-4DF4-A4E1-73960532650F}" destId="{17A32F8B-38D5-4F9D-B08F-94C7B67DA582}" srcOrd="1" destOrd="0" parTransId="{DA393EE8-8553-47B6-BCCC-45EDB3DE43F1}" sibTransId="{92C13F86-DA74-4A12-90FF-92B93EB90E73}"/>
    <dgm:cxn modelId="{A706DAD9-A52E-4BD5-8AD8-25BE4C5F865F}" type="presOf" srcId="{604A5C7B-F16C-403B-928C-4B2D1C84FF34}" destId="{32A85AEE-79FA-452C-86E3-3B8118DDF0F4}" srcOrd="0" destOrd="2" presId="urn:microsoft.com/office/officeart/2005/8/layout/hList1"/>
    <dgm:cxn modelId="{0210AA09-DD48-4A70-BE07-48E059076AED}" srcId="{3C6A4C54-0B1B-4C41-A71D-881BB32C56DE}" destId="{5FF2580A-09CB-4A9F-BBD0-5F77C05A2374}" srcOrd="2" destOrd="0" parTransId="{9D2999A8-0C50-4AA3-82A9-A96FF32FEFAF}" sibTransId="{6573042E-B4DF-4912-9B1F-EDB01CFD9B88}"/>
    <dgm:cxn modelId="{341D212B-2351-4DAE-9427-5CDA00859EEB}" srcId="{455E1280-5780-4DF4-A4E1-73960532650F}" destId="{98C15E8D-E61B-4FDC-8C49-DCD0FF982BCB}" srcOrd="2" destOrd="0" parTransId="{FA1E0D86-DDA5-4061-BAB7-AF533C132EB6}" sibTransId="{21906759-0F46-4D6E-A96F-631CA89E37DA}"/>
    <dgm:cxn modelId="{F55FE552-001F-46B8-9A22-118E455CC90A}" type="presOf" srcId="{71CD2902-E2AD-4F5E-AFE3-FF7D20BBAD2E}" destId="{E73F5EDE-A10D-4951-8321-A945EA279669}" srcOrd="0" destOrd="3" presId="urn:microsoft.com/office/officeart/2005/8/layout/hList1"/>
    <dgm:cxn modelId="{435CB01B-51F0-41C6-AA68-A7C4F021B7A3}" srcId="{5FF2580A-09CB-4A9F-BBD0-5F77C05A2374}" destId="{0C1B23B2-9F2E-459B-9CCD-9A0D5A51E532}" srcOrd="1" destOrd="0" parTransId="{53E606FB-DBA8-40B4-BB3D-F87DE05163E5}" sibTransId="{FE20021F-CA7D-4CE9-B4BC-4546A7E3ECEA}"/>
    <dgm:cxn modelId="{44554B4F-E367-4F2F-847B-9F2112819ABD}" srcId="{3C6A4C54-0B1B-4C41-A71D-881BB32C56DE}" destId="{BE354AAD-6D47-4986-9273-D2C2806FDEB1}" srcOrd="1" destOrd="0" parTransId="{69F9910C-3031-4166-92B5-1BCF40DB062D}" sibTransId="{2AEB31F0-8F4B-4367-ADAE-7AAA3FD3F781}"/>
    <dgm:cxn modelId="{8B35D79C-C00E-46C0-88A6-8B4C1914C7D8}" srcId="{BE354AAD-6D47-4986-9273-D2C2806FDEB1}" destId="{EC348F21-B285-4B58-9357-F4CDE2BAED67}" srcOrd="0" destOrd="0" parTransId="{1DE56CFE-7373-42CD-99F9-C4C1A35E08D8}" sibTransId="{32A9E1CE-A3AB-432C-8596-01B79CEBA5BA}"/>
    <dgm:cxn modelId="{5690617B-9B06-4AF8-AD44-9EE408E0784D}" type="presOf" srcId="{A2594DC4-F3DB-4CCA-9FD0-8533A3FD13BC}" destId="{9C200E40-D124-4CE4-915D-0E8B6478DD71}" srcOrd="0" destOrd="1" presId="urn:microsoft.com/office/officeart/2005/8/layout/hList1"/>
    <dgm:cxn modelId="{537E0DDB-C30A-4C7D-B58D-782BE4460F5A}" srcId="{BE354AAD-6D47-4986-9273-D2C2806FDEB1}" destId="{EF0C012B-C6AF-42A4-8C94-3D0908E765C0}" srcOrd="2" destOrd="0" parTransId="{14009F42-D5A7-4D37-9D50-B9BBEF75DAFB}" sibTransId="{6C850DCF-196A-44DB-A2A5-6967769BFAA5}"/>
    <dgm:cxn modelId="{891411DF-CDA8-48E1-8B29-57EFFEC5F3CC}" type="presOf" srcId="{D404199B-34ED-45AA-9898-EDE226CC66A1}" destId="{32A85AEE-79FA-452C-86E3-3B8118DDF0F4}" srcOrd="0" destOrd="0" presId="urn:microsoft.com/office/officeart/2005/8/layout/hList1"/>
    <dgm:cxn modelId="{3B6CF6DE-79DB-4F8D-A95A-EB85268754EE}" srcId="{455E1280-5780-4DF4-A4E1-73960532650F}" destId="{71CD2902-E2AD-4F5E-AFE3-FF7D20BBAD2E}" srcOrd="3" destOrd="0" parTransId="{3347C683-69F3-43A5-9B7B-4CD9AA2E81F2}" sibTransId="{A2295CFD-AEFE-4334-9A86-B7BCAE9BA268}"/>
    <dgm:cxn modelId="{DF85D0F0-9CD6-4D62-A030-DD5DD4DBD6E4}" type="presOf" srcId="{98C15E8D-E61B-4FDC-8C49-DCD0FF982BCB}" destId="{E73F5EDE-A10D-4951-8321-A945EA279669}" srcOrd="0" destOrd="2"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F6578C5C-1510-446A-B648-063FC4AD207E}" type="presOf" srcId="{BE354AAD-6D47-4986-9273-D2C2806FDEB1}" destId="{DAC52AC3-FFAD-4F64-9D6B-D5B196EDD508}" srcOrd="0" destOrd="0" presId="urn:microsoft.com/office/officeart/2005/8/layout/hList1"/>
    <dgm:cxn modelId="{B08D2FF8-D9BC-41E4-875F-C09733BA8012}" type="presOf" srcId="{455E1280-5780-4DF4-A4E1-73960532650F}" destId="{6C82391C-B745-416C-80E9-CE084F89A1C8}" srcOrd="0" destOrd="0" presId="urn:microsoft.com/office/officeart/2005/8/layout/hList1"/>
    <dgm:cxn modelId="{E9FACC17-849A-45B2-94AA-5437A0DCD038}" type="presOf" srcId="{EC348F21-B285-4B58-9357-F4CDE2BAED67}" destId="{9C200E40-D124-4CE4-915D-0E8B6478DD71}" srcOrd="0" destOrd="0" presId="urn:microsoft.com/office/officeart/2005/8/layout/hList1"/>
    <dgm:cxn modelId="{5677FCF2-06ED-4B6A-9D56-4E82B1AE9318}" type="presOf" srcId="{A1E3BE32-0ABD-4FD4-8970-8E5D507D2299}" destId="{E73F5EDE-A10D-4951-8321-A945EA279669}" srcOrd="0" destOrd="0" presId="urn:microsoft.com/office/officeart/2005/8/layout/hList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smtClean="0"/>
            <a:t>Name of lab/Location</a:t>
          </a:r>
          <a:endParaRPr lang="he-IL" sz="14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1400" b="1" dirty="0" smtClean="0"/>
            <a:t>PI/Manager</a:t>
          </a:r>
          <a:endParaRPr lang="he-IL" sz="14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1400" b="1" dirty="0" smtClean="0"/>
            <a:t>Main Subjects in the lab</a:t>
          </a:r>
          <a:endParaRPr lang="he-IL" sz="14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1400" b="1" dirty="0" smtClean="0"/>
            <a:t>Keep it simple to people who are not in the field</a:t>
          </a:r>
          <a:endParaRPr lang="he-IL" sz="14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32549EDB-010E-4043-8292-ECA7FAA5309C}">
      <dgm:prSet custT="1"/>
      <dgm:spPr/>
      <dgm:t>
        <a:bodyPr/>
        <a:lstStyle/>
        <a:p>
          <a:r>
            <a:rPr lang="en-US" sz="2000" dirty="0" smtClean="0"/>
            <a:t>I-ACT -             </a:t>
          </a:r>
          <a:r>
            <a:rPr lang="en-US" sz="1800" dirty="0" smtClean="0"/>
            <a:t>The Institute For Advanced Cellular Therapies</a:t>
          </a:r>
          <a:endParaRPr lang="en-US" sz="1800" dirty="0"/>
        </a:p>
      </dgm:t>
    </dgm:pt>
    <dgm:pt modelId="{492DE607-0372-4768-89FA-DD45D442BAFD}" type="parTrans" cxnId="{194E5F25-D268-4E7C-A463-2B317D7DBBEB}">
      <dgm:prSet/>
      <dgm:spPr/>
      <dgm:t>
        <a:bodyPr/>
        <a:lstStyle/>
        <a:p>
          <a:endParaRPr lang="en-US"/>
        </a:p>
      </dgm:t>
    </dgm:pt>
    <dgm:pt modelId="{381F7D64-8C52-4371-9035-10C49B5A4A87}" type="sibTrans" cxnId="{194E5F25-D268-4E7C-A463-2B317D7DBBEB}">
      <dgm:prSet/>
      <dgm:spPr/>
      <dgm:t>
        <a:bodyPr/>
        <a:lstStyle/>
        <a:p>
          <a:endParaRPr lang="en-US"/>
        </a:p>
      </dgm:t>
    </dgm:pt>
    <dgm:pt modelId="{4BFBA232-9B3E-4DAE-A42B-8D79B551F22E}">
      <dgm:prSet/>
      <dgm:spPr/>
      <dgm:t>
        <a:bodyPr/>
        <a:lstStyle/>
        <a:p>
          <a:r>
            <a:rPr lang="en-US" dirty="0" smtClean="0"/>
            <a:t>Shimrit Suliman</a:t>
          </a:r>
          <a:endParaRPr lang="en-US" dirty="0"/>
        </a:p>
      </dgm:t>
    </dgm:pt>
    <dgm:pt modelId="{ADAEFB95-603B-4BB7-95EB-6FB5F574B0B8}" type="parTrans" cxnId="{7FBA14CB-703D-4421-9320-FC45F4828012}">
      <dgm:prSet/>
      <dgm:spPr/>
      <dgm:t>
        <a:bodyPr/>
        <a:lstStyle/>
        <a:p>
          <a:endParaRPr lang="en-US"/>
        </a:p>
      </dgm:t>
    </dgm:pt>
    <dgm:pt modelId="{CA003D6F-7ACE-4287-8081-6666CA564779}" type="sibTrans" cxnId="{7FBA14CB-703D-4421-9320-FC45F4828012}">
      <dgm:prSet/>
      <dgm:spPr/>
      <dgm:t>
        <a:bodyPr/>
        <a:lstStyle/>
        <a:p>
          <a:endParaRPr lang="en-US"/>
        </a:p>
      </dgm:t>
    </dgm:pt>
    <dgm:pt modelId="{7A675D37-2274-486F-AF72-27064CF64AFF}">
      <dgm:prSet/>
      <dgm:spPr/>
      <dgm:t>
        <a:bodyPr/>
        <a:lstStyle/>
        <a:p>
          <a:r>
            <a:rPr lang="en-US" dirty="0" smtClean="0"/>
            <a:t>Immunotherapy</a:t>
          </a:r>
          <a:endParaRPr lang="en-US" dirty="0"/>
        </a:p>
      </dgm:t>
    </dgm:pt>
    <dgm:pt modelId="{67F31012-AE5C-441E-9372-F595F0512207}" type="parTrans" cxnId="{73191232-5994-4612-A8CC-B99E60DF041C}">
      <dgm:prSet/>
      <dgm:spPr/>
      <dgm:t>
        <a:bodyPr/>
        <a:lstStyle/>
        <a:p>
          <a:endParaRPr lang="en-US"/>
        </a:p>
      </dgm:t>
    </dgm:pt>
    <dgm:pt modelId="{2D78AECF-E796-443F-9570-A2C238EB9173}" type="sibTrans" cxnId="{73191232-5994-4612-A8CC-B99E60DF041C}">
      <dgm:prSet/>
      <dgm:spPr/>
      <dgm:t>
        <a:bodyPr/>
        <a:lstStyle/>
        <a:p>
          <a:endParaRPr lang="en-US"/>
        </a:p>
      </dgm:t>
    </dgm:pt>
    <dgm:pt modelId="{59585C58-3F8E-459B-AB20-7C6C17B6ECB8}">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Translational development of cellular therapies of clinical products used in clinical trial Phase I/II</a:t>
          </a:r>
          <a:endParaRPr lang="en-US" dirty="0"/>
        </a:p>
      </dgm:t>
    </dgm:pt>
    <dgm:pt modelId="{1AA62BCC-CEC0-4D22-9583-2ABCCCBDA8A1}" type="parTrans" cxnId="{FCAD5178-4F6C-472F-B457-D7A70E28A70D}">
      <dgm:prSet/>
      <dgm:spPr/>
      <dgm:t>
        <a:bodyPr/>
        <a:lstStyle/>
        <a:p>
          <a:endParaRPr lang="en-US"/>
        </a:p>
      </dgm:t>
    </dgm:pt>
    <dgm:pt modelId="{A89F8D16-B55D-484E-B7AC-E69425648B9D}" type="sibTrans" cxnId="{FCAD5178-4F6C-472F-B457-D7A70E28A70D}">
      <dgm:prSet/>
      <dgm:spPr/>
      <dgm:t>
        <a:bodyPr/>
        <a:lstStyle/>
        <a:p>
          <a:endParaRPr lang="en-US"/>
        </a:p>
      </dgm:t>
    </dgm:pt>
    <dgm:pt modelId="{67A44534-1D1F-4AE2-89F4-57F617222AF6}">
      <dgm:prSet/>
      <dgm:spPr/>
      <dgm:t>
        <a:bodyPr/>
        <a:lstStyle/>
        <a:p>
          <a:r>
            <a:rPr lang="en-US" dirty="0" smtClean="0"/>
            <a:t>Stem Cell based therapies</a:t>
          </a:r>
          <a:endParaRPr lang="en-US" dirty="0"/>
        </a:p>
      </dgm:t>
    </dgm:pt>
    <dgm:pt modelId="{4197708F-FB9B-405E-8EEB-63D889977113}" type="parTrans" cxnId="{89EEC063-185C-45EC-8A6B-2C9C0403B5D9}">
      <dgm:prSet/>
      <dgm:spPr/>
      <dgm:t>
        <a:bodyPr/>
        <a:lstStyle/>
        <a:p>
          <a:endParaRPr lang="en-US"/>
        </a:p>
      </dgm:t>
    </dgm:pt>
    <dgm:pt modelId="{6444C438-6773-4360-BAA2-055875003CA8}" type="sibTrans" cxnId="{89EEC063-185C-45EC-8A6B-2C9C0403B5D9}">
      <dgm:prSet/>
      <dgm:spPr/>
      <dgm:t>
        <a:bodyPr/>
        <a:lstStyle/>
        <a:p>
          <a:endParaRPr lang="en-US"/>
        </a:p>
      </dgm:t>
    </dgm:pt>
    <dgm:pt modelId="{59478490-65A1-4A2A-8DAD-FB420D60FE3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t>GMP</a:t>
          </a:r>
          <a:r>
            <a:rPr lang="en-US" dirty="0" smtClean="0"/>
            <a:t> Manufacturing of clinical grade product</a:t>
          </a:r>
        </a:p>
        <a:p>
          <a:pPr marL="228600" lvl="1" indent="0" defTabSz="1066800">
            <a:lnSpc>
              <a:spcPct val="90000"/>
            </a:lnSpc>
            <a:spcBef>
              <a:spcPct val="0"/>
            </a:spcBef>
            <a:spcAft>
              <a:spcPct val="15000"/>
            </a:spcAft>
            <a:buNone/>
          </a:pPr>
          <a:endParaRPr lang="en-US" dirty="0"/>
        </a:p>
      </dgm:t>
    </dgm:pt>
    <dgm:pt modelId="{761A899B-C335-4A12-9527-4E873192D070}" type="parTrans" cxnId="{6058EF5D-9102-47CF-8036-9BA2EBD90D4B}">
      <dgm:prSet/>
      <dgm:spPr/>
      <dgm:t>
        <a:bodyPr/>
        <a:lstStyle/>
        <a:p>
          <a:endParaRPr lang="en-US"/>
        </a:p>
      </dgm:t>
    </dgm:pt>
    <dgm:pt modelId="{28E8B9EF-4A20-4DC5-BE22-4252AD08F40A}" type="sibTrans" cxnId="{6058EF5D-9102-47CF-8036-9BA2EBD90D4B}">
      <dgm:prSet/>
      <dgm:spPr/>
      <dgm:t>
        <a:bodyPr/>
        <a:lstStyle/>
        <a:p>
          <a:endParaRPr lang="en-US"/>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endParaRPr lang="en-US"/>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endParaRPr lang="en-US"/>
        </a:p>
      </dgm:t>
    </dgm:pt>
    <dgm:pt modelId="{AD36398F-ACF7-45F5-962D-A34A91DBDA29}" type="pres">
      <dgm:prSet presAssocID="{F99105CB-3150-4A3F-BE2D-F22DAD71B8E0}" presName="desTx" presStyleLbl="alignAccFollowNode1" presStyleIdx="0" presStyleCnt="4">
        <dgm:presLayoutVars>
          <dgm:bulletEnabled val="1"/>
        </dgm:presLayoutVars>
      </dgm:prSet>
      <dgm:spPr/>
      <dgm:t>
        <a:bodyPr/>
        <a:lstStyle/>
        <a:p>
          <a:endParaRPr lang="en-US"/>
        </a:p>
      </dgm:t>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endParaRPr lang="en-US"/>
        </a:p>
      </dgm:t>
    </dgm:pt>
    <dgm:pt modelId="{94AB53EF-7E78-43E7-8BF2-E42496B2A58C}" type="pres">
      <dgm:prSet presAssocID="{CC43F576-53C0-402A-AC10-6E2B88F75ABC}" presName="desTx" presStyleLbl="alignAccFollowNode1" presStyleIdx="1" presStyleCnt="4">
        <dgm:presLayoutVars>
          <dgm:bulletEnabled val="1"/>
        </dgm:presLayoutVars>
      </dgm:prSet>
      <dgm:spPr/>
      <dgm:t>
        <a:bodyPr/>
        <a:lstStyle/>
        <a:p>
          <a:endParaRPr lang="en-US"/>
        </a:p>
      </dgm:t>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endParaRPr lang="en-US"/>
        </a:p>
      </dgm:t>
    </dgm:pt>
    <dgm:pt modelId="{9C774EAC-6A48-4087-85A7-5189DB5226D9}" type="pres">
      <dgm:prSet presAssocID="{87FD89F3-4F06-4C1B-B154-82B48E5B2BF5}" presName="desTx" presStyleLbl="alignAccFollowNode1" presStyleIdx="2" presStyleCnt="4">
        <dgm:presLayoutVars>
          <dgm:bulletEnabled val="1"/>
        </dgm:presLayoutVars>
      </dgm:prSet>
      <dgm:spPr/>
      <dgm:t>
        <a:bodyPr/>
        <a:lstStyle/>
        <a:p>
          <a:endParaRPr lang="en-US"/>
        </a:p>
      </dgm:t>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endParaRPr lang="en-US"/>
        </a:p>
      </dgm:t>
    </dgm:pt>
    <dgm:pt modelId="{501A2AC1-2799-495C-AE27-6F11CF2635C6}" type="pres">
      <dgm:prSet presAssocID="{CC120128-8D09-48B4-AA8B-3E2E7DDD4A77}" presName="desTx" presStyleLbl="alignAccFollowNode1" presStyleIdx="3" presStyleCnt="4">
        <dgm:presLayoutVars>
          <dgm:bulletEnabled val="1"/>
        </dgm:presLayoutVars>
      </dgm:prSet>
      <dgm:spPr/>
      <dgm:t>
        <a:bodyPr/>
        <a:lstStyle/>
        <a:p>
          <a:endParaRPr lang="en-US"/>
        </a:p>
      </dgm:t>
    </dgm:pt>
  </dgm:ptLst>
  <dgm:cxnLst>
    <dgm:cxn modelId="{031C8FC6-12E1-4CA2-BF17-D8C51B14DB6D}" type="presOf" srcId="{59585C58-3F8E-459B-AB20-7C6C17B6ECB8}" destId="{501A2AC1-2799-495C-AE27-6F11CF2635C6}" srcOrd="0" destOrd="0" presId="urn:microsoft.com/office/officeart/2005/8/layout/hList1"/>
    <dgm:cxn modelId="{89EEC063-185C-45EC-8A6B-2C9C0403B5D9}" srcId="{87FD89F3-4F06-4C1B-B154-82B48E5B2BF5}" destId="{67A44534-1D1F-4AE2-89F4-57F617222AF6}" srcOrd="1" destOrd="0" parTransId="{4197708F-FB9B-405E-8EEB-63D889977113}" sibTransId="{6444C438-6773-4360-BAA2-055875003CA8}"/>
    <dgm:cxn modelId="{194E5F25-D268-4E7C-A463-2B317D7DBBEB}" srcId="{F99105CB-3150-4A3F-BE2D-F22DAD71B8E0}" destId="{32549EDB-010E-4043-8292-ECA7FAA5309C}" srcOrd="0" destOrd="0" parTransId="{492DE607-0372-4768-89FA-DD45D442BAFD}" sibTransId="{381F7D64-8C52-4371-9035-10C49B5A4A87}"/>
    <dgm:cxn modelId="{3F6E61DA-1B14-4A47-8D83-82BF12002340}" type="presOf" srcId="{F99105CB-3150-4A3F-BE2D-F22DAD71B8E0}" destId="{393EB0DA-0246-4CEC-A7D4-DC1FE911DF81}" srcOrd="0" destOrd="0" presId="urn:microsoft.com/office/officeart/2005/8/layout/hList1"/>
    <dgm:cxn modelId="{3344341D-AFEC-4949-A72E-58E37B4FBE10}" type="presOf" srcId="{32549EDB-010E-4043-8292-ECA7FAA5309C}" destId="{AD36398F-ACF7-45F5-962D-A34A91DBDA29}" srcOrd="0" destOrd="0" presId="urn:microsoft.com/office/officeart/2005/8/layout/hList1"/>
    <dgm:cxn modelId="{16E99D52-F007-40BF-95C4-DC81EE411A8E}" type="presOf" srcId="{CC120128-8D09-48B4-AA8B-3E2E7DDD4A77}" destId="{F8A3F7B2-6FDE-40A0-9544-6C3C9B45771C}" srcOrd="0" destOrd="0" presId="urn:microsoft.com/office/officeart/2005/8/layout/hList1"/>
    <dgm:cxn modelId="{FCAD5178-4F6C-472F-B457-D7A70E28A70D}" srcId="{CC120128-8D09-48B4-AA8B-3E2E7DDD4A77}" destId="{59585C58-3F8E-459B-AB20-7C6C17B6ECB8}" srcOrd="0" destOrd="0" parTransId="{1AA62BCC-CEC0-4D22-9583-2ABCCCBDA8A1}" sibTransId="{A89F8D16-B55D-484E-B7AC-E69425648B9D}"/>
    <dgm:cxn modelId="{73191232-5994-4612-A8CC-B99E60DF041C}" srcId="{87FD89F3-4F06-4C1B-B154-82B48E5B2BF5}" destId="{7A675D37-2274-486F-AF72-27064CF64AFF}" srcOrd="0" destOrd="0" parTransId="{67F31012-AE5C-441E-9372-F595F0512207}" sibTransId="{2D78AECF-E796-443F-9570-A2C238EB9173}"/>
    <dgm:cxn modelId="{86A1507E-C552-4085-8C8E-A66AD8DEBF82}" type="presOf" srcId="{CC43F576-53C0-402A-AC10-6E2B88F75ABC}" destId="{143909F5-9BD6-4BDD-81E8-865DF92E8B75}" srcOrd="0" destOrd="0"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6058EF5D-9102-47CF-8036-9BA2EBD90D4B}" srcId="{CC120128-8D09-48B4-AA8B-3E2E7DDD4A77}" destId="{59478490-65A1-4A2A-8DAD-FB420D60FE32}" srcOrd="1" destOrd="0" parTransId="{761A899B-C335-4A12-9527-4E873192D070}" sibTransId="{28E8B9EF-4A20-4DC5-BE22-4252AD08F40A}"/>
    <dgm:cxn modelId="{77743304-A37B-4FD7-B3AC-533375079C49}" type="presOf" srcId="{59478490-65A1-4A2A-8DAD-FB420D60FE32}" destId="{501A2AC1-2799-495C-AE27-6F11CF2635C6}" srcOrd="0" destOrd="1" presId="urn:microsoft.com/office/officeart/2005/8/layout/hList1"/>
    <dgm:cxn modelId="{2599FEA5-6F66-40C1-87B9-4E07AC6BD74B}" srcId="{96E08D7C-70BA-43B7-847A-65D542C386AD}" destId="{CC43F576-53C0-402A-AC10-6E2B88F75ABC}" srcOrd="1" destOrd="0" parTransId="{98B380F4-9A55-4597-BFAF-05EC71CA6705}" sibTransId="{E49FBFA1-899A-4EA5-A105-99A683904865}"/>
    <dgm:cxn modelId="{7FBA14CB-703D-4421-9320-FC45F4828012}" srcId="{CC43F576-53C0-402A-AC10-6E2B88F75ABC}" destId="{4BFBA232-9B3E-4DAE-A42B-8D79B551F22E}" srcOrd="0" destOrd="0" parTransId="{ADAEFB95-603B-4BB7-95EB-6FB5F574B0B8}" sibTransId="{CA003D6F-7ACE-4287-8081-6666CA564779}"/>
    <dgm:cxn modelId="{EE827C93-EEA3-49E0-8E01-4401AC96A67D}" type="presOf" srcId="{7A675D37-2274-486F-AF72-27064CF64AFF}" destId="{9C774EAC-6A48-4087-85A7-5189DB5226D9}" srcOrd="0" destOrd="0" presId="urn:microsoft.com/office/officeart/2005/8/layout/hList1"/>
    <dgm:cxn modelId="{395D6D6C-EE12-4ABA-95F5-CBC8F4ACE4E7}" type="presOf" srcId="{67A44534-1D1F-4AE2-89F4-57F617222AF6}" destId="{9C774EAC-6A48-4087-85A7-5189DB5226D9}" srcOrd="0" destOrd="1" presId="urn:microsoft.com/office/officeart/2005/8/layout/hList1"/>
    <dgm:cxn modelId="{7B267B6F-4958-4A96-985C-9A2E41A0F5B5}" type="presOf" srcId="{87FD89F3-4F06-4C1B-B154-82B48E5B2BF5}" destId="{CBCB8305-FC8B-4B1D-8161-49D9D6160A9F}"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43B92BA9-6F1F-4EF4-BA9B-85983C8941A7}" type="presOf" srcId="{4BFBA232-9B3E-4DAE-A42B-8D79B551F22E}" destId="{94AB53EF-7E78-43E7-8BF2-E42496B2A58C}" srcOrd="0" destOrd="0" presId="urn:microsoft.com/office/officeart/2005/8/layout/hList1"/>
    <dgm:cxn modelId="{F95D533A-5F78-4A87-B02E-864191EBFB16}" srcId="{96E08D7C-70BA-43B7-847A-65D542C386AD}" destId="{CC120128-8D09-48B4-AA8B-3E2E7DDD4A77}" srcOrd="3" destOrd="0" parTransId="{F8B02D0A-112C-49FD-8DD5-CD1546D70FD1}" sibTransId="{B6640F96-EB0D-490C-ACFD-843AA8F925C4}"/>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400" b="1" dirty="0" smtClean="0"/>
            <a:t>What are we specialized in</a:t>
          </a:r>
          <a:endParaRPr lang="he-IL" sz="14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dirty="0" smtClean="0"/>
            <a:t>What specialized equipment we use to answer Q</a:t>
          </a:r>
          <a:endParaRPr lang="he-IL" sz="1400" dirty="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smtClean="0"/>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2FCDC123-66AA-4445-BE74-3393EF1FEE61}">
      <dgm:prSet/>
      <dgm:spPr/>
      <dgm:t>
        <a:bodyPr/>
        <a:lstStyle/>
        <a:p>
          <a:r>
            <a:rPr lang="en-US" dirty="0" smtClean="0"/>
            <a:t>Experienced team specialized in development of cell therapy products</a:t>
          </a:r>
          <a:endParaRPr lang="en-US" dirty="0"/>
        </a:p>
      </dgm:t>
    </dgm:pt>
    <dgm:pt modelId="{A74EF8DF-F1EE-44C7-87A0-EBEADD9AEB94}" type="parTrans" cxnId="{6A4A22ED-86AE-4F5A-B69D-6C78C6A1A281}">
      <dgm:prSet/>
      <dgm:spPr/>
      <dgm:t>
        <a:bodyPr/>
        <a:lstStyle/>
        <a:p>
          <a:endParaRPr lang="en-US"/>
        </a:p>
      </dgm:t>
    </dgm:pt>
    <dgm:pt modelId="{C9EB79B2-8449-4932-B8B3-33A8A8428F3B}" type="sibTrans" cxnId="{6A4A22ED-86AE-4F5A-B69D-6C78C6A1A281}">
      <dgm:prSet/>
      <dgm:spPr/>
      <dgm:t>
        <a:bodyPr/>
        <a:lstStyle/>
        <a:p>
          <a:endParaRPr lang="en-US"/>
        </a:p>
      </dgm:t>
    </dgm:pt>
    <dgm:pt modelId="{6AD55C6E-E2D3-4102-967E-B84948938A43}">
      <dgm:prSet/>
      <dgm:spPr/>
      <dgm:t>
        <a:bodyPr/>
        <a:lstStyle/>
        <a:p>
          <a:endParaRPr lang="en-US" dirty="0"/>
        </a:p>
      </dgm:t>
    </dgm:pt>
    <dgm:pt modelId="{BC9B37C2-0274-4083-81AA-9B011AFBB2D4}" type="parTrans" cxnId="{EC3AF481-59AB-4E7C-9F42-5E6C026CD4A7}">
      <dgm:prSet/>
      <dgm:spPr/>
      <dgm:t>
        <a:bodyPr/>
        <a:lstStyle/>
        <a:p>
          <a:endParaRPr lang="en-US"/>
        </a:p>
      </dgm:t>
    </dgm:pt>
    <dgm:pt modelId="{6F17C718-DC52-453C-BD20-2EC445F4B74A}" type="sibTrans" cxnId="{EC3AF481-59AB-4E7C-9F42-5E6C026CD4A7}">
      <dgm:prSet/>
      <dgm:spPr/>
      <dgm:t>
        <a:bodyPr/>
        <a:lstStyle/>
        <a:p>
          <a:endParaRPr lang="en-US"/>
        </a:p>
      </dgm:t>
    </dgm:pt>
    <dgm:pt modelId="{14B6C3C9-EE4E-4900-B2D5-CFD6DABEAB2A}">
      <dgm:prSet/>
      <dgm:spPr/>
      <dgm:t>
        <a:bodyPr/>
        <a:lstStyle/>
        <a:p>
          <a:r>
            <a:rPr lang="en-US" dirty="0" smtClean="0"/>
            <a:t>Familiarity of the regulatory requirement for clinical trials</a:t>
          </a:r>
          <a:endParaRPr lang="en-US" dirty="0"/>
        </a:p>
      </dgm:t>
    </dgm:pt>
    <dgm:pt modelId="{32EB2737-A103-4C12-8F9E-9CAEE996E331}" type="parTrans" cxnId="{473BB138-9294-47E2-B06D-81D536469B2E}">
      <dgm:prSet/>
      <dgm:spPr/>
      <dgm:t>
        <a:bodyPr/>
        <a:lstStyle/>
        <a:p>
          <a:endParaRPr lang="en-US"/>
        </a:p>
      </dgm:t>
    </dgm:pt>
    <dgm:pt modelId="{B11261F9-8009-4D43-8832-EE8BFAAEB24F}" type="sibTrans" cxnId="{473BB138-9294-47E2-B06D-81D536469B2E}">
      <dgm:prSet/>
      <dgm:spPr/>
      <dgm:t>
        <a:bodyPr/>
        <a:lstStyle/>
        <a:p>
          <a:endParaRPr lang="en-US"/>
        </a:p>
      </dgm:t>
    </dgm:pt>
    <dgm:pt modelId="{B0E655CB-F3E6-4954-A3EA-CD0D0973F24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t>Cleanroom facility certified by </a:t>
          </a:r>
          <a:r>
            <a:rPr lang="en-US" sz="2000" dirty="0" err="1" smtClean="0"/>
            <a:t>MOH</a:t>
          </a:r>
          <a:endParaRPr lang="en-US" sz="2000" dirty="0"/>
        </a:p>
      </dgm:t>
    </dgm:pt>
    <dgm:pt modelId="{65431787-282C-4A94-9F4F-529B47CDF9FC}" type="parTrans" cxnId="{30E4BEEA-79D9-4CD8-933C-A9503CAAB172}">
      <dgm:prSet/>
      <dgm:spPr/>
      <dgm:t>
        <a:bodyPr/>
        <a:lstStyle/>
        <a:p>
          <a:endParaRPr lang="en-US"/>
        </a:p>
      </dgm:t>
    </dgm:pt>
    <dgm:pt modelId="{A6BE9DC7-9A27-454C-AC4F-3468316CE602}" type="sibTrans" cxnId="{30E4BEEA-79D9-4CD8-933C-A9503CAAB172}">
      <dgm:prSet/>
      <dgm:spPr/>
      <dgm:t>
        <a:bodyPr/>
        <a:lstStyle/>
        <a:p>
          <a:endParaRPr lang="en-US"/>
        </a:p>
      </dgm:t>
    </dgm:pt>
    <dgm:pt modelId="{6A9B877C-15A8-4A1E-8A67-48825FEA8673}">
      <dgm:prSet/>
      <dgm:spPr/>
      <dgm:t>
        <a:bodyPr/>
        <a:lstStyle/>
        <a:p>
          <a:endParaRPr lang="en-US" dirty="0"/>
        </a:p>
      </dgm:t>
    </dgm:pt>
    <dgm:pt modelId="{62A081A9-6FFE-4871-827C-89066D354C26}" type="parTrans" cxnId="{D735EA70-45FF-4097-BD34-12F9A232AC52}">
      <dgm:prSet/>
      <dgm:spPr/>
      <dgm:t>
        <a:bodyPr/>
        <a:lstStyle/>
        <a:p>
          <a:endParaRPr lang="en-US"/>
        </a:p>
      </dgm:t>
    </dgm:pt>
    <dgm:pt modelId="{B7F2FC5E-540B-4F90-BBAB-329002CAB1DB}" type="sibTrans" cxnId="{D735EA70-45FF-4097-BD34-12F9A232AC52}">
      <dgm:prSet/>
      <dgm:spPr/>
      <dgm:t>
        <a:bodyPr/>
        <a:lstStyle/>
        <a:p>
          <a:endParaRPr lang="en-US"/>
        </a:p>
      </dgm:t>
    </dgm:pt>
    <dgm:pt modelId="{815466BC-A5D2-4847-88AB-F36DC261DB04}">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t>Manufacturing equipment: Bioreactors, Cell isolation instrument</a:t>
          </a:r>
          <a:endParaRPr lang="en-US" sz="2000" dirty="0"/>
        </a:p>
      </dgm:t>
    </dgm:pt>
    <dgm:pt modelId="{29DB69A6-8307-4912-BE28-1E8E9208E446}" type="parTrans" cxnId="{2AFF192D-043A-41D0-B459-3A588CE3037C}">
      <dgm:prSet/>
      <dgm:spPr/>
      <dgm:t>
        <a:bodyPr/>
        <a:lstStyle/>
        <a:p>
          <a:endParaRPr lang="en-US"/>
        </a:p>
      </dgm:t>
    </dgm:pt>
    <dgm:pt modelId="{32E057E4-69BB-49E8-A82D-84F42DFD20BD}" type="sibTrans" cxnId="{2AFF192D-043A-41D0-B459-3A588CE3037C}">
      <dgm:prSet/>
      <dgm:spPr/>
      <dgm:t>
        <a:bodyPr/>
        <a:lstStyle/>
        <a:p>
          <a:endParaRPr lang="en-US"/>
        </a:p>
      </dgm:t>
    </dgm:pt>
    <dgm:pt modelId="{04D972C1-28EB-4DF9-8246-F64F8A994B00}">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t>Analytical Equipment:            Flow cytometer, qPCR</a:t>
          </a:r>
        </a:p>
        <a:p>
          <a:pPr marL="0" marR="0" lvl="0" indent="0" defTabSz="914400" eaLnBrk="1" fontAlgn="auto" latinLnBrk="0" hangingPunct="1">
            <a:lnSpc>
              <a:spcPct val="100000"/>
            </a:lnSpc>
            <a:spcBef>
              <a:spcPts val="0"/>
            </a:spcBef>
            <a:spcAft>
              <a:spcPts val="0"/>
            </a:spcAft>
            <a:buClrTx/>
            <a:buSzTx/>
            <a:buFontTx/>
            <a:buNone/>
            <a:tabLst/>
            <a:defRPr/>
          </a:pPr>
          <a:endParaRPr lang="en-US" sz="2100" dirty="0"/>
        </a:p>
      </dgm:t>
    </dgm:pt>
    <dgm:pt modelId="{0041575F-7C2C-4C3C-9A21-DD6E1DAA5F7F}" type="parTrans" cxnId="{F20CEBE3-6618-4BB3-BAED-3E2A94C8C9CD}">
      <dgm:prSet/>
      <dgm:spPr/>
      <dgm:t>
        <a:bodyPr/>
        <a:lstStyle/>
        <a:p>
          <a:endParaRPr lang="en-US"/>
        </a:p>
      </dgm:t>
    </dgm:pt>
    <dgm:pt modelId="{179B848B-9DED-41C7-9B0D-C9EF9BFBD181}" type="sibTrans" cxnId="{F20CEBE3-6618-4BB3-BAED-3E2A94C8C9CD}">
      <dgm:prSet/>
      <dgm:spPr/>
      <dgm:t>
        <a:bodyPr/>
        <a:lstStyle/>
        <a:p>
          <a:endParaRPr lang="en-US"/>
        </a:p>
      </dgm:t>
    </dgm:pt>
    <dgm:pt modelId="{11C6B02F-BE2A-4B96-8E89-66ED66B81D67}">
      <dgm:prSet/>
      <dgm:spPr/>
      <dgm:t>
        <a:bodyPr/>
        <a:lstStyle/>
        <a:p>
          <a:r>
            <a:rPr lang="en-US" dirty="0" smtClean="0"/>
            <a:t>Design of preclinical experiments to support future clinical development </a:t>
          </a:r>
          <a:endParaRPr lang="en-US" dirty="0"/>
        </a:p>
      </dgm:t>
    </dgm:pt>
    <dgm:pt modelId="{595B2295-7AF1-480C-9162-D59199E1943C}" type="parTrans" cxnId="{BD018E91-A413-4B30-B8C6-7FD02FF5679A}">
      <dgm:prSet/>
      <dgm:spPr/>
      <dgm:t>
        <a:bodyPr/>
        <a:lstStyle/>
        <a:p>
          <a:endParaRPr lang="en-US"/>
        </a:p>
      </dgm:t>
    </dgm:pt>
    <dgm:pt modelId="{D30E3230-BDA0-4DCC-B435-6BF3B6A37FD0}" type="sibTrans" cxnId="{BD018E91-A413-4B30-B8C6-7FD02FF5679A}">
      <dgm:prSet/>
      <dgm:spPr/>
      <dgm:t>
        <a:bodyPr/>
        <a:lstStyle/>
        <a:p>
          <a:endParaRPr lang="en-US"/>
        </a:p>
      </dgm:t>
    </dgm:pt>
    <dgm:pt modelId="{C64EBE3F-CEE4-471F-BC11-6E3D1DA243A0}">
      <dgm:prSet/>
      <dgm:spPr/>
      <dgm:t>
        <a:bodyPr/>
        <a:lstStyle/>
        <a:p>
          <a:r>
            <a:rPr lang="en-US" dirty="0" err="1" smtClean="0"/>
            <a:t>GMP</a:t>
          </a:r>
          <a:r>
            <a:rPr lang="en-US" dirty="0" smtClean="0"/>
            <a:t> development and manufacturing</a:t>
          </a:r>
          <a:endParaRPr lang="en-US" dirty="0"/>
        </a:p>
      </dgm:t>
    </dgm:pt>
    <dgm:pt modelId="{A8F168BE-4B41-4477-BFFB-BCDB25ABF4F6}" type="parTrans" cxnId="{12B86905-8898-4915-9682-8742BF6F178D}">
      <dgm:prSet/>
      <dgm:spPr/>
      <dgm:t>
        <a:bodyPr/>
        <a:lstStyle/>
        <a:p>
          <a:endParaRPr lang="en-US"/>
        </a:p>
      </dgm:t>
    </dgm:pt>
    <dgm:pt modelId="{D47FFD9F-1C74-4FB2-87EB-B4ED1FA0D482}" type="sibTrans" cxnId="{12B86905-8898-4915-9682-8742BF6F178D}">
      <dgm:prSet/>
      <dgm:spPr/>
      <dgm:t>
        <a:bodyPr/>
        <a:lstStyle/>
        <a:p>
          <a:endParaRPr lang="en-US"/>
        </a:p>
      </dgm:t>
    </dgm:pt>
    <dgm:pt modelId="{3B3ECFC0-B84E-4F51-8562-42CFDCC84849}">
      <dgm:prSet/>
      <dgm:spPr/>
      <dgm:t>
        <a:bodyPr/>
        <a:lstStyle/>
        <a:p>
          <a:r>
            <a:rPr lang="en-US" dirty="0" smtClean="0"/>
            <a:t>Early phase cellular therapies clinical trials</a:t>
          </a:r>
          <a:endParaRPr lang="en-US" dirty="0"/>
        </a:p>
      </dgm:t>
    </dgm:pt>
    <dgm:pt modelId="{F5A45A85-E69B-4286-B9C1-072F7FDAB3C3}" type="parTrans" cxnId="{D48A7218-3E53-434C-8439-6FD9AF120F57}">
      <dgm:prSet/>
      <dgm:spPr/>
      <dgm:t>
        <a:bodyPr/>
        <a:lstStyle/>
        <a:p>
          <a:endParaRPr lang="en-US"/>
        </a:p>
      </dgm:t>
    </dgm:pt>
    <dgm:pt modelId="{D3BD274F-9F47-4254-8138-DA5EFFF6F96A}" type="sibTrans" cxnId="{D48A7218-3E53-434C-8439-6FD9AF120F57}">
      <dgm:prSet/>
      <dgm:spPr/>
      <dgm:t>
        <a:bodyPr/>
        <a:lstStyle/>
        <a:p>
          <a:endParaRPr lang="en-US"/>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endParaRPr lang="en-US"/>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endParaRPr lang="en-US"/>
        </a:p>
      </dgm:t>
    </dgm:pt>
    <dgm:pt modelId="{E73F5EDE-A10D-4951-8321-A945EA279669}" type="pres">
      <dgm:prSet presAssocID="{455E1280-5780-4DF4-A4E1-73960532650F}" presName="desTx" presStyleLbl="alignAccFollowNode1" presStyleIdx="0" presStyleCnt="3">
        <dgm:presLayoutVars>
          <dgm:bulletEnabled val="1"/>
        </dgm:presLayoutVars>
      </dgm:prSet>
      <dgm:spPr/>
      <dgm:t>
        <a:bodyPr/>
        <a:lstStyle/>
        <a:p>
          <a:endParaRPr lang="en-US"/>
        </a:p>
      </dgm:t>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endParaRPr lang="en-US"/>
        </a:p>
      </dgm:t>
    </dgm:pt>
    <dgm:pt modelId="{9C200E40-D124-4CE4-915D-0E8B6478DD71}" type="pres">
      <dgm:prSet presAssocID="{BE354AAD-6D47-4986-9273-D2C2806FDEB1}" presName="desTx" presStyleLbl="alignAccFollowNode1" presStyleIdx="1" presStyleCnt="3">
        <dgm:presLayoutVars>
          <dgm:bulletEnabled val="1"/>
        </dgm:presLayoutVars>
      </dgm:prSet>
      <dgm:spPr/>
      <dgm:t>
        <a:bodyPr/>
        <a:lstStyle/>
        <a:p>
          <a:endParaRPr lang="en-US"/>
        </a:p>
      </dgm:t>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endParaRPr lang="en-US"/>
        </a:p>
      </dgm:t>
    </dgm:pt>
    <dgm:pt modelId="{32A85AEE-79FA-452C-86E3-3B8118DDF0F4}" type="pres">
      <dgm:prSet presAssocID="{5FF2580A-09CB-4A9F-BBD0-5F77C05A2374}" presName="desTx" presStyleLbl="alignAccFollowNode1" presStyleIdx="2" presStyleCnt="3">
        <dgm:presLayoutVars>
          <dgm:bulletEnabled val="1"/>
        </dgm:presLayoutVars>
      </dgm:prSet>
      <dgm:spPr/>
      <dgm:t>
        <a:bodyPr/>
        <a:lstStyle/>
        <a:p>
          <a:endParaRPr lang="en-US"/>
        </a:p>
      </dgm:t>
    </dgm:pt>
  </dgm:ptLst>
  <dgm:cxnLst>
    <dgm:cxn modelId="{12B86905-8898-4915-9682-8742BF6F178D}" srcId="{5FF2580A-09CB-4A9F-BBD0-5F77C05A2374}" destId="{C64EBE3F-CEE4-471F-BC11-6E3D1DA243A0}" srcOrd="1" destOrd="0" parTransId="{A8F168BE-4B41-4477-BFFB-BCDB25ABF4F6}" sibTransId="{D47FFD9F-1C74-4FB2-87EB-B4ED1FA0D482}"/>
    <dgm:cxn modelId="{29F57AC5-1F38-48F1-9B32-0803C14E6C9C}" type="presOf" srcId="{5FF2580A-09CB-4A9F-BBD0-5F77C05A2374}" destId="{48B9880A-DF8D-4658-A75E-9F9803B6A3E5}" srcOrd="0" destOrd="0" presId="urn:microsoft.com/office/officeart/2005/8/layout/hList1"/>
    <dgm:cxn modelId="{69E163E4-9E16-498B-9849-03F924085D2F}" type="presOf" srcId="{C64EBE3F-CEE4-471F-BC11-6E3D1DA243A0}" destId="{32A85AEE-79FA-452C-86E3-3B8118DDF0F4}" srcOrd="0" destOrd="1" presId="urn:microsoft.com/office/officeart/2005/8/layout/hList1"/>
    <dgm:cxn modelId="{6A4A22ED-86AE-4F5A-B69D-6C78C6A1A281}" srcId="{455E1280-5780-4DF4-A4E1-73960532650F}" destId="{2FCDC123-66AA-4445-BE74-3393EF1FEE61}" srcOrd="0" destOrd="0" parTransId="{A74EF8DF-F1EE-44C7-87A0-EBEADD9AEB94}" sibTransId="{C9EB79B2-8449-4932-B8B3-33A8A8428F3B}"/>
    <dgm:cxn modelId="{EC3AF481-59AB-4E7C-9F42-5E6C026CD4A7}" srcId="{455E1280-5780-4DF4-A4E1-73960532650F}" destId="{6AD55C6E-E2D3-4102-967E-B84948938A43}" srcOrd="3" destOrd="0" parTransId="{BC9B37C2-0274-4083-81AA-9B011AFBB2D4}" sibTransId="{6F17C718-DC52-453C-BD20-2EC445F4B74A}"/>
    <dgm:cxn modelId="{F2E52444-81D3-45E2-8015-5F11CA73135B}" type="presOf" srcId="{3B3ECFC0-B84E-4F51-8562-42CFDCC84849}" destId="{32A85AEE-79FA-452C-86E3-3B8118DDF0F4}" srcOrd="0" destOrd="2" presId="urn:microsoft.com/office/officeart/2005/8/layout/hList1"/>
    <dgm:cxn modelId="{25784AE7-DB22-4AEE-8396-417F2B9F8BDD}" type="presOf" srcId="{04D972C1-28EB-4DF9-8246-F64F8A994B00}" destId="{9C200E40-D124-4CE4-915D-0E8B6478DD71}" srcOrd="0" destOrd="2" presId="urn:microsoft.com/office/officeart/2005/8/layout/hList1"/>
    <dgm:cxn modelId="{FEA09EA9-A6C4-451F-91C0-CFCABEABE943}" type="presOf" srcId="{6AD55C6E-E2D3-4102-967E-B84948938A43}" destId="{E73F5EDE-A10D-4951-8321-A945EA279669}" srcOrd="0" destOrd="3" presId="urn:microsoft.com/office/officeart/2005/8/layout/hList1"/>
    <dgm:cxn modelId="{1B53F0A3-609B-42AC-BAF3-202D524CBFCC}" type="presOf" srcId="{3C6A4C54-0B1B-4C41-A71D-881BB32C56DE}" destId="{CD6B89CE-AE32-463F-A245-AF05C7CFE10D}" srcOrd="0" destOrd="0" presId="urn:microsoft.com/office/officeart/2005/8/layout/hList1"/>
    <dgm:cxn modelId="{473BB138-9294-47E2-B06D-81D536469B2E}" srcId="{455E1280-5780-4DF4-A4E1-73960532650F}" destId="{14B6C3C9-EE4E-4900-B2D5-CFD6DABEAB2A}" srcOrd="1" destOrd="0" parTransId="{32EB2737-A103-4C12-8F9E-9CAEE996E331}" sibTransId="{B11261F9-8009-4D43-8832-EE8BFAAEB24F}"/>
    <dgm:cxn modelId="{0210AA09-DD48-4A70-BE07-48E059076AED}" srcId="{3C6A4C54-0B1B-4C41-A71D-881BB32C56DE}" destId="{5FF2580A-09CB-4A9F-BBD0-5F77C05A2374}" srcOrd="2" destOrd="0" parTransId="{9D2999A8-0C50-4AA3-82A9-A96FF32FEFAF}" sibTransId="{6573042E-B4DF-4912-9B1F-EDB01CFD9B88}"/>
    <dgm:cxn modelId="{F20CEBE3-6618-4BB3-BAED-3E2A94C8C9CD}" srcId="{BE354AAD-6D47-4986-9273-D2C2806FDEB1}" destId="{04D972C1-28EB-4DF9-8246-F64F8A994B00}" srcOrd="2" destOrd="0" parTransId="{0041575F-7C2C-4C3C-9A21-DD6E1DAA5F7F}" sibTransId="{179B848B-9DED-41C7-9B0D-C9EF9BFBD181}"/>
    <dgm:cxn modelId="{44554B4F-E367-4F2F-847B-9F2112819ABD}" srcId="{3C6A4C54-0B1B-4C41-A71D-881BB32C56DE}" destId="{BE354AAD-6D47-4986-9273-D2C2806FDEB1}" srcOrd="1" destOrd="0" parTransId="{69F9910C-3031-4166-92B5-1BCF40DB062D}" sibTransId="{2AEB31F0-8F4B-4367-ADAE-7AAA3FD3F781}"/>
    <dgm:cxn modelId="{9DFDEA07-9BCC-4A63-9D4A-0CD1C3A24482}" type="presOf" srcId="{2FCDC123-66AA-4445-BE74-3393EF1FEE61}" destId="{E73F5EDE-A10D-4951-8321-A945EA279669}" srcOrd="0" destOrd="0" presId="urn:microsoft.com/office/officeart/2005/8/layout/hList1"/>
    <dgm:cxn modelId="{2AF61CFC-3C38-4582-82A8-8C5743BCDC25}" type="presOf" srcId="{815466BC-A5D2-4847-88AB-F36DC261DB04}" destId="{9C200E40-D124-4CE4-915D-0E8B6478DD71}" srcOrd="0" destOrd="1" presId="urn:microsoft.com/office/officeart/2005/8/layout/hList1"/>
    <dgm:cxn modelId="{D48A7218-3E53-434C-8439-6FD9AF120F57}" srcId="{5FF2580A-09CB-4A9F-BBD0-5F77C05A2374}" destId="{3B3ECFC0-B84E-4F51-8562-42CFDCC84849}" srcOrd="2" destOrd="0" parTransId="{F5A45A85-E69B-4286-B9C1-072F7FDAB3C3}" sibTransId="{D3BD274F-9F47-4254-8138-DA5EFFF6F96A}"/>
    <dgm:cxn modelId="{D735EA70-45FF-4097-BD34-12F9A232AC52}" srcId="{455E1280-5780-4DF4-A4E1-73960532650F}" destId="{6A9B877C-15A8-4A1E-8A67-48825FEA8673}" srcOrd="2" destOrd="0" parTransId="{62A081A9-6FFE-4871-827C-89066D354C26}" sibTransId="{B7F2FC5E-540B-4F90-BBAB-329002CAB1DB}"/>
    <dgm:cxn modelId="{BD018E91-A413-4B30-B8C6-7FD02FF5679A}" srcId="{5FF2580A-09CB-4A9F-BBD0-5F77C05A2374}" destId="{11C6B02F-BE2A-4B96-8E89-66ED66B81D67}" srcOrd="0" destOrd="0" parTransId="{595B2295-7AF1-480C-9162-D59199E1943C}" sibTransId="{D30E3230-BDA0-4DCC-B435-6BF3B6A37FD0}"/>
    <dgm:cxn modelId="{73E32D2F-0ADA-485D-A317-5FB8828C8ECA}" type="presOf" srcId="{14B6C3C9-EE4E-4900-B2D5-CFD6DABEAB2A}" destId="{E73F5EDE-A10D-4951-8321-A945EA279669}" srcOrd="0" destOrd="1" presId="urn:microsoft.com/office/officeart/2005/8/layout/hList1"/>
    <dgm:cxn modelId="{2AFF192D-043A-41D0-B459-3A588CE3037C}" srcId="{BE354AAD-6D47-4986-9273-D2C2806FDEB1}" destId="{815466BC-A5D2-4847-88AB-F36DC261DB04}" srcOrd="1" destOrd="0" parTransId="{29DB69A6-8307-4912-BE28-1E8E9208E446}" sibTransId="{32E057E4-69BB-49E8-A82D-84F42DFD20BD}"/>
    <dgm:cxn modelId="{A4299BF7-1513-470B-B8EB-C04B6B7D25E4}" type="presOf" srcId="{11C6B02F-BE2A-4B96-8E89-66ED66B81D67}" destId="{32A85AEE-79FA-452C-86E3-3B8118DDF0F4}" srcOrd="0" destOrd="0" presId="urn:microsoft.com/office/officeart/2005/8/layout/hList1"/>
    <dgm:cxn modelId="{6B3FE874-1C20-4E9A-B67E-99A7E3745AE9}" type="presOf" srcId="{B0E655CB-F3E6-4954-A3EA-CD0D0973F245}" destId="{9C200E40-D124-4CE4-915D-0E8B6478DD71}" srcOrd="0" destOrd="0"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30E4BEEA-79D9-4CD8-933C-A9503CAAB172}" srcId="{BE354AAD-6D47-4986-9273-D2C2806FDEB1}" destId="{B0E655CB-F3E6-4954-A3EA-CD0D0973F245}" srcOrd="0" destOrd="0" parTransId="{65431787-282C-4A94-9F4F-529B47CDF9FC}" sibTransId="{A6BE9DC7-9A27-454C-AC4F-3468316CE602}"/>
    <dgm:cxn modelId="{3A421ED7-64FA-4488-ABCD-4348A598BD3A}" type="presOf" srcId="{6A9B877C-15A8-4A1E-8A67-48825FEA8673}" destId="{E73F5EDE-A10D-4951-8321-A945EA279669}" srcOrd="0" destOrd="2" presId="urn:microsoft.com/office/officeart/2005/8/layout/hList1"/>
    <dgm:cxn modelId="{B08D2FF8-D9BC-41E4-875F-C09733BA8012}" type="presOf" srcId="{455E1280-5780-4DF4-A4E1-73960532650F}" destId="{6C82391C-B745-416C-80E9-CE084F89A1C8}"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E60B3-6542-F240-9E8D-7E3D1BB8F982}"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5D4BCDE9-D752-114E-BB68-10BBB55BEDE5}">
      <dgm:prSet phldrT="[Text]" custT="1"/>
      <dgm:spPr>
        <a:solidFill>
          <a:srgbClr val="E9B574"/>
        </a:solidFill>
      </dgm:spPr>
      <dgm:t>
        <a:bodyPr/>
        <a:lstStyle/>
        <a:p>
          <a:pPr rtl="0"/>
          <a:r>
            <a:rPr lang="en-US" sz="1900" b="1" dirty="0"/>
            <a:t>Obesity</a:t>
          </a:r>
        </a:p>
      </dgm:t>
    </dgm:pt>
    <dgm:pt modelId="{C7554DDA-EB4D-D34F-8E96-D0C1D64D710F}" type="parTrans" cxnId="{969567CD-1FB6-3C40-B9FD-405F962AA674}">
      <dgm:prSet/>
      <dgm:spPr/>
      <dgm:t>
        <a:bodyPr/>
        <a:lstStyle/>
        <a:p>
          <a:endParaRPr lang="en-US" b="1"/>
        </a:p>
      </dgm:t>
    </dgm:pt>
    <dgm:pt modelId="{0E133F5C-8A88-5843-B61C-391244ACDF88}" type="sibTrans" cxnId="{969567CD-1FB6-3C40-B9FD-405F962AA674}">
      <dgm:prSet/>
      <dgm:spPr/>
      <dgm:t>
        <a:bodyPr/>
        <a:lstStyle/>
        <a:p>
          <a:endParaRPr lang="en-US" b="1"/>
        </a:p>
      </dgm:t>
    </dgm:pt>
    <dgm:pt modelId="{B865B2D5-F365-8A41-B597-332B7C372009}">
      <dgm:prSet phldrT="[Text]" custT="1"/>
      <dgm:spPr>
        <a:solidFill>
          <a:srgbClr val="E9B574"/>
        </a:solidFill>
      </dgm:spPr>
      <dgm:t>
        <a:bodyPr/>
        <a:lstStyle/>
        <a:p>
          <a:pPr rtl="0"/>
          <a:r>
            <a:rPr lang="en-US" sz="1900" b="1" dirty="0"/>
            <a:t>Innate immunity</a:t>
          </a:r>
        </a:p>
      </dgm:t>
    </dgm:pt>
    <dgm:pt modelId="{FCED7813-5C2C-974D-B32A-6C1A2097A361}" type="parTrans" cxnId="{5EF60E27-B018-4D43-9FCF-6BC8BF8FC69A}">
      <dgm:prSet/>
      <dgm:spPr/>
      <dgm:t>
        <a:bodyPr/>
        <a:lstStyle/>
        <a:p>
          <a:endParaRPr lang="en-US" b="1"/>
        </a:p>
      </dgm:t>
    </dgm:pt>
    <dgm:pt modelId="{855848D5-7C07-E843-B360-769E648C0122}" type="sibTrans" cxnId="{5EF60E27-B018-4D43-9FCF-6BC8BF8FC69A}">
      <dgm:prSet/>
      <dgm:spPr/>
      <dgm:t>
        <a:bodyPr/>
        <a:lstStyle/>
        <a:p>
          <a:endParaRPr lang="en-US" b="1"/>
        </a:p>
      </dgm:t>
    </dgm:pt>
    <dgm:pt modelId="{0F68FD83-F99B-204E-8EF4-910F6A7A139F}">
      <dgm:prSet phldrT="[Text]" custT="1"/>
      <dgm:spPr>
        <a:solidFill>
          <a:srgbClr val="E9B574"/>
        </a:solidFill>
      </dgm:spPr>
      <dgm:t>
        <a:bodyPr/>
        <a:lstStyle/>
        <a:p>
          <a:pPr rtl="0"/>
          <a:r>
            <a:rPr lang="en-US" sz="1900" b="1" dirty="0"/>
            <a:t>NAFLD/</a:t>
          </a:r>
        </a:p>
        <a:p>
          <a:pPr rtl="0"/>
          <a:r>
            <a:rPr lang="en-US" sz="1900" b="1" dirty="0"/>
            <a:t>NASH</a:t>
          </a:r>
        </a:p>
      </dgm:t>
    </dgm:pt>
    <dgm:pt modelId="{5097C9CA-347E-D043-86AB-3B836E85E364}" type="parTrans" cxnId="{73F76AD3-4036-5742-B792-E2C88B33003A}">
      <dgm:prSet/>
      <dgm:spPr/>
      <dgm:t>
        <a:bodyPr/>
        <a:lstStyle/>
        <a:p>
          <a:endParaRPr lang="en-US" b="1"/>
        </a:p>
      </dgm:t>
    </dgm:pt>
    <dgm:pt modelId="{F940262C-33B7-9E4E-ABF7-07CF9AE02DD4}" type="sibTrans" cxnId="{73F76AD3-4036-5742-B792-E2C88B33003A}">
      <dgm:prSet/>
      <dgm:spPr/>
      <dgm:t>
        <a:bodyPr/>
        <a:lstStyle/>
        <a:p>
          <a:endParaRPr lang="en-US" b="1"/>
        </a:p>
      </dgm:t>
    </dgm:pt>
    <dgm:pt modelId="{4EC31DA2-3766-DB44-96F5-EE2A247C76CE}">
      <dgm:prSet phldrT="[Text]" custT="1"/>
      <dgm:spPr>
        <a:solidFill>
          <a:srgbClr val="E9B574"/>
        </a:solidFill>
      </dgm:spPr>
      <dgm:t>
        <a:bodyPr/>
        <a:lstStyle/>
        <a:p>
          <a:pPr rtl="0"/>
          <a:r>
            <a:rPr lang="en-US" sz="1900" b="1" dirty="0"/>
            <a:t>Thermogenesis regulation</a:t>
          </a:r>
        </a:p>
      </dgm:t>
    </dgm:pt>
    <dgm:pt modelId="{5F992839-A5CE-8843-9A42-BB1933D25F2D}" type="parTrans" cxnId="{AEEE925D-78B7-C04A-9718-214F74211761}">
      <dgm:prSet/>
      <dgm:spPr/>
      <dgm:t>
        <a:bodyPr/>
        <a:lstStyle/>
        <a:p>
          <a:endParaRPr lang="en-US" b="1"/>
        </a:p>
      </dgm:t>
    </dgm:pt>
    <dgm:pt modelId="{108DD1BC-EDAB-EC4D-B3C5-9167228CD3F7}" type="sibTrans" cxnId="{AEEE925D-78B7-C04A-9718-214F74211761}">
      <dgm:prSet/>
      <dgm:spPr/>
      <dgm:t>
        <a:bodyPr/>
        <a:lstStyle/>
        <a:p>
          <a:endParaRPr lang="en-US" b="1"/>
        </a:p>
      </dgm:t>
    </dgm:pt>
    <dgm:pt modelId="{12DCCF95-C0A8-C14E-BE74-9E9BCF2B85C7}" type="pres">
      <dgm:prSet presAssocID="{B5CE60B3-6542-F240-9E8D-7E3D1BB8F982}" presName="matrix" presStyleCnt="0">
        <dgm:presLayoutVars>
          <dgm:chMax val="1"/>
          <dgm:dir/>
          <dgm:resizeHandles val="exact"/>
        </dgm:presLayoutVars>
      </dgm:prSet>
      <dgm:spPr/>
      <dgm:t>
        <a:bodyPr/>
        <a:lstStyle/>
        <a:p>
          <a:pPr rtl="1"/>
          <a:endParaRPr lang="he-IL"/>
        </a:p>
      </dgm:t>
    </dgm:pt>
    <dgm:pt modelId="{5A757B39-92A5-AA4E-8F6D-AC9905063D22}" type="pres">
      <dgm:prSet presAssocID="{B5CE60B3-6542-F240-9E8D-7E3D1BB8F982}" presName="axisShape" presStyleLbl="bgShp" presStyleIdx="0" presStyleCnt="1"/>
      <dgm:spPr/>
    </dgm:pt>
    <dgm:pt modelId="{FD0DA82D-8435-914A-AAC7-05E5FBC3A7B3}" type="pres">
      <dgm:prSet presAssocID="{B5CE60B3-6542-F240-9E8D-7E3D1BB8F982}" presName="rect1" presStyleLbl="node1" presStyleIdx="0" presStyleCnt="4">
        <dgm:presLayoutVars>
          <dgm:chMax val="0"/>
          <dgm:chPref val="0"/>
          <dgm:bulletEnabled val="1"/>
        </dgm:presLayoutVars>
      </dgm:prSet>
      <dgm:spPr/>
      <dgm:t>
        <a:bodyPr/>
        <a:lstStyle/>
        <a:p>
          <a:pPr rtl="1"/>
          <a:endParaRPr lang="he-IL"/>
        </a:p>
      </dgm:t>
    </dgm:pt>
    <dgm:pt modelId="{FB949890-EBB0-3643-95B9-B7C6469202E8}" type="pres">
      <dgm:prSet presAssocID="{B5CE60B3-6542-F240-9E8D-7E3D1BB8F982}" presName="rect2" presStyleLbl="node1" presStyleIdx="1" presStyleCnt="4">
        <dgm:presLayoutVars>
          <dgm:chMax val="0"/>
          <dgm:chPref val="0"/>
          <dgm:bulletEnabled val="1"/>
        </dgm:presLayoutVars>
      </dgm:prSet>
      <dgm:spPr/>
      <dgm:t>
        <a:bodyPr/>
        <a:lstStyle/>
        <a:p>
          <a:pPr rtl="1"/>
          <a:endParaRPr lang="he-IL"/>
        </a:p>
      </dgm:t>
    </dgm:pt>
    <dgm:pt modelId="{F90ACC90-C8B2-A248-9BEA-DE26DD2EB6D5}" type="pres">
      <dgm:prSet presAssocID="{B5CE60B3-6542-F240-9E8D-7E3D1BB8F982}" presName="rect3" presStyleLbl="node1" presStyleIdx="2" presStyleCnt="4">
        <dgm:presLayoutVars>
          <dgm:chMax val="0"/>
          <dgm:chPref val="0"/>
          <dgm:bulletEnabled val="1"/>
        </dgm:presLayoutVars>
      </dgm:prSet>
      <dgm:spPr/>
      <dgm:t>
        <a:bodyPr/>
        <a:lstStyle/>
        <a:p>
          <a:pPr rtl="1"/>
          <a:endParaRPr lang="he-IL"/>
        </a:p>
      </dgm:t>
    </dgm:pt>
    <dgm:pt modelId="{C993444C-9EDB-C946-9769-18E1ABB46F3C}" type="pres">
      <dgm:prSet presAssocID="{B5CE60B3-6542-F240-9E8D-7E3D1BB8F982}" presName="rect4" presStyleLbl="node1" presStyleIdx="3" presStyleCnt="4">
        <dgm:presLayoutVars>
          <dgm:chMax val="0"/>
          <dgm:chPref val="0"/>
          <dgm:bulletEnabled val="1"/>
        </dgm:presLayoutVars>
      </dgm:prSet>
      <dgm:spPr/>
      <dgm:t>
        <a:bodyPr/>
        <a:lstStyle/>
        <a:p>
          <a:pPr rtl="1"/>
          <a:endParaRPr lang="he-IL"/>
        </a:p>
      </dgm:t>
    </dgm:pt>
  </dgm:ptLst>
  <dgm:cxnLst>
    <dgm:cxn modelId="{8859D6DA-9469-6B4C-9A86-2BEA01FFC97A}" type="presOf" srcId="{B865B2D5-F365-8A41-B597-332B7C372009}" destId="{FB949890-EBB0-3643-95B9-B7C6469202E8}" srcOrd="0" destOrd="0" presId="urn:microsoft.com/office/officeart/2005/8/layout/matrix2"/>
    <dgm:cxn modelId="{969567CD-1FB6-3C40-B9FD-405F962AA674}" srcId="{B5CE60B3-6542-F240-9E8D-7E3D1BB8F982}" destId="{5D4BCDE9-D752-114E-BB68-10BBB55BEDE5}" srcOrd="0" destOrd="0" parTransId="{C7554DDA-EB4D-D34F-8E96-D0C1D64D710F}" sibTransId="{0E133F5C-8A88-5843-B61C-391244ACDF88}"/>
    <dgm:cxn modelId="{AEEE925D-78B7-C04A-9718-214F74211761}" srcId="{B5CE60B3-6542-F240-9E8D-7E3D1BB8F982}" destId="{4EC31DA2-3766-DB44-96F5-EE2A247C76CE}" srcOrd="3" destOrd="0" parTransId="{5F992839-A5CE-8843-9A42-BB1933D25F2D}" sibTransId="{108DD1BC-EDAB-EC4D-B3C5-9167228CD3F7}"/>
    <dgm:cxn modelId="{73F76AD3-4036-5742-B792-E2C88B33003A}" srcId="{B5CE60B3-6542-F240-9E8D-7E3D1BB8F982}" destId="{0F68FD83-F99B-204E-8EF4-910F6A7A139F}" srcOrd="2" destOrd="0" parTransId="{5097C9CA-347E-D043-86AB-3B836E85E364}" sibTransId="{F940262C-33B7-9E4E-ABF7-07CF9AE02DD4}"/>
    <dgm:cxn modelId="{5FC3D6A0-9631-654F-9A67-B1615513BC03}" type="presOf" srcId="{4EC31DA2-3766-DB44-96F5-EE2A247C76CE}" destId="{C993444C-9EDB-C946-9769-18E1ABB46F3C}" srcOrd="0" destOrd="0" presId="urn:microsoft.com/office/officeart/2005/8/layout/matrix2"/>
    <dgm:cxn modelId="{1A63D533-4020-1E4F-82A5-D661EC34A0BD}" type="presOf" srcId="{5D4BCDE9-D752-114E-BB68-10BBB55BEDE5}" destId="{FD0DA82D-8435-914A-AAC7-05E5FBC3A7B3}" srcOrd="0" destOrd="0" presId="urn:microsoft.com/office/officeart/2005/8/layout/matrix2"/>
    <dgm:cxn modelId="{E15F8627-2D39-3843-B22F-630C2AB58C24}" type="presOf" srcId="{B5CE60B3-6542-F240-9E8D-7E3D1BB8F982}" destId="{12DCCF95-C0A8-C14E-BE74-9E9BCF2B85C7}" srcOrd="0" destOrd="0" presId="urn:microsoft.com/office/officeart/2005/8/layout/matrix2"/>
    <dgm:cxn modelId="{C7CA1F2A-840E-8F40-A9FB-E2912240E32E}" type="presOf" srcId="{0F68FD83-F99B-204E-8EF4-910F6A7A139F}" destId="{F90ACC90-C8B2-A248-9BEA-DE26DD2EB6D5}" srcOrd="0" destOrd="0" presId="urn:microsoft.com/office/officeart/2005/8/layout/matrix2"/>
    <dgm:cxn modelId="{5EF60E27-B018-4D43-9FCF-6BC8BF8FC69A}" srcId="{B5CE60B3-6542-F240-9E8D-7E3D1BB8F982}" destId="{B865B2D5-F365-8A41-B597-332B7C372009}" srcOrd="1" destOrd="0" parTransId="{FCED7813-5C2C-974D-B32A-6C1A2097A361}" sibTransId="{855848D5-7C07-E843-B360-769E648C0122}"/>
    <dgm:cxn modelId="{719B1AF4-7ACC-9647-92E2-22C96C4D85C0}" type="presParOf" srcId="{12DCCF95-C0A8-C14E-BE74-9E9BCF2B85C7}" destId="{5A757B39-92A5-AA4E-8F6D-AC9905063D22}" srcOrd="0" destOrd="0" presId="urn:microsoft.com/office/officeart/2005/8/layout/matrix2"/>
    <dgm:cxn modelId="{7988DF57-D9EC-3B43-981E-1996AB3C38C6}" type="presParOf" srcId="{12DCCF95-C0A8-C14E-BE74-9E9BCF2B85C7}" destId="{FD0DA82D-8435-914A-AAC7-05E5FBC3A7B3}" srcOrd="1" destOrd="0" presId="urn:microsoft.com/office/officeart/2005/8/layout/matrix2"/>
    <dgm:cxn modelId="{BC609BFD-9DF2-CD4D-9033-428F2678DE6B}" type="presParOf" srcId="{12DCCF95-C0A8-C14E-BE74-9E9BCF2B85C7}" destId="{FB949890-EBB0-3643-95B9-B7C6469202E8}" srcOrd="2" destOrd="0" presId="urn:microsoft.com/office/officeart/2005/8/layout/matrix2"/>
    <dgm:cxn modelId="{ECF9174D-99E5-B042-96E4-3FA169A99317}" type="presParOf" srcId="{12DCCF95-C0A8-C14E-BE74-9E9BCF2B85C7}" destId="{F90ACC90-C8B2-A248-9BEA-DE26DD2EB6D5}" srcOrd="3" destOrd="0" presId="urn:microsoft.com/office/officeart/2005/8/layout/matrix2"/>
    <dgm:cxn modelId="{2F042770-FCD8-524F-B2F1-0F27FD5CC766}" type="presParOf" srcId="{12DCCF95-C0A8-C14E-BE74-9E9BCF2B85C7}" destId="{C993444C-9EDB-C946-9769-18E1ABB46F3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800" b="1" dirty="0" smtClean="0"/>
            <a:t>Name of lab/Location</a:t>
          </a:r>
          <a:endParaRPr lang="he-IL" sz="18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2400" b="1" dirty="0" smtClean="0"/>
            <a:t>PI/Manager</a:t>
          </a:r>
          <a:endParaRPr lang="he-IL" sz="24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2000" b="1" dirty="0" smtClean="0"/>
            <a:t>Main Subjects in the lab</a:t>
          </a:r>
          <a:endParaRPr lang="he-IL" sz="20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2000" b="1" dirty="0" smtClean="0"/>
            <a:t>Keep it simple to people who are not in the field</a:t>
          </a:r>
          <a:endParaRPr lang="he-IL" sz="20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endParaRPr lang="en-US"/>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endParaRPr lang="en-US"/>
        </a:p>
      </dgm:t>
    </dgm:pt>
    <dgm:pt modelId="{AD36398F-ACF7-45F5-962D-A34A91DBDA29}" type="pres">
      <dgm:prSet presAssocID="{F99105CB-3150-4A3F-BE2D-F22DAD71B8E0}" presName="desTx" presStyleLbl="alignAccFollowNode1" presStyleIdx="0" presStyleCnt="4" custScaleY="164209" custLinFactNeighborX="422" custLinFactNeighborY="31674">
        <dgm:presLayoutVars>
          <dgm:bulletEnabled val="1"/>
        </dgm:presLayoutVars>
      </dgm:prSet>
      <dgm:spPr/>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custScaleX="102520" custLinFactNeighborX="2169" custLinFactNeighborY="5908">
        <dgm:presLayoutVars>
          <dgm:chMax val="0"/>
          <dgm:chPref val="0"/>
          <dgm:bulletEnabled val="1"/>
        </dgm:presLayoutVars>
      </dgm:prSet>
      <dgm:spPr/>
      <dgm:t>
        <a:bodyPr/>
        <a:lstStyle/>
        <a:p>
          <a:endParaRPr lang="en-US"/>
        </a:p>
      </dgm:t>
    </dgm:pt>
    <dgm:pt modelId="{94AB53EF-7E78-43E7-8BF2-E42496B2A58C}" type="pres">
      <dgm:prSet presAssocID="{CC43F576-53C0-402A-AC10-6E2B88F75ABC}" presName="desTx" presStyleLbl="alignAccFollowNode1" presStyleIdx="1" presStyleCnt="4" custScaleX="103122" custScaleY="166775" custLinFactNeighborX="1527" custLinFactNeighborY="33815">
        <dgm:presLayoutVars>
          <dgm:bulletEnabled val="1"/>
        </dgm:presLayoutVars>
      </dgm:prSet>
      <dgm:spPr/>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custLinFactNeighborX="-2358" custLinFactNeighborY="5222">
        <dgm:presLayoutVars>
          <dgm:chMax val="0"/>
          <dgm:chPref val="0"/>
          <dgm:bulletEnabled val="1"/>
        </dgm:presLayoutVars>
      </dgm:prSet>
      <dgm:spPr/>
      <dgm:t>
        <a:bodyPr/>
        <a:lstStyle/>
        <a:p>
          <a:endParaRPr lang="en-US"/>
        </a:p>
      </dgm:t>
    </dgm:pt>
    <dgm:pt modelId="{9C774EAC-6A48-4087-85A7-5189DB5226D9}" type="pres">
      <dgm:prSet presAssocID="{87FD89F3-4F06-4C1B-B154-82B48E5B2BF5}" presName="desTx" presStyleLbl="alignAccFollowNode1" presStyleIdx="2" presStyleCnt="4" custScaleX="99848" custScaleY="162253" custLinFactNeighborX="-2358" custLinFactNeighborY="33455">
        <dgm:presLayoutVars>
          <dgm:bulletEnabled val="1"/>
        </dgm:presLayoutVars>
      </dgm:prSet>
      <dgm:spPr/>
      <dgm:t>
        <a:bodyPr/>
        <a:lstStyle/>
        <a:p>
          <a:endParaRPr lang="en-US"/>
        </a:p>
      </dgm:t>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custLinFactNeighborX="-5660" custLinFactNeighborY="-447">
        <dgm:presLayoutVars>
          <dgm:chMax val="0"/>
          <dgm:chPref val="0"/>
          <dgm:bulletEnabled val="1"/>
        </dgm:presLayoutVars>
      </dgm:prSet>
      <dgm:spPr/>
      <dgm:t>
        <a:bodyPr/>
        <a:lstStyle/>
        <a:p>
          <a:endParaRPr lang="en-US"/>
        </a:p>
      </dgm:t>
    </dgm:pt>
    <dgm:pt modelId="{501A2AC1-2799-495C-AE27-6F11CF2635C6}" type="pres">
      <dgm:prSet presAssocID="{CC120128-8D09-48B4-AA8B-3E2E7DDD4A77}" presName="desTx" presStyleLbl="alignAccFollowNode1" presStyleIdx="3" presStyleCnt="4" custScaleY="164794" custLinFactNeighborX="-5137" custLinFactNeighborY="32531">
        <dgm:presLayoutVars>
          <dgm:bulletEnabled val="1"/>
        </dgm:presLayoutVars>
      </dgm:prSet>
      <dgm:spPr/>
    </dgm:pt>
  </dgm:ptLst>
  <dgm:cxnLst>
    <dgm:cxn modelId="{3F6E61DA-1B14-4A47-8D83-82BF12002340}" type="presOf" srcId="{F99105CB-3150-4A3F-BE2D-F22DAD71B8E0}" destId="{393EB0DA-0246-4CEC-A7D4-DC1FE911DF81}" srcOrd="0" destOrd="0" presId="urn:microsoft.com/office/officeart/2005/8/layout/hList1"/>
    <dgm:cxn modelId="{16E99D52-F007-40BF-95C4-DC81EE411A8E}" type="presOf" srcId="{CC120128-8D09-48B4-AA8B-3E2E7DDD4A77}" destId="{F8A3F7B2-6FDE-40A0-9544-6C3C9B45771C}" srcOrd="0" destOrd="0" presId="urn:microsoft.com/office/officeart/2005/8/layout/hList1"/>
    <dgm:cxn modelId="{86A1507E-C552-4085-8C8E-A66AD8DEBF82}" type="presOf" srcId="{CC43F576-53C0-402A-AC10-6E2B88F75ABC}" destId="{143909F5-9BD6-4BDD-81E8-865DF92E8B75}" srcOrd="0" destOrd="0"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2599FEA5-6F66-40C1-87B9-4E07AC6BD74B}" srcId="{96E08D7C-70BA-43B7-847A-65D542C386AD}" destId="{CC43F576-53C0-402A-AC10-6E2B88F75ABC}" srcOrd="1" destOrd="0" parTransId="{98B380F4-9A55-4597-BFAF-05EC71CA6705}" sibTransId="{E49FBFA1-899A-4EA5-A105-99A683904865}"/>
    <dgm:cxn modelId="{7B267B6F-4958-4A96-985C-9A2E41A0F5B5}" type="presOf" srcId="{87FD89F3-4F06-4C1B-B154-82B48E5B2BF5}" destId="{CBCB8305-FC8B-4B1D-8161-49D9D6160A9F}"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F95D533A-5F78-4A87-B02E-864191EBFB16}" srcId="{96E08D7C-70BA-43B7-847A-65D542C386AD}" destId="{CC120128-8D09-48B4-AA8B-3E2E7DDD4A77}" srcOrd="3" destOrd="0" parTransId="{F8B02D0A-112C-49FD-8DD5-CD1546D70FD1}" sibTransId="{B6640F96-EB0D-490C-ACFD-843AA8F925C4}"/>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2400" b="1" dirty="0" smtClean="0"/>
            <a:t>What are we specialized in</a:t>
          </a:r>
          <a:endParaRPr lang="he-IL" sz="24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2000" b="1" dirty="0" smtClean="0"/>
            <a:t>What specialized equipment we use to answer Q</a:t>
          </a:r>
          <a:endParaRPr lang="he-IL" sz="2000" dirty="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2000" b="1" dirty="0" smtClean="0"/>
            <a:t>How can we aid other scientists to answer their Q</a:t>
          </a:r>
          <a:endParaRPr lang="he-IL" sz="2000" dirty="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endParaRPr lang="en-US"/>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endParaRPr lang="en-US"/>
        </a:p>
      </dgm:t>
    </dgm:pt>
    <dgm:pt modelId="{E73F5EDE-A10D-4951-8321-A945EA279669}" type="pres">
      <dgm:prSet presAssocID="{455E1280-5780-4DF4-A4E1-73960532650F}" presName="desTx" presStyleLbl="alignAccFollowNode1" presStyleIdx="0" presStyleCnt="3">
        <dgm:presLayoutVars>
          <dgm:bulletEnabled val="1"/>
        </dgm:presLayoutVars>
      </dgm:prSet>
      <dgm:spPr/>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custLinFactNeighborX="664" custLinFactNeighborY="2487">
        <dgm:presLayoutVars>
          <dgm:chMax val="0"/>
          <dgm:chPref val="0"/>
          <dgm:bulletEnabled val="1"/>
        </dgm:presLayoutVars>
      </dgm:prSet>
      <dgm:spPr/>
      <dgm:t>
        <a:bodyPr/>
        <a:lstStyle/>
        <a:p>
          <a:endParaRPr lang="en-US"/>
        </a:p>
      </dgm:t>
    </dgm:pt>
    <dgm:pt modelId="{9C200E40-D124-4CE4-915D-0E8B6478DD71}" type="pres">
      <dgm:prSet presAssocID="{BE354AAD-6D47-4986-9273-D2C2806FDEB1}" presName="desTx" presStyleLbl="alignAccFollowNode1" presStyleIdx="1" presStyleCnt="3" custLinFactNeighborX="1266" custLinFactNeighborY="610">
        <dgm:presLayoutVars>
          <dgm:bulletEnabled val="1"/>
        </dgm:presLayoutVars>
      </dgm:prSet>
      <dgm:spPr/>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endParaRPr lang="en-US"/>
        </a:p>
      </dgm:t>
    </dgm:pt>
    <dgm:pt modelId="{32A85AEE-79FA-452C-86E3-3B8118DDF0F4}" type="pres">
      <dgm:prSet presAssocID="{5FF2580A-09CB-4A9F-BBD0-5F77C05A2374}" presName="desTx" presStyleLbl="alignAccFollowNode1" presStyleIdx="2" presStyleCnt="3">
        <dgm:presLayoutVars>
          <dgm:bulletEnabled val="1"/>
        </dgm:presLayoutVars>
      </dgm:prSet>
      <dgm:spPr/>
    </dgm:pt>
  </dgm:ptLst>
  <dgm:cxnLst>
    <dgm:cxn modelId="{0210AA09-DD48-4A70-BE07-48E059076AED}" srcId="{3C6A4C54-0B1B-4C41-A71D-881BB32C56DE}" destId="{5FF2580A-09CB-4A9F-BBD0-5F77C05A2374}" srcOrd="2" destOrd="0" parTransId="{9D2999A8-0C50-4AA3-82A9-A96FF32FEFAF}" sibTransId="{6573042E-B4DF-4912-9B1F-EDB01CFD9B88}"/>
    <dgm:cxn modelId="{29F57AC5-1F38-48F1-9B32-0803C14E6C9C}" type="presOf" srcId="{5FF2580A-09CB-4A9F-BBD0-5F77C05A2374}" destId="{48B9880A-DF8D-4658-A75E-9F9803B6A3E5}" srcOrd="0" destOrd="0"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B08D2FF8-D9BC-41E4-875F-C09733BA8012}" type="presOf" srcId="{455E1280-5780-4DF4-A4E1-73960532650F}" destId="{6C82391C-B745-416C-80E9-CE084F89A1C8}" srcOrd="0" destOrd="0" presId="urn:microsoft.com/office/officeart/2005/8/layout/hList1"/>
    <dgm:cxn modelId="{1B53F0A3-609B-42AC-BAF3-202D524CBFCC}" type="presOf" srcId="{3C6A4C54-0B1B-4C41-A71D-881BB32C56DE}" destId="{CD6B89CE-AE32-463F-A245-AF05C7CFE10D}"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44554B4F-E367-4F2F-847B-9F2112819ABD}" srcId="{3C6A4C54-0B1B-4C41-A71D-881BB32C56DE}" destId="{BE354AAD-6D47-4986-9273-D2C2806FDEB1}" srcOrd="1" destOrd="0" parTransId="{69F9910C-3031-4166-92B5-1BCF40DB062D}" sibTransId="{2AEB31F0-8F4B-4367-ADAE-7AAA3FD3F78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smtClean="0"/>
            <a:t>Name of lab/Location</a:t>
          </a:r>
          <a:endParaRPr lang="he-IL" sz="14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87FD89F3-4F06-4C1B-B154-82B48E5B2BF5}">
      <dgm:prSet custT="1"/>
      <dgm:spPr/>
      <dgm:t>
        <a:bodyPr/>
        <a:lstStyle/>
        <a:p>
          <a:pPr rtl="0"/>
          <a:r>
            <a:rPr lang="en-US" sz="1400" b="1" dirty="0" smtClean="0"/>
            <a:t>Main Subjects in the lab</a:t>
          </a:r>
          <a:endParaRPr lang="he-IL" sz="14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43F576-53C0-402A-AC10-6E2B88F75ABC}">
      <dgm:prSet custT="1"/>
      <dgm:spPr/>
      <dgm:t>
        <a:bodyPr/>
        <a:lstStyle/>
        <a:p>
          <a:pPr rtl="0"/>
          <a:r>
            <a:rPr lang="en-US" sz="1400" b="1" dirty="0" smtClean="0"/>
            <a:t>PI/Manager</a:t>
          </a:r>
          <a:endParaRPr lang="he-IL" sz="1400" b="1" dirty="0"/>
        </a:p>
      </dgm:t>
    </dgm:pt>
    <dgm:pt modelId="{E49FBFA1-899A-4EA5-A105-99A683904865}" type="sibTrans" cxnId="{2599FEA5-6F66-40C1-87B9-4E07AC6BD74B}">
      <dgm:prSet/>
      <dgm:spPr/>
      <dgm:t>
        <a:bodyPr/>
        <a:lstStyle/>
        <a:p>
          <a:endParaRPr lang="en-US" sz="1400" b="1"/>
        </a:p>
      </dgm:t>
    </dgm:pt>
    <dgm:pt modelId="{98B380F4-9A55-4597-BFAF-05EC71CA6705}" type="parTrans" cxnId="{2599FEA5-6F66-40C1-87B9-4E07AC6BD74B}">
      <dgm:prSet/>
      <dgm:spPr/>
      <dgm:t>
        <a:bodyPr/>
        <a:lstStyle/>
        <a:p>
          <a:endParaRPr lang="en-US" sz="1400" b="1"/>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endParaRPr lang="en-US"/>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3">
        <dgm:presLayoutVars>
          <dgm:chMax val="0"/>
          <dgm:chPref val="0"/>
          <dgm:bulletEnabled val="1"/>
        </dgm:presLayoutVars>
      </dgm:prSet>
      <dgm:spPr/>
      <dgm:t>
        <a:bodyPr/>
        <a:lstStyle/>
        <a:p>
          <a:endParaRPr lang="en-US"/>
        </a:p>
      </dgm:t>
    </dgm:pt>
    <dgm:pt modelId="{AD36398F-ACF7-45F5-962D-A34A91DBDA29}" type="pres">
      <dgm:prSet presAssocID="{F99105CB-3150-4A3F-BE2D-F22DAD71B8E0}" presName="desTx" presStyleLbl="alignAccFollowNode1" presStyleIdx="0" presStyleCnt="3">
        <dgm:presLayoutVars>
          <dgm:bulletEnabled val="1"/>
        </dgm:presLayoutVars>
      </dgm:prSet>
      <dgm:spPr/>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3">
        <dgm:presLayoutVars>
          <dgm:chMax val="0"/>
          <dgm:chPref val="0"/>
          <dgm:bulletEnabled val="1"/>
        </dgm:presLayoutVars>
      </dgm:prSet>
      <dgm:spPr/>
      <dgm:t>
        <a:bodyPr/>
        <a:lstStyle/>
        <a:p>
          <a:endParaRPr lang="en-US"/>
        </a:p>
      </dgm:t>
    </dgm:pt>
    <dgm:pt modelId="{94AB53EF-7E78-43E7-8BF2-E42496B2A58C}" type="pres">
      <dgm:prSet presAssocID="{CC43F576-53C0-402A-AC10-6E2B88F75ABC}" presName="desTx" presStyleLbl="alignAccFollowNode1" presStyleIdx="1" presStyleCnt="3">
        <dgm:presLayoutVars>
          <dgm:bulletEnabled val="1"/>
        </dgm:presLayoutVars>
      </dgm:prSet>
      <dgm:spPr/>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3">
        <dgm:presLayoutVars>
          <dgm:chMax val="0"/>
          <dgm:chPref val="0"/>
          <dgm:bulletEnabled val="1"/>
        </dgm:presLayoutVars>
      </dgm:prSet>
      <dgm:spPr/>
      <dgm:t>
        <a:bodyPr/>
        <a:lstStyle/>
        <a:p>
          <a:endParaRPr lang="en-US"/>
        </a:p>
      </dgm:t>
    </dgm:pt>
    <dgm:pt modelId="{9C774EAC-6A48-4087-85A7-5189DB5226D9}" type="pres">
      <dgm:prSet presAssocID="{87FD89F3-4F06-4C1B-B154-82B48E5B2BF5}" presName="desTx" presStyleLbl="alignAccFollowNode1" presStyleIdx="2" presStyleCnt="3">
        <dgm:presLayoutVars>
          <dgm:bulletEnabled val="1"/>
        </dgm:presLayoutVars>
      </dgm:prSet>
      <dgm:spPr/>
    </dgm:pt>
  </dgm:ptLst>
  <dgm:cxnLst>
    <dgm:cxn modelId="{3F6E61DA-1B14-4A47-8D83-82BF12002340}" type="presOf" srcId="{F99105CB-3150-4A3F-BE2D-F22DAD71B8E0}" destId="{393EB0DA-0246-4CEC-A7D4-DC1FE911DF81}"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7B267B6F-4958-4A96-985C-9A2E41A0F5B5}" type="presOf" srcId="{87FD89F3-4F06-4C1B-B154-82B48E5B2BF5}" destId="{CBCB8305-FC8B-4B1D-8161-49D9D6160A9F}" srcOrd="0" destOrd="0" presId="urn:microsoft.com/office/officeart/2005/8/layout/hList1"/>
    <dgm:cxn modelId="{2599FEA5-6F66-40C1-87B9-4E07AC6BD74B}" srcId="{96E08D7C-70BA-43B7-847A-65D542C386AD}" destId="{CC43F576-53C0-402A-AC10-6E2B88F75ABC}" srcOrd="1" destOrd="0" parTransId="{98B380F4-9A55-4597-BFAF-05EC71CA6705}" sibTransId="{E49FBFA1-899A-4EA5-A105-99A683904865}"/>
    <dgm:cxn modelId="{86A1507E-C552-4085-8C8E-A66AD8DEBF82}" type="presOf" srcId="{CC43F576-53C0-402A-AC10-6E2B88F75ABC}" destId="{143909F5-9BD6-4BDD-81E8-865DF92E8B75}" srcOrd="0" destOrd="0"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71649D71-05C8-4C8A-BEE7-FB6936684AE5}" srcId="{96E08D7C-70BA-43B7-847A-65D542C386AD}" destId="{F99105CB-3150-4A3F-BE2D-F22DAD71B8E0}" srcOrd="0" destOrd="0" parTransId="{2BAFADAB-3F27-4130-A250-3BFB21434846}" sibTransId="{0FC1CB51-4E97-4C58-8BB3-ECCBCCDCD105}"/>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400" b="1" dirty="0" smtClean="0"/>
            <a:t>What are we specialized in</a:t>
          </a:r>
          <a:endParaRPr lang="he-IL" sz="14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dirty="0" smtClean="0"/>
            <a:t>What specialized equipment we use to answer Q</a:t>
          </a:r>
          <a:endParaRPr lang="he-IL" sz="1400" dirty="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smtClean="0"/>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endParaRPr lang="en-US"/>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endParaRPr lang="en-US"/>
        </a:p>
      </dgm:t>
    </dgm:pt>
    <dgm:pt modelId="{E73F5EDE-A10D-4951-8321-A945EA279669}" type="pres">
      <dgm:prSet presAssocID="{455E1280-5780-4DF4-A4E1-73960532650F}" presName="desTx" presStyleLbl="alignAccFollowNode1" presStyleIdx="0" presStyleCnt="3">
        <dgm:presLayoutVars>
          <dgm:bulletEnabled val="1"/>
        </dgm:presLayoutVars>
      </dgm:prSet>
      <dgm:spPr/>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endParaRPr lang="en-US"/>
        </a:p>
      </dgm:t>
    </dgm:pt>
    <dgm:pt modelId="{9C200E40-D124-4CE4-915D-0E8B6478DD71}" type="pres">
      <dgm:prSet presAssocID="{BE354AAD-6D47-4986-9273-D2C2806FDEB1}" presName="desTx" presStyleLbl="alignAccFollowNode1" presStyleIdx="1" presStyleCnt="3">
        <dgm:presLayoutVars>
          <dgm:bulletEnabled val="1"/>
        </dgm:presLayoutVars>
      </dgm:prSet>
      <dgm:spPr/>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endParaRPr lang="en-US"/>
        </a:p>
      </dgm:t>
    </dgm:pt>
    <dgm:pt modelId="{32A85AEE-79FA-452C-86E3-3B8118DDF0F4}" type="pres">
      <dgm:prSet presAssocID="{5FF2580A-09CB-4A9F-BBD0-5F77C05A2374}" presName="desTx" presStyleLbl="alignAccFollowNode1" presStyleIdx="2" presStyleCnt="3">
        <dgm:presLayoutVars>
          <dgm:bulletEnabled val="1"/>
        </dgm:presLayoutVars>
      </dgm:prSet>
      <dgm:spPr>
        <a:blipFill rotWithShape="0">
          <a:blip xmlns:r="http://schemas.openxmlformats.org/officeDocument/2006/relationships" r:embed="rId1"/>
          <a:stretch>
            <a:fillRect/>
          </a:stretch>
        </a:blipFill>
      </dgm:spPr>
      <dgm:t>
        <a:bodyPr/>
        <a:lstStyle/>
        <a:p>
          <a:endParaRPr lang="en-US"/>
        </a:p>
      </dgm:t>
    </dgm:pt>
  </dgm:ptLst>
  <dgm:cxnLst>
    <dgm:cxn modelId="{0210AA09-DD48-4A70-BE07-48E059076AED}" srcId="{3C6A4C54-0B1B-4C41-A71D-881BB32C56DE}" destId="{5FF2580A-09CB-4A9F-BBD0-5F77C05A2374}" srcOrd="2" destOrd="0" parTransId="{9D2999A8-0C50-4AA3-82A9-A96FF32FEFAF}" sibTransId="{6573042E-B4DF-4912-9B1F-EDB01CFD9B88}"/>
    <dgm:cxn modelId="{29F57AC5-1F38-48F1-9B32-0803C14E6C9C}" type="presOf" srcId="{5FF2580A-09CB-4A9F-BBD0-5F77C05A2374}" destId="{48B9880A-DF8D-4658-A75E-9F9803B6A3E5}" srcOrd="0" destOrd="0"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B08D2FF8-D9BC-41E4-875F-C09733BA8012}" type="presOf" srcId="{455E1280-5780-4DF4-A4E1-73960532650F}" destId="{6C82391C-B745-416C-80E9-CE084F89A1C8}" srcOrd="0" destOrd="0" presId="urn:microsoft.com/office/officeart/2005/8/layout/hList1"/>
    <dgm:cxn modelId="{1B53F0A3-609B-42AC-BAF3-202D524CBFCC}" type="presOf" srcId="{3C6A4C54-0B1B-4C41-A71D-881BB32C56DE}" destId="{CD6B89CE-AE32-463F-A245-AF05C7CFE10D}"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44554B4F-E367-4F2F-847B-9F2112819ABD}" srcId="{3C6A4C54-0B1B-4C41-A71D-881BB32C56DE}" destId="{BE354AAD-6D47-4986-9273-D2C2806FDEB1}" srcOrd="1" destOrd="0" parTransId="{69F9910C-3031-4166-92B5-1BCF40DB062D}" sibTransId="{2AEB31F0-8F4B-4367-ADAE-7AAA3FD3F78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400" b="1" dirty="0" smtClean="0"/>
            <a:t>Name of lab/Location</a:t>
          </a:r>
          <a:endParaRPr lang="he-IL" sz="14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1400" b="1" dirty="0" smtClean="0"/>
            <a:t>PI/Manager</a:t>
          </a:r>
          <a:endParaRPr lang="he-IL" sz="14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1400" b="1" dirty="0" smtClean="0"/>
            <a:t>Main Subjects in the lab</a:t>
          </a:r>
          <a:endParaRPr lang="he-IL" sz="14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1400" b="1" dirty="0" smtClean="0"/>
            <a:t>Keep it simple to people who are not in the field</a:t>
          </a:r>
          <a:endParaRPr lang="he-IL" sz="14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endParaRPr lang="en-US"/>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endParaRPr lang="en-US"/>
        </a:p>
      </dgm:t>
    </dgm:pt>
    <dgm:pt modelId="{AD36398F-ACF7-45F5-962D-A34A91DBDA29}" type="pres">
      <dgm:prSet presAssocID="{F99105CB-3150-4A3F-BE2D-F22DAD71B8E0}" presName="desTx" presStyleLbl="alignAccFollowNode1" presStyleIdx="0" presStyleCnt="4">
        <dgm:presLayoutVars>
          <dgm:bulletEnabled val="1"/>
        </dgm:presLayoutVars>
      </dgm:prSet>
      <dgm:spPr/>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endParaRPr lang="en-US"/>
        </a:p>
      </dgm:t>
    </dgm:pt>
    <dgm:pt modelId="{94AB53EF-7E78-43E7-8BF2-E42496B2A58C}" type="pres">
      <dgm:prSet presAssocID="{CC43F576-53C0-402A-AC10-6E2B88F75ABC}" presName="desTx" presStyleLbl="alignAccFollowNode1" presStyleIdx="1" presStyleCnt="4">
        <dgm:presLayoutVars>
          <dgm:bulletEnabled val="1"/>
        </dgm:presLayoutVars>
      </dgm:prSet>
      <dgm:spPr/>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endParaRPr lang="en-US"/>
        </a:p>
      </dgm:t>
    </dgm:pt>
    <dgm:pt modelId="{9C774EAC-6A48-4087-85A7-5189DB5226D9}" type="pres">
      <dgm:prSet presAssocID="{87FD89F3-4F06-4C1B-B154-82B48E5B2BF5}" presName="desTx" presStyleLbl="alignAccFollowNode1" presStyleIdx="2" presStyleCnt="4">
        <dgm:presLayoutVars>
          <dgm:bulletEnabled val="1"/>
        </dgm:presLayoutVars>
      </dgm:prSet>
      <dgm:spPr/>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endParaRPr lang="en-US"/>
        </a:p>
      </dgm:t>
    </dgm:pt>
    <dgm:pt modelId="{501A2AC1-2799-495C-AE27-6F11CF2635C6}" type="pres">
      <dgm:prSet presAssocID="{CC120128-8D09-48B4-AA8B-3E2E7DDD4A77}" presName="desTx" presStyleLbl="alignAccFollowNode1" presStyleIdx="3" presStyleCnt="4">
        <dgm:presLayoutVars>
          <dgm:bulletEnabled val="1"/>
        </dgm:presLayoutVars>
      </dgm:prSet>
      <dgm:spPr/>
    </dgm:pt>
  </dgm:ptLst>
  <dgm:cxnLst>
    <dgm:cxn modelId="{3F6E61DA-1B14-4A47-8D83-82BF12002340}" type="presOf" srcId="{F99105CB-3150-4A3F-BE2D-F22DAD71B8E0}" destId="{393EB0DA-0246-4CEC-A7D4-DC1FE911DF81}" srcOrd="0" destOrd="0" presId="urn:microsoft.com/office/officeart/2005/8/layout/hList1"/>
    <dgm:cxn modelId="{16E99D52-F007-40BF-95C4-DC81EE411A8E}" type="presOf" srcId="{CC120128-8D09-48B4-AA8B-3E2E7DDD4A77}" destId="{F8A3F7B2-6FDE-40A0-9544-6C3C9B45771C}" srcOrd="0" destOrd="0" presId="urn:microsoft.com/office/officeart/2005/8/layout/hList1"/>
    <dgm:cxn modelId="{86A1507E-C552-4085-8C8E-A66AD8DEBF82}" type="presOf" srcId="{CC43F576-53C0-402A-AC10-6E2B88F75ABC}" destId="{143909F5-9BD6-4BDD-81E8-865DF92E8B75}" srcOrd="0" destOrd="0"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2599FEA5-6F66-40C1-87B9-4E07AC6BD74B}" srcId="{96E08D7C-70BA-43B7-847A-65D542C386AD}" destId="{CC43F576-53C0-402A-AC10-6E2B88F75ABC}" srcOrd="1" destOrd="0" parTransId="{98B380F4-9A55-4597-BFAF-05EC71CA6705}" sibTransId="{E49FBFA1-899A-4EA5-A105-99A683904865}"/>
    <dgm:cxn modelId="{7B267B6F-4958-4A96-985C-9A2E41A0F5B5}" type="presOf" srcId="{87FD89F3-4F06-4C1B-B154-82B48E5B2BF5}" destId="{CBCB8305-FC8B-4B1D-8161-49D9D6160A9F}"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F95D533A-5F78-4A87-B02E-864191EBFB16}" srcId="{96E08D7C-70BA-43B7-847A-65D542C386AD}" destId="{CC120128-8D09-48B4-AA8B-3E2E7DDD4A77}" srcOrd="3" destOrd="0" parTransId="{F8B02D0A-112C-49FD-8DD5-CD1546D70FD1}" sibTransId="{B6640F96-EB0D-490C-ACFD-843AA8F925C4}"/>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dgm:spPr/>
      <dgm:t>
        <a:bodyPr/>
        <a:lstStyle/>
        <a:p>
          <a:endParaRPr lang="en-US"/>
        </a:p>
      </dgm:t>
    </dgm:pt>
    <dgm:pt modelId="{455E1280-5780-4DF4-A4E1-73960532650F}">
      <dgm:prSet custT="1"/>
      <dgm:spPr/>
      <dgm:t>
        <a:bodyPr/>
        <a:lstStyle/>
        <a:p>
          <a:pPr rtl="0"/>
          <a:r>
            <a:rPr lang="en-US" sz="1400" b="1" dirty="0" smtClean="0"/>
            <a:t>What are we specialized in</a:t>
          </a:r>
          <a:endParaRPr lang="he-IL" sz="14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smtClean="0"/>
            <a:t>What specialized equipment we use to answer Q</a:t>
          </a:r>
          <a:endParaRPr lang="he-IL" sz="140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smtClean="0"/>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endParaRPr lang="en-US"/>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endParaRPr lang="en-US"/>
        </a:p>
      </dgm:t>
    </dgm:pt>
    <dgm:pt modelId="{E73F5EDE-A10D-4951-8321-A945EA279669}" type="pres">
      <dgm:prSet presAssocID="{455E1280-5780-4DF4-A4E1-73960532650F}" presName="desTx" presStyleLbl="alignAccFollowNode1" presStyleIdx="0" presStyleCnt="3">
        <dgm:presLayoutVars>
          <dgm:bulletEnabled val="1"/>
        </dgm:presLayoutVars>
      </dgm:prSet>
      <dgm:spPr/>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endParaRPr lang="en-US"/>
        </a:p>
      </dgm:t>
    </dgm:pt>
    <dgm:pt modelId="{9C200E40-D124-4CE4-915D-0E8B6478DD71}" type="pres">
      <dgm:prSet presAssocID="{BE354AAD-6D47-4986-9273-D2C2806FDEB1}" presName="desTx" presStyleLbl="alignAccFollowNode1" presStyleIdx="1" presStyleCnt="3">
        <dgm:presLayoutVars>
          <dgm:bulletEnabled val="1"/>
        </dgm:presLayoutVars>
      </dgm:prSet>
      <dgm:spPr/>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endParaRPr lang="en-US"/>
        </a:p>
      </dgm:t>
    </dgm:pt>
    <dgm:pt modelId="{32A85AEE-79FA-452C-86E3-3B8118DDF0F4}" type="pres">
      <dgm:prSet presAssocID="{5FF2580A-09CB-4A9F-BBD0-5F77C05A2374}" presName="desTx" presStyleLbl="alignAccFollowNode1" presStyleIdx="2" presStyleCnt="3">
        <dgm:presLayoutVars>
          <dgm:bulletEnabled val="1"/>
        </dgm:presLayoutVars>
      </dgm:prSet>
      <dgm:spPr/>
    </dgm:pt>
  </dgm:ptLst>
  <dgm:cxnLst>
    <dgm:cxn modelId="{0210AA09-DD48-4A70-BE07-48E059076AED}" srcId="{3C6A4C54-0B1B-4C41-A71D-881BB32C56DE}" destId="{5FF2580A-09CB-4A9F-BBD0-5F77C05A2374}" srcOrd="2" destOrd="0" parTransId="{9D2999A8-0C50-4AA3-82A9-A96FF32FEFAF}" sibTransId="{6573042E-B4DF-4912-9B1F-EDB01CFD9B88}"/>
    <dgm:cxn modelId="{29F57AC5-1F38-48F1-9B32-0803C14E6C9C}" type="presOf" srcId="{5FF2580A-09CB-4A9F-BBD0-5F77C05A2374}" destId="{48B9880A-DF8D-4658-A75E-9F9803B6A3E5}" srcOrd="0" destOrd="0" presId="urn:microsoft.com/office/officeart/2005/8/layout/hList1"/>
    <dgm:cxn modelId="{DDA452C3-3CD1-4F78-81B2-6CFE88E0D46A}" srcId="{3C6A4C54-0B1B-4C41-A71D-881BB32C56DE}" destId="{455E1280-5780-4DF4-A4E1-73960532650F}" srcOrd="0" destOrd="0" parTransId="{D54C55F4-FE85-4432-9FB3-52712DA6C8B2}" sibTransId="{9B54BAD9-145C-4C62-A63F-611A2CDDD1D5}"/>
    <dgm:cxn modelId="{B08D2FF8-D9BC-41E4-875F-C09733BA8012}" type="presOf" srcId="{455E1280-5780-4DF4-A4E1-73960532650F}" destId="{6C82391C-B745-416C-80E9-CE084F89A1C8}" srcOrd="0" destOrd="0" presId="urn:microsoft.com/office/officeart/2005/8/layout/hList1"/>
    <dgm:cxn modelId="{1B53F0A3-609B-42AC-BAF3-202D524CBFCC}" type="presOf" srcId="{3C6A4C54-0B1B-4C41-A71D-881BB32C56DE}" destId="{CD6B89CE-AE32-463F-A245-AF05C7CFE10D}" srcOrd="0" destOrd="0" presId="urn:microsoft.com/office/officeart/2005/8/layout/hList1"/>
    <dgm:cxn modelId="{F6578C5C-1510-446A-B648-063FC4AD207E}" type="presOf" srcId="{BE354AAD-6D47-4986-9273-D2C2806FDEB1}" destId="{DAC52AC3-FFAD-4F64-9D6B-D5B196EDD508}" srcOrd="0" destOrd="0" presId="urn:microsoft.com/office/officeart/2005/8/layout/hList1"/>
    <dgm:cxn modelId="{44554B4F-E367-4F2F-847B-9F2112819ABD}" srcId="{3C6A4C54-0B1B-4C41-A71D-881BB32C56DE}" destId="{BE354AAD-6D47-4986-9273-D2C2806FDEB1}" srcOrd="1" destOrd="0" parTransId="{69F9910C-3031-4166-92B5-1BCF40DB062D}" sibTransId="{2AEB31F0-8F4B-4367-ADAE-7AAA3FD3F78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ED3DBBE-503B-4D17-99AD-EDE1C550436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FE3C497-3192-4383-A8D8-D94E0C72C1BE}">
      <dgm:prSet phldrT="[Text]"/>
      <dgm:spPr/>
      <dgm:t>
        <a:bodyPr/>
        <a:lstStyle/>
        <a:p>
          <a:r>
            <a:rPr lang="he-IL" dirty="0"/>
            <a:t>חוק צער בע"ח (ניסויים בבע"ח) ותקנות המועצה</a:t>
          </a:r>
          <a:endParaRPr lang="en-US" dirty="0"/>
        </a:p>
      </dgm:t>
    </dgm:pt>
    <dgm:pt modelId="{68E54F94-7CF8-4A7D-88F9-CD6FCC913F7A}" type="parTrans" cxnId="{B456A619-59AA-4179-A012-27B9254466E2}">
      <dgm:prSet/>
      <dgm:spPr/>
      <dgm:t>
        <a:bodyPr/>
        <a:lstStyle/>
        <a:p>
          <a:endParaRPr lang="en-US"/>
        </a:p>
      </dgm:t>
    </dgm:pt>
    <dgm:pt modelId="{7E78EABE-7669-4EB0-87A6-237BB1022AA7}" type="sibTrans" cxnId="{B456A619-59AA-4179-A012-27B9254466E2}">
      <dgm:prSet/>
      <dgm:spPr/>
      <dgm:t>
        <a:bodyPr/>
        <a:lstStyle/>
        <a:p>
          <a:endParaRPr lang="en-US"/>
        </a:p>
      </dgm:t>
    </dgm:pt>
    <dgm:pt modelId="{55E1E9A9-E50D-403A-B855-DF24BE8B3214}">
      <dgm:prSet phldrT="[Text]"/>
      <dgm:spPr/>
      <dgm:t>
        <a:bodyPr/>
        <a:lstStyle/>
        <a:p>
          <a:r>
            <a:rPr lang="he-IL" dirty="0"/>
            <a:t>המועצה לניסויים בבע"ח</a:t>
          </a:r>
          <a:endParaRPr lang="en-US" dirty="0"/>
        </a:p>
      </dgm:t>
    </dgm:pt>
    <dgm:pt modelId="{8C53B0CB-7785-4504-BBA6-B938D2B82760}" type="parTrans" cxnId="{9DF2A7AD-6C43-4AC0-85B3-6546AC440417}">
      <dgm:prSet/>
      <dgm:spPr/>
      <dgm:t>
        <a:bodyPr/>
        <a:lstStyle/>
        <a:p>
          <a:endParaRPr lang="en-US"/>
        </a:p>
      </dgm:t>
    </dgm:pt>
    <dgm:pt modelId="{274692DC-87E0-4370-AB49-617C5FA54DFD}" type="sibTrans" cxnId="{9DF2A7AD-6C43-4AC0-85B3-6546AC440417}">
      <dgm:prSet/>
      <dgm:spPr/>
      <dgm:t>
        <a:bodyPr/>
        <a:lstStyle/>
        <a:p>
          <a:endParaRPr lang="en-US"/>
        </a:p>
      </dgm:t>
    </dgm:pt>
    <dgm:pt modelId="{235C8E64-0C0E-4F0B-B65C-901097317BA9}">
      <dgm:prSet phldrT="[Text]"/>
      <dgm:spPr/>
      <dgm:t>
        <a:bodyPr/>
        <a:lstStyle/>
        <a:p>
          <a:r>
            <a:rPr lang="he-IL" dirty="0"/>
            <a:t>וטרינר מפקח</a:t>
          </a:r>
          <a:endParaRPr lang="en-US" dirty="0"/>
        </a:p>
      </dgm:t>
    </dgm:pt>
    <dgm:pt modelId="{817BF843-5F44-4A95-A087-82C0E04E4115}" type="parTrans" cxnId="{7A2078D1-0799-4179-9C5D-2A533C4FB620}">
      <dgm:prSet/>
      <dgm:spPr/>
      <dgm:t>
        <a:bodyPr/>
        <a:lstStyle/>
        <a:p>
          <a:endParaRPr lang="en-US"/>
        </a:p>
      </dgm:t>
    </dgm:pt>
    <dgm:pt modelId="{4881A220-B7D2-41A6-BB46-13506BA5D841}" type="sibTrans" cxnId="{7A2078D1-0799-4179-9C5D-2A533C4FB620}">
      <dgm:prSet/>
      <dgm:spPr/>
      <dgm:t>
        <a:bodyPr/>
        <a:lstStyle/>
        <a:p>
          <a:endParaRPr lang="en-US"/>
        </a:p>
      </dgm:t>
    </dgm:pt>
    <dgm:pt modelId="{2974D289-C927-492F-9861-68CECD7E5BB9}">
      <dgm:prSet phldrT="[Text]"/>
      <dgm:spPr/>
      <dgm:t>
        <a:bodyPr/>
        <a:lstStyle/>
        <a:p>
          <a:r>
            <a:rPr lang="he-IL"/>
            <a:t>הנהלת המוסד</a:t>
          </a:r>
          <a:endParaRPr lang="en-US" dirty="0"/>
        </a:p>
      </dgm:t>
    </dgm:pt>
    <dgm:pt modelId="{C21819DC-032F-4A6C-BE27-A7CC7A6ACD47}" type="parTrans" cxnId="{317D2570-B34B-4971-9C3E-4E1140FF8C08}">
      <dgm:prSet/>
      <dgm:spPr/>
      <dgm:t>
        <a:bodyPr/>
        <a:lstStyle/>
        <a:p>
          <a:endParaRPr lang="en-US"/>
        </a:p>
      </dgm:t>
    </dgm:pt>
    <dgm:pt modelId="{3733056B-49A1-421F-B4ED-5A10583E1646}" type="sibTrans" cxnId="{317D2570-B34B-4971-9C3E-4E1140FF8C08}">
      <dgm:prSet/>
      <dgm:spPr/>
      <dgm:t>
        <a:bodyPr/>
        <a:lstStyle/>
        <a:p>
          <a:endParaRPr lang="en-US"/>
        </a:p>
      </dgm:t>
    </dgm:pt>
    <dgm:pt modelId="{63000ED8-CAF6-486A-BFC1-7E324282805D}">
      <dgm:prSet phldrT="[Text]"/>
      <dgm:spPr/>
      <dgm:t>
        <a:bodyPr/>
        <a:lstStyle/>
        <a:p>
          <a:r>
            <a:rPr lang="he-IL" dirty="0"/>
            <a:t>משרד הבריאות (הממונה על ביצוע החוק)</a:t>
          </a:r>
          <a:endParaRPr lang="en-US" dirty="0"/>
        </a:p>
      </dgm:t>
    </dgm:pt>
    <dgm:pt modelId="{F4F5471D-4A6B-413E-9EAD-677A7690A251}" type="parTrans" cxnId="{61F0795E-32ED-4709-BE61-9F4358608195}">
      <dgm:prSet/>
      <dgm:spPr/>
      <dgm:t>
        <a:bodyPr/>
        <a:lstStyle/>
        <a:p>
          <a:endParaRPr lang="en-US"/>
        </a:p>
      </dgm:t>
    </dgm:pt>
    <dgm:pt modelId="{C69AFE3B-D2A6-47B9-91EB-1455DEF27BDF}" type="sibTrans" cxnId="{61F0795E-32ED-4709-BE61-9F4358608195}">
      <dgm:prSet/>
      <dgm:spPr/>
      <dgm:t>
        <a:bodyPr/>
        <a:lstStyle/>
        <a:p>
          <a:endParaRPr lang="en-US"/>
        </a:p>
      </dgm:t>
    </dgm:pt>
    <dgm:pt modelId="{A4A270ED-2091-445D-B837-E606C06C76AA}" type="pres">
      <dgm:prSet presAssocID="{8ED3DBBE-503B-4D17-99AD-EDE1C550436E}" presName="hierChild1" presStyleCnt="0">
        <dgm:presLayoutVars>
          <dgm:chPref val="1"/>
          <dgm:dir/>
          <dgm:animOne val="branch"/>
          <dgm:animLvl val="lvl"/>
          <dgm:resizeHandles/>
        </dgm:presLayoutVars>
      </dgm:prSet>
      <dgm:spPr/>
      <dgm:t>
        <a:bodyPr/>
        <a:lstStyle/>
        <a:p>
          <a:pPr rtl="1"/>
          <a:endParaRPr lang="he-IL"/>
        </a:p>
      </dgm:t>
    </dgm:pt>
    <dgm:pt modelId="{ABD72B83-3148-40B4-921F-951C5AF12CA4}" type="pres">
      <dgm:prSet presAssocID="{0FE3C497-3192-4383-A8D8-D94E0C72C1BE}" presName="hierRoot1" presStyleCnt="0"/>
      <dgm:spPr/>
    </dgm:pt>
    <dgm:pt modelId="{512F3DD2-D59A-4DAD-B016-C7FEF39D739B}" type="pres">
      <dgm:prSet presAssocID="{0FE3C497-3192-4383-A8D8-D94E0C72C1BE}" presName="composite" presStyleCnt="0"/>
      <dgm:spPr/>
    </dgm:pt>
    <dgm:pt modelId="{4FF8EA89-EE05-41B2-A5FA-AB35FF1A8C67}" type="pres">
      <dgm:prSet presAssocID="{0FE3C497-3192-4383-A8D8-D94E0C72C1BE}" presName="background" presStyleLbl="node0" presStyleIdx="0" presStyleCnt="1"/>
      <dgm:spPr/>
    </dgm:pt>
    <dgm:pt modelId="{D71FA83D-5F20-4D6E-9FAB-FF8E05F0C386}" type="pres">
      <dgm:prSet presAssocID="{0FE3C497-3192-4383-A8D8-D94E0C72C1BE}" presName="text" presStyleLbl="fgAcc0" presStyleIdx="0" presStyleCnt="1">
        <dgm:presLayoutVars>
          <dgm:chPref val="3"/>
        </dgm:presLayoutVars>
      </dgm:prSet>
      <dgm:spPr/>
      <dgm:t>
        <a:bodyPr/>
        <a:lstStyle/>
        <a:p>
          <a:pPr rtl="1"/>
          <a:endParaRPr lang="he-IL"/>
        </a:p>
      </dgm:t>
    </dgm:pt>
    <dgm:pt modelId="{C7DB8F77-4F0D-49E5-B26E-DFC1E3ED3C89}" type="pres">
      <dgm:prSet presAssocID="{0FE3C497-3192-4383-A8D8-D94E0C72C1BE}" presName="hierChild2" presStyleCnt="0"/>
      <dgm:spPr/>
    </dgm:pt>
    <dgm:pt modelId="{07E48184-68B0-4C67-A146-8E59DA537DBA}" type="pres">
      <dgm:prSet presAssocID="{8C53B0CB-7785-4504-BBA6-B938D2B82760}" presName="Name10" presStyleLbl="parChTrans1D2" presStyleIdx="0" presStyleCnt="2"/>
      <dgm:spPr/>
      <dgm:t>
        <a:bodyPr/>
        <a:lstStyle/>
        <a:p>
          <a:pPr rtl="1"/>
          <a:endParaRPr lang="he-IL"/>
        </a:p>
      </dgm:t>
    </dgm:pt>
    <dgm:pt modelId="{5451DDD4-7EB8-4F48-B774-AAD5AA876D1A}" type="pres">
      <dgm:prSet presAssocID="{55E1E9A9-E50D-403A-B855-DF24BE8B3214}" presName="hierRoot2" presStyleCnt="0"/>
      <dgm:spPr/>
    </dgm:pt>
    <dgm:pt modelId="{1A4B79FC-777C-4483-B9EF-604233F827C9}" type="pres">
      <dgm:prSet presAssocID="{55E1E9A9-E50D-403A-B855-DF24BE8B3214}" presName="composite2" presStyleCnt="0"/>
      <dgm:spPr/>
    </dgm:pt>
    <dgm:pt modelId="{5FCDAFD1-F51A-426C-BB41-E67E1469E6A3}" type="pres">
      <dgm:prSet presAssocID="{55E1E9A9-E50D-403A-B855-DF24BE8B3214}" presName="background2" presStyleLbl="node2" presStyleIdx="0" presStyleCnt="2"/>
      <dgm:spPr/>
    </dgm:pt>
    <dgm:pt modelId="{8CB49CBD-88AE-4175-91EF-2410A1D782E9}" type="pres">
      <dgm:prSet presAssocID="{55E1E9A9-E50D-403A-B855-DF24BE8B3214}" presName="text2" presStyleLbl="fgAcc2" presStyleIdx="0" presStyleCnt="2">
        <dgm:presLayoutVars>
          <dgm:chPref val="3"/>
        </dgm:presLayoutVars>
      </dgm:prSet>
      <dgm:spPr/>
      <dgm:t>
        <a:bodyPr/>
        <a:lstStyle/>
        <a:p>
          <a:pPr rtl="1"/>
          <a:endParaRPr lang="he-IL"/>
        </a:p>
      </dgm:t>
    </dgm:pt>
    <dgm:pt modelId="{399A2FB0-A2F9-47ED-8FA3-BE589F039B7E}" type="pres">
      <dgm:prSet presAssocID="{55E1E9A9-E50D-403A-B855-DF24BE8B3214}" presName="hierChild3" presStyleCnt="0"/>
      <dgm:spPr/>
    </dgm:pt>
    <dgm:pt modelId="{86BD2FA8-6949-4327-9E2A-869158A8A0DF}" type="pres">
      <dgm:prSet presAssocID="{817BF843-5F44-4A95-A087-82C0E04E4115}" presName="Name17" presStyleLbl="parChTrans1D3" presStyleIdx="0" presStyleCnt="2"/>
      <dgm:spPr/>
      <dgm:t>
        <a:bodyPr/>
        <a:lstStyle/>
        <a:p>
          <a:pPr rtl="1"/>
          <a:endParaRPr lang="he-IL"/>
        </a:p>
      </dgm:t>
    </dgm:pt>
    <dgm:pt modelId="{220E5BC9-E476-4245-A7CC-C1CCEBA3B92B}" type="pres">
      <dgm:prSet presAssocID="{235C8E64-0C0E-4F0B-B65C-901097317BA9}" presName="hierRoot3" presStyleCnt="0"/>
      <dgm:spPr/>
    </dgm:pt>
    <dgm:pt modelId="{B634C042-C7EA-48E2-B935-C330A221F0EE}" type="pres">
      <dgm:prSet presAssocID="{235C8E64-0C0E-4F0B-B65C-901097317BA9}" presName="composite3" presStyleCnt="0"/>
      <dgm:spPr/>
    </dgm:pt>
    <dgm:pt modelId="{7C5C8FD9-293A-4F13-A0B9-744AFEBA6D3E}" type="pres">
      <dgm:prSet presAssocID="{235C8E64-0C0E-4F0B-B65C-901097317BA9}" presName="background3" presStyleLbl="node3" presStyleIdx="0" presStyleCnt="2"/>
      <dgm:spPr/>
    </dgm:pt>
    <dgm:pt modelId="{E0811F74-5FE5-4BCB-8EBE-A860630F0267}" type="pres">
      <dgm:prSet presAssocID="{235C8E64-0C0E-4F0B-B65C-901097317BA9}" presName="text3" presStyleLbl="fgAcc3" presStyleIdx="0" presStyleCnt="2">
        <dgm:presLayoutVars>
          <dgm:chPref val="3"/>
        </dgm:presLayoutVars>
      </dgm:prSet>
      <dgm:spPr/>
      <dgm:t>
        <a:bodyPr/>
        <a:lstStyle/>
        <a:p>
          <a:pPr rtl="1"/>
          <a:endParaRPr lang="he-IL"/>
        </a:p>
      </dgm:t>
    </dgm:pt>
    <dgm:pt modelId="{D18210BB-3C75-4D6B-B82A-04334CA0191A}" type="pres">
      <dgm:prSet presAssocID="{235C8E64-0C0E-4F0B-B65C-901097317BA9}" presName="hierChild4" presStyleCnt="0"/>
      <dgm:spPr/>
    </dgm:pt>
    <dgm:pt modelId="{69095E9F-74F8-4D53-9BB6-C5E1F4D334BC}" type="pres">
      <dgm:prSet presAssocID="{C21819DC-032F-4A6C-BE27-A7CC7A6ACD47}" presName="Name17" presStyleLbl="parChTrans1D3" presStyleIdx="1" presStyleCnt="2"/>
      <dgm:spPr/>
      <dgm:t>
        <a:bodyPr/>
        <a:lstStyle/>
        <a:p>
          <a:pPr rtl="1"/>
          <a:endParaRPr lang="he-IL"/>
        </a:p>
      </dgm:t>
    </dgm:pt>
    <dgm:pt modelId="{E236EC5F-FB0E-4992-AD95-6690C43E7E34}" type="pres">
      <dgm:prSet presAssocID="{2974D289-C927-492F-9861-68CECD7E5BB9}" presName="hierRoot3" presStyleCnt="0"/>
      <dgm:spPr/>
    </dgm:pt>
    <dgm:pt modelId="{6B08FC54-8DBA-467D-8DD3-522DE5A59CD1}" type="pres">
      <dgm:prSet presAssocID="{2974D289-C927-492F-9861-68CECD7E5BB9}" presName="composite3" presStyleCnt="0"/>
      <dgm:spPr/>
    </dgm:pt>
    <dgm:pt modelId="{3A397A51-595A-4BFB-AEF4-ADBBB85A17CB}" type="pres">
      <dgm:prSet presAssocID="{2974D289-C927-492F-9861-68CECD7E5BB9}" presName="background3" presStyleLbl="node3" presStyleIdx="1" presStyleCnt="2"/>
      <dgm:spPr/>
    </dgm:pt>
    <dgm:pt modelId="{8B200A9A-164E-4A20-8658-98DAE12E4900}" type="pres">
      <dgm:prSet presAssocID="{2974D289-C927-492F-9861-68CECD7E5BB9}" presName="text3" presStyleLbl="fgAcc3" presStyleIdx="1" presStyleCnt="2">
        <dgm:presLayoutVars>
          <dgm:chPref val="3"/>
        </dgm:presLayoutVars>
      </dgm:prSet>
      <dgm:spPr/>
      <dgm:t>
        <a:bodyPr/>
        <a:lstStyle/>
        <a:p>
          <a:pPr rtl="1"/>
          <a:endParaRPr lang="he-IL"/>
        </a:p>
      </dgm:t>
    </dgm:pt>
    <dgm:pt modelId="{A52B0655-4E31-4A56-AAB2-4F0D4B8C5A40}" type="pres">
      <dgm:prSet presAssocID="{2974D289-C927-492F-9861-68CECD7E5BB9}" presName="hierChild4" presStyleCnt="0"/>
      <dgm:spPr/>
    </dgm:pt>
    <dgm:pt modelId="{BA6102F4-0EED-40DC-870D-2390F36B9CA3}" type="pres">
      <dgm:prSet presAssocID="{F4F5471D-4A6B-413E-9EAD-677A7690A251}" presName="Name10" presStyleLbl="parChTrans1D2" presStyleIdx="1" presStyleCnt="2"/>
      <dgm:spPr/>
      <dgm:t>
        <a:bodyPr/>
        <a:lstStyle/>
        <a:p>
          <a:pPr rtl="1"/>
          <a:endParaRPr lang="he-IL"/>
        </a:p>
      </dgm:t>
    </dgm:pt>
    <dgm:pt modelId="{CFC4125B-4D65-4C01-839F-932F24E986D0}" type="pres">
      <dgm:prSet presAssocID="{63000ED8-CAF6-486A-BFC1-7E324282805D}" presName="hierRoot2" presStyleCnt="0"/>
      <dgm:spPr/>
    </dgm:pt>
    <dgm:pt modelId="{7A560626-9633-4078-84EE-941B9FFCF934}" type="pres">
      <dgm:prSet presAssocID="{63000ED8-CAF6-486A-BFC1-7E324282805D}" presName="composite2" presStyleCnt="0"/>
      <dgm:spPr/>
    </dgm:pt>
    <dgm:pt modelId="{CFBB8C2B-0C54-4C86-8146-8D9EF89D09B9}" type="pres">
      <dgm:prSet presAssocID="{63000ED8-CAF6-486A-BFC1-7E324282805D}" presName="background2" presStyleLbl="node2" presStyleIdx="1" presStyleCnt="2"/>
      <dgm:spPr/>
    </dgm:pt>
    <dgm:pt modelId="{55B84861-5A73-47A0-B0AC-C4C1DF84E9C6}" type="pres">
      <dgm:prSet presAssocID="{63000ED8-CAF6-486A-BFC1-7E324282805D}" presName="text2" presStyleLbl="fgAcc2" presStyleIdx="1" presStyleCnt="2">
        <dgm:presLayoutVars>
          <dgm:chPref val="3"/>
        </dgm:presLayoutVars>
      </dgm:prSet>
      <dgm:spPr/>
      <dgm:t>
        <a:bodyPr/>
        <a:lstStyle/>
        <a:p>
          <a:pPr rtl="1"/>
          <a:endParaRPr lang="he-IL"/>
        </a:p>
      </dgm:t>
    </dgm:pt>
    <dgm:pt modelId="{6001C591-F57E-4552-8A97-3417DB09C9D2}" type="pres">
      <dgm:prSet presAssocID="{63000ED8-CAF6-486A-BFC1-7E324282805D}" presName="hierChild3" presStyleCnt="0"/>
      <dgm:spPr/>
    </dgm:pt>
  </dgm:ptLst>
  <dgm:cxnLst>
    <dgm:cxn modelId="{D21A2EFA-4608-439C-9CE2-8BAB40DFF43F}" type="presOf" srcId="{0FE3C497-3192-4383-A8D8-D94E0C72C1BE}" destId="{D71FA83D-5F20-4D6E-9FAB-FF8E05F0C386}" srcOrd="0" destOrd="0" presId="urn:microsoft.com/office/officeart/2005/8/layout/hierarchy1"/>
    <dgm:cxn modelId="{9DF2A7AD-6C43-4AC0-85B3-6546AC440417}" srcId="{0FE3C497-3192-4383-A8D8-D94E0C72C1BE}" destId="{55E1E9A9-E50D-403A-B855-DF24BE8B3214}" srcOrd="0" destOrd="0" parTransId="{8C53B0CB-7785-4504-BBA6-B938D2B82760}" sibTransId="{274692DC-87E0-4370-AB49-617C5FA54DFD}"/>
    <dgm:cxn modelId="{413A5625-35F0-4AC7-AC32-B30980B8D6F3}" type="presOf" srcId="{817BF843-5F44-4A95-A087-82C0E04E4115}" destId="{86BD2FA8-6949-4327-9E2A-869158A8A0DF}" srcOrd="0" destOrd="0" presId="urn:microsoft.com/office/officeart/2005/8/layout/hierarchy1"/>
    <dgm:cxn modelId="{BD353FA9-0256-4620-8394-3C99398A33FA}" type="presOf" srcId="{C21819DC-032F-4A6C-BE27-A7CC7A6ACD47}" destId="{69095E9F-74F8-4D53-9BB6-C5E1F4D334BC}" srcOrd="0" destOrd="0" presId="urn:microsoft.com/office/officeart/2005/8/layout/hierarchy1"/>
    <dgm:cxn modelId="{CF5CF53F-0A3F-47DD-B3A1-1D4DB5F5BB54}" type="presOf" srcId="{8ED3DBBE-503B-4D17-99AD-EDE1C550436E}" destId="{A4A270ED-2091-445D-B837-E606C06C76AA}" srcOrd="0" destOrd="0" presId="urn:microsoft.com/office/officeart/2005/8/layout/hierarchy1"/>
    <dgm:cxn modelId="{317D2570-B34B-4971-9C3E-4E1140FF8C08}" srcId="{55E1E9A9-E50D-403A-B855-DF24BE8B3214}" destId="{2974D289-C927-492F-9861-68CECD7E5BB9}" srcOrd="1" destOrd="0" parTransId="{C21819DC-032F-4A6C-BE27-A7CC7A6ACD47}" sibTransId="{3733056B-49A1-421F-B4ED-5A10583E1646}"/>
    <dgm:cxn modelId="{5493A692-BF91-49D1-9F6D-6040EE13BC5E}" type="presOf" srcId="{235C8E64-0C0E-4F0B-B65C-901097317BA9}" destId="{E0811F74-5FE5-4BCB-8EBE-A860630F0267}" srcOrd="0" destOrd="0" presId="urn:microsoft.com/office/officeart/2005/8/layout/hierarchy1"/>
    <dgm:cxn modelId="{653667EF-1BD5-4EEC-B89F-4FC8FD18E9E6}" type="presOf" srcId="{F4F5471D-4A6B-413E-9EAD-677A7690A251}" destId="{BA6102F4-0EED-40DC-870D-2390F36B9CA3}" srcOrd="0" destOrd="0" presId="urn:microsoft.com/office/officeart/2005/8/layout/hierarchy1"/>
    <dgm:cxn modelId="{B456A619-59AA-4179-A012-27B9254466E2}" srcId="{8ED3DBBE-503B-4D17-99AD-EDE1C550436E}" destId="{0FE3C497-3192-4383-A8D8-D94E0C72C1BE}" srcOrd="0" destOrd="0" parTransId="{68E54F94-7CF8-4A7D-88F9-CD6FCC913F7A}" sibTransId="{7E78EABE-7669-4EB0-87A6-237BB1022AA7}"/>
    <dgm:cxn modelId="{46B995A9-CA1E-4265-B365-4D2FCBB44E55}" type="presOf" srcId="{8C53B0CB-7785-4504-BBA6-B938D2B82760}" destId="{07E48184-68B0-4C67-A146-8E59DA537DBA}" srcOrd="0" destOrd="0" presId="urn:microsoft.com/office/officeart/2005/8/layout/hierarchy1"/>
    <dgm:cxn modelId="{7A2078D1-0799-4179-9C5D-2A533C4FB620}" srcId="{55E1E9A9-E50D-403A-B855-DF24BE8B3214}" destId="{235C8E64-0C0E-4F0B-B65C-901097317BA9}" srcOrd="0" destOrd="0" parTransId="{817BF843-5F44-4A95-A087-82C0E04E4115}" sibTransId="{4881A220-B7D2-41A6-BB46-13506BA5D841}"/>
    <dgm:cxn modelId="{8E64A2A9-15EF-49AC-91E0-535B6CBEEAC3}" type="presOf" srcId="{63000ED8-CAF6-486A-BFC1-7E324282805D}" destId="{55B84861-5A73-47A0-B0AC-C4C1DF84E9C6}" srcOrd="0" destOrd="0" presId="urn:microsoft.com/office/officeart/2005/8/layout/hierarchy1"/>
    <dgm:cxn modelId="{FEB279F6-0F47-4F05-A6B8-9A56A50BF730}" type="presOf" srcId="{55E1E9A9-E50D-403A-B855-DF24BE8B3214}" destId="{8CB49CBD-88AE-4175-91EF-2410A1D782E9}" srcOrd="0" destOrd="0" presId="urn:microsoft.com/office/officeart/2005/8/layout/hierarchy1"/>
    <dgm:cxn modelId="{C10D6FFC-36B4-44EF-9367-A7039E97D01E}" type="presOf" srcId="{2974D289-C927-492F-9861-68CECD7E5BB9}" destId="{8B200A9A-164E-4A20-8658-98DAE12E4900}" srcOrd="0" destOrd="0" presId="urn:microsoft.com/office/officeart/2005/8/layout/hierarchy1"/>
    <dgm:cxn modelId="{61F0795E-32ED-4709-BE61-9F4358608195}" srcId="{0FE3C497-3192-4383-A8D8-D94E0C72C1BE}" destId="{63000ED8-CAF6-486A-BFC1-7E324282805D}" srcOrd="1" destOrd="0" parTransId="{F4F5471D-4A6B-413E-9EAD-677A7690A251}" sibTransId="{C69AFE3B-D2A6-47B9-91EB-1455DEF27BDF}"/>
    <dgm:cxn modelId="{AAC80555-74C8-405C-B608-6C2778917F04}" type="presParOf" srcId="{A4A270ED-2091-445D-B837-E606C06C76AA}" destId="{ABD72B83-3148-40B4-921F-951C5AF12CA4}" srcOrd="0" destOrd="0" presId="urn:microsoft.com/office/officeart/2005/8/layout/hierarchy1"/>
    <dgm:cxn modelId="{84180DF8-838D-4C31-B76B-C957CDB147E7}" type="presParOf" srcId="{ABD72B83-3148-40B4-921F-951C5AF12CA4}" destId="{512F3DD2-D59A-4DAD-B016-C7FEF39D739B}" srcOrd="0" destOrd="0" presId="urn:microsoft.com/office/officeart/2005/8/layout/hierarchy1"/>
    <dgm:cxn modelId="{72D293C2-C824-40B0-9E97-965ADFE36ACA}" type="presParOf" srcId="{512F3DD2-D59A-4DAD-B016-C7FEF39D739B}" destId="{4FF8EA89-EE05-41B2-A5FA-AB35FF1A8C67}" srcOrd="0" destOrd="0" presId="urn:microsoft.com/office/officeart/2005/8/layout/hierarchy1"/>
    <dgm:cxn modelId="{836535E3-63A7-4F9C-AF71-461581F0689A}" type="presParOf" srcId="{512F3DD2-D59A-4DAD-B016-C7FEF39D739B}" destId="{D71FA83D-5F20-4D6E-9FAB-FF8E05F0C386}" srcOrd="1" destOrd="0" presId="urn:microsoft.com/office/officeart/2005/8/layout/hierarchy1"/>
    <dgm:cxn modelId="{18805243-EF11-4B46-BFA8-1A196A338BB7}" type="presParOf" srcId="{ABD72B83-3148-40B4-921F-951C5AF12CA4}" destId="{C7DB8F77-4F0D-49E5-B26E-DFC1E3ED3C89}" srcOrd="1" destOrd="0" presId="urn:microsoft.com/office/officeart/2005/8/layout/hierarchy1"/>
    <dgm:cxn modelId="{D44E991F-2293-4D1A-8616-412E57F1BB84}" type="presParOf" srcId="{C7DB8F77-4F0D-49E5-B26E-DFC1E3ED3C89}" destId="{07E48184-68B0-4C67-A146-8E59DA537DBA}" srcOrd="0" destOrd="0" presId="urn:microsoft.com/office/officeart/2005/8/layout/hierarchy1"/>
    <dgm:cxn modelId="{D0353662-D3C0-4808-A073-C27354633F3A}" type="presParOf" srcId="{C7DB8F77-4F0D-49E5-B26E-DFC1E3ED3C89}" destId="{5451DDD4-7EB8-4F48-B774-AAD5AA876D1A}" srcOrd="1" destOrd="0" presId="urn:microsoft.com/office/officeart/2005/8/layout/hierarchy1"/>
    <dgm:cxn modelId="{929C6661-EAEE-4B27-89A4-FCDB7A6EB67E}" type="presParOf" srcId="{5451DDD4-7EB8-4F48-B774-AAD5AA876D1A}" destId="{1A4B79FC-777C-4483-B9EF-604233F827C9}" srcOrd="0" destOrd="0" presId="urn:microsoft.com/office/officeart/2005/8/layout/hierarchy1"/>
    <dgm:cxn modelId="{7DDF6FC6-E38E-4A66-B744-EF9B1C7C550C}" type="presParOf" srcId="{1A4B79FC-777C-4483-B9EF-604233F827C9}" destId="{5FCDAFD1-F51A-426C-BB41-E67E1469E6A3}" srcOrd="0" destOrd="0" presId="urn:microsoft.com/office/officeart/2005/8/layout/hierarchy1"/>
    <dgm:cxn modelId="{40E28407-C63D-4270-9393-9719D6A93B94}" type="presParOf" srcId="{1A4B79FC-777C-4483-B9EF-604233F827C9}" destId="{8CB49CBD-88AE-4175-91EF-2410A1D782E9}" srcOrd="1" destOrd="0" presId="urn:microsoft.com/office/officeart/2005/8/layout/hierarchy1"/>
    <dgm:cxn modelId="{F652FC04-4EA6-46E1-84F0-DC31B6422D7A}" type="presParOf" srcId="{5451DDD4-7EB8-4F48-B774-AAD5AA876D1A}" destId="{399A2FB0-A2F9-47ED-8FA3-BE589F039B7E}" srcOrd="1" destOrd="0" presId="urn:microsoft.com/office/officeart/2005/8/layout/hierarchy1"/>
    <dgm:cxn modelId="{031F30F4-9E0C-44A9-9699-1B829CE1B233}" type="presParOf" srcId="{399A2FB0-A2F9-47ED-8FA3-BE589F039B7E}" destId="{86BD2FA8-6949-4327-9E2A-869158A8A0DF}" srcOrd="0" destOrd="0" presId="urn:microsoft.com/office/officeart/2005/8/layout/hierarchy1"/>
    <dgm:cxn modelId="{F5C3190C-38DC-4BB5-A76C-D248E716C390}" type="presParOf" srcId="{399A2FB0-A2F9-47ED-8FA3-BE589F039B7E}" destId="{220E5BC9-E476-4245-A7CC-C1CCEBA3B92B}" srcOrd="1" destOrd="0" presId="urn:microsoft.com/office/officeart/2005/8/layout/hierarchy1"/>
    <dgm:cxn modelId="{1E8C14E7-6F27-4E82-8B2F-CF679A31E690}" type="presParOf" srcId="{220E5BC9-E476-4245-A7CC-C1CCEBA3B92B}" destId="{B634C042-C7EA-48E2-B935-C330A221F0EE}" srcOrd="0" destOrd="0" presId="urn:microsoft.com/office/officeart/2005/8/layout/hierarchy1"/>
    <dgm:cxn modelId="{8BCEDF17-8EE0-4305-958A-48D4B19BB32D}" type="presParOf" srcId="{B634C042-C7EA-48E2-B935-C330A221F0EE}" destId="{7C5C8FD9-293A-4F13-A0B9-744AFEBA6D3E}" srcOrd="0" destOrd="0" presId="urn:microsoft.com/office/officeart/2005/8/layout/hierarchy1"/>
    <dgm:cxn modelId="{4A953BAE-42FD-43A2-AF63-33C49267761F}" type="presParOf" srcId="{B634C042-C7EA-48E2-B935-C330A221F0EE}" destId="{E0811F74-5FE5-4BCB-8EBE-A860630F0267}" srcOrd="1" destOrd="0" presId="urn:microsoft.com/office/officeart/2005/8/layout/hierarchy1"/>
    <dgm:cxn modelId="{B20C4BF2-4F85-499D-820D-25ED817F7D80}" type="presParOf" srcId="{220E5BC9-E476-4245-A7CC-C1CCEBA3B92B}" destId="{D18210BB-3C75-4D6B-B82A-04334CA0191A}" srcOrd="1" destOrd="0" presId="urn:microsoft.com/office/officeart/2005/8/layout/hierarchy1"/>
    <dgm:cxn modelId="{15712F78-0229-44C2-8984-BCC4B0D85460}" type="presParOf" srcId="{399A2FB0-A2F9-47ED-8FA3-BE589F039B7E}" destId="{69095E9F-74F8-4D53-9BB6-C5E1F4D334BC}" srcOrd="2" destOrd="0" presId="urn:microsoft.com/office/officeart/2005/8/layout/hierarchy1"/>
    <dgm:cxn modelId="{E9DEA913-865C-4218-B50F-88DE9A377A51}" type="presParOf" srcId="{399A2FB0-A2F9-47ED-8FA3-BE589F039B7E}" destId="{E236EC5F-FB0E-4992-AD95-6690C43E7E34}" srcOrd="3" destOrd="0" presId="urn:microsoft.com/office/officeart/2005/8/layout/hierarchy1"/>
    <dgm:cxn modelId="{8121CD0F-BD7D-443D-BEB1-EAB22212AE2C}" type="presParOf" srcId="{E236EC5F-FB0E-4992-AD95-6690C43E7E34}" destId="{6B08FC54-8DBA-467D-8DD3-522DE5A59CD1}" srcOrd="0" destOrd="0" presId="urn:microsoft.com/office/officeart/2005/8/layout/hierarchy1"/>
    <dgm:cxn modelId="{D66BE61B-D82C-4801-AEF9-650D99A30EDE}" type="presParOf" srcId="{6B08FC54-8DBA-467D-8DD3-522DE5A59CD1}" destId="{3A397A51-595A-4BFB-AEF4-ADBBB85A17CB}" srcOrd="0" destOrd="0" presId="urn:microsoft.com/office/officeart/2005/8/layout/hierarchy1"/>
    <dgm:cxn modelId="{7D5A594B-3B3B-4EF7-B746-8D9D9BDD37AA}" type="presParOf" srcId="{6B08FC54-8DBA-467D-8DD3-522DE5A59CD1}" destId="{8B200A9A-164E-4A20-8658-98DAE12E4900}" srcOrd="1" destOrd="0" presId="urn:microsoft.com/office/officeart/2005/8/layout/hierarchy1"/>
    <dgm:cxn modelId="{1C353ED1-08EB-4DD0-B7F9-663D1CFEFDCB}" type="presParOf" srcId="{E236EC5F-FB0E-4992-AD95-6690C43E7E34}" destId="{A52B0655-4E31-4A56-AAB2-4F0D4B8C5A40}" srcOrd="1" destOrd="0" presId="urn:microsoft.com/office/officeart/2005/8/layout/hierarchy1"/>
    <dgm:cxn modelId="{496BB6E6-CB69-46B9-985B-109676215E7E}" type="presParOf" srcId="{C7DB8F77-4F0D-49E5-B26E-DFC1E3ED3C89}" destId="{BA6102F4-0EED-40DC-870D-2390F36B9CA3}" srcOrd="2" destOrd="0" presId="urn:microsoft.com/office/officeart/2005/8/layout/hierarchy1"/>
    <dgm:cxn modelId="{CCDBC50B-E767-4EFA-82DB-9E10E347D481}" type="presParOf" srcId="{C7DB8F77-4F0D-49E5-B26E-DFC1E3ED3C89}" destId="{CFC4125B-4D65-4C01-839F-932F24E986D0}" srcOrd="3" destOrd="0" presId="urn:microsoft.com/office/officeart/2005/8/layout/hierarchy1"/>
    <dgm:cxn modelId="{B93FE465-4C12-4A67-86BE-645D1006F4A0}" type="presParOf" srcId="{CFC4125B-4D65-4C01-839F-932F24E986D0}" destId="{7A560626-9633-4078-84EE-941B9FFCF934}" srcOrd="0" destOrd="0" presId="urn:microsoft.com/office/officeart/2005/8/layout/hierarchy1"/>
    <dgm:cxn modelId="{EFA8765C-5A55-4CF4-8ACC-92FB6691FB8E}" type="presParOf" srcId="{7A560626-9633-4078-84EE-941B9FFCF934}" destId="{CFBB8C2B-0C54-4C86-8146-8D9EF89D09B9}" srcOrd="0" destOrd="0" presId="urn:microsoft.com/office/officeart/2005/8/layout/hierarchy1"/>
    <dgm:cxn modelId="{3BD8D6F3-E669-41D2-87CA-03CBE10545FD}" type="presParOf" srcId="{7A560626-9633-4078-84EE-941B9FFCF934}" destId="{55B84861-5A73-47A0-B0AC-C4C1DF84E9C6}" srcOrd="1" destOrd="0" presId="urn:microsoft.com/office/officeart/2005/8/layout/hierarchy1"/>
    <dgm:cxn modelId="{C6BFC2E4-B229-427F-962C-013557CD3212}" type="presParOf" srcId="{CFC4125B-4D65-4C01-839F-932F24E986D0}" destId="{6001C591-F57E-4552-8A97-3417DB09C9D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930CE80-0A84-472B-A21B-1628ADC7CD8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6C3BCA6-506B-42E2-8251-18A079C9B0F3}">
      <dgm:prSet phldrT="[Text]"/>
      <dgm:spPr/>
      <dgm:t>
        <a:bodyPr/>
        <a:lstStyle/>
        <a:p>
          <a:r>
            <a:rPr lang="he-IL" dirty="0"/>
            <a:t>הנהלת המוסד</a:t>
          </a:r>
          <a:endParaRPr lang="en-US" dirty="0"/>
        </a:p>
      </dgm:t>
    </dgm:pt>
    <dgm:pt modelId="{85D989E9-7270-483B-BFF5-CDE64BA774D3}" type="parTrans" cxnId="{A9C33DA5-FE4C-48AF-B052-6FE070DE2E8C}">
      <dgm:prSet/>
      <dgm:spPr/>
      <dgm:t>
        <a:bodyPr/>
        <a:lstStyle/>
        <a:p>
          <a:endParaRPr lang="en-US"/>
        </a:p>
      </dgm:t>
    </dgm:pt>
    <dgm:pt modelId="{3C094C99-3845-47DD-B18C-371CFF2C357B}" type="sibTrans" cxnId="{A9C33DA5-FE4C-48AF-B052-6FE070DE2E8C}">
      <dgm:prSet/>
      <dgm:spPr/>
      <dgm:t>
        <a:bodyPr/>
        <a:lstStyle/>
        <a:p>
          <a:endParaRPr lang="en-US"/>
        </a:p>
      </dgm:t>
    </dgm:pt>
    <dgm:pt modelId="{26945B63-5686-4668-A68A-D493B468787C}">
      <dgm:prSet phldrT="[Text]"/>
      <dgm:spPr/>
      <dgm:t>
        <a:bodyPr/>
        <a:lstStyle/>
        <a:p>
          <a:r>
            <a:rPr lang="he-IL" dirty="0"/>
            <a:t>ועדה אתית</a:t>
          </a:r>
          <a:endParaRPr lang="en-US" dirty="0"/>
        </a:p>
      </dgm:t>
    </dgm:pt>
    <dgm:pt modelId="{EAB6B30E-AB86-4CC3-8E0B-5C19E7AAD14E}" type="parTrans" cxnId="{836F2623-502E-4F1B-99B0-5AD3D3F0DB26}">
      <dgm:prSet/>
      <dgm:spPr/>
      <dgm:t>
        <a:bodyPr/>
        <a:lstStyle/>
        <a:p>
          <a:endParaRPr lang="en-US"/>
        </a:p>
      </dgm:t>
    </dgm:pt>
    <dgm:pt modelId="{69D79892-7DE3-45A0-AED3-98AB7E09E895}" type="sibTrans" cxnId="{836F2623-502E-4F1B-99B0-5AD3D3F0DB26}">
      <dgm:prSet/>
      <dgm:spPr/>
      <dgm:t>
        <a:bodyPr/>
        <a:lstStyle/>
        <a:p>
          <a:endParaRPr lang="en-US"/>
        </a:p>
      </dgm:t>
    </dgm:pt>
    <dgm:pt modelId="{85D2EA5F-C196-4EB1-88EB-3BDC3D0787A2}">
      <dgm:prSet phldrT="[Text]"/>
      <dgm:spPr/>
      <dgm:t>
        <a:bodyPr/>
        <a:lstStyle/>
        <a:p>
          <a:r>
            <a:rPr lang="he-IL" dirty="0"/>
            <a:t>חוקרים וצוותי מחקר</a:t>
          </a:r>
          <a:endParaRPr lang="en-US" dirty="0"/>
        </a:p>
      </dgm:t>
    </dgm:pt>
    <dgm:pt modelId="{0FF91A71-6168-4209-B519-B409C9772D1A}" type="parTrans" cxnId="{48876C76-0C3C-4A9F-9EFB-7755AA5EFA49}">
      <dgm:prSet/>
      <dgm:spPr/>
      <dgm:t>
        <a:bodyPr/>
        <a:lstStyle/>
        <a:p>
          <a:endParaRPr lang="en-US"/>
        </a:p>
      </dgm:t>
    </dgm:pt>
    <dgm:pt modelId="{6CD04540-ACE5-4D6A-9554-FB6904A5AB8E}" type="sibTrans" cxnId="{48876C76-0C3C-4A9F-9EFB-7755AA5EFA49}">
      <dgm:prSet/>
      <dgm:spPr/>
      <dgm:t>
        <a:bodyPr/>
        <a:lstStyle/>
        <a:p>
          <a:endParaRPr lang="en-US"/>
        </a:p>
      </dgm:t>
    </dgm:pt>
    <dgm:pt modelId="{1246EB76-8B02-4164-93DB-22219DB49BC2}">
      <dgm:prSet phldrT="[Text]"/>
      <dgm:spPr/>
      <dgm:t>
        <a:bodyPr/>
        <a:lstStyle/>
        <a:p>
          <a:r>
            <a:rPr lang="he-IL" dirty="0"/>
            <a:t>וטרינרים</a:t>
          </a:r>
          <a:endParaRPr lang="en-US" dirty="0"/>
        </a:p>
      </dgm:t>
    </dgm:pt>
    <dgm:pt modelId="{E1740706-5466-4EDA-8310-BD93A3659BB8}" type="sibTrans" cxnId="{B5E19462-B8CC-474F-9556-BE9FBB911B41}">
      <dgm:prSet/>
      <dgm:spPr/>
      <dgm:t>
        <a:bodyPr/>
        <a:lstStyle/>
        <a:p>
          <a:endParaRPr lang="en-US"/>
        </a:p>
      </dgm:t>
    </dgm:pt>
    <dgm:pt modelId="{C68155F7-B0B8-4E11-8801-1D515D8EB20E}" type="parTrans" cxnId="{B5E19462-B8CC-474F-9556-BE9FBB911B41}">
      <dgm:prSet/>
      <dgm:spPr/>
      <dgm:t>
        <a:bodyPr/>
        <a:lstStyle/>
        <a:p>
          <a:endParaRPr lang="en-US"/>
        </a:p>
      </dgm:t>
    </dgm:pt>
    <dgm:pt modelId="{7C8B90BA-8044-416F-AF45-16078D047CE9}">
      <dgm:prSet/>
      <dgm:spPr/>
      <dgm:t>
        <a:bodyPr/>
        <a:lstStyle/>
        <a:p>
          <a:r>
            <a:rPr lang="he-IL" dirty="0"/>
            <a:t>צוות מטפלים בבע"ח</a:t>
          </a:r>
          <a:endParaRPr lang="en-US" dirty="0"/>
        </a:p>
      </dgm:t>
    </dgm:pt>
    <dgm:pt modelId="{A5EA71AF-975A-4559-B705-F100530A2175}" type="parTrans" cxnId="{8B026D38-7C1A-43D6-B24F-9107F2470C9A}">
      <dgm:prSet/>
      <dgm:spPr/>
      <dgm:t>
        <a:bodyPr/>
        <a:lstStyle/>
        <a:p>
          <a:endParaRPr lang="en-US"/>
        </a:p>
      </dgm:t>
    </dgm:pt>
    <dgm:pt modelId="{A777235B-460B-44B1-8201-717677E38D81}" type="sibTrans" cxnId="{8B026D38-7C1A-43D6-B24F-9107F2470C9A}">
      <dgm:prSet/>
      <dgm:spPr/>
      <dgm:t>
        <a:bodyPr/>
        <a:lstStyle/>
        <a:p>
          <a:endParaRPr lang="en-US"/>
        </a:p>
      </dgm:t>
    </dgm:pt>
    <dgm:pt modelId="{59EFE9FF-D1ED-4713-96F9-E3885302E407}" type="pres">
      <dgm:prSet presAssocID="{6930CE80-0A84-472B-A21B-1628ADC7CD8D}" presName="hierChild1" presStyleCnt="0">
        <dgm:presLayoutVars>
          <dgm:chPref val="1"/>
          <dgm:dir/>
          <dgm:animOne val="branch"/>
          <dgm:animLvl val="lvl"/>
          <dgm:resizeHandles/>
        </dgm:presLayoutVars>
      </dgm:prSet>
      <dgm:spPr/>
      <dgm:t>
        <a:bodyPr/>
        <a:lstStyle/>
        <a:p>
          <a:pPr rtl="1"/>
          <a:endParaRPr lang="he-IL"/>
        </a:p>
      </dgm:t>
    </dgm:pt>
    <dgm:pt modelId="{C6F3FA7F-8C6C-488B-9AE0-FF79124A325C}" type="pres">
      <dgm:prSet presAssocID="{36C3BCA6-506B-42E2-8251-18A079C9B0F3}" presName="hierRoot1" presStyleCnt="0"/>
      <dgm:spPr/>
    </dgm:pt>
    <dgm:pt modelId="{9419545E-D837-4815-B7F2-B3EC1D2B777B}" type="pres">
      <dgm:prSet presAssocID="{36C3BCA6-506B-42E2-8251-18A079C9B0F3}" presName="composite" presStyleCnt="0"/>
      <dgm:spPr/>
    </dgm:pt>
    <dgm:pt modelId="{49E5F970-7894-4618-B440-9AB13001C22A}" type="pres">
      <dgm:prSet presAssocID="{36C3BCA6-506B-42E2-8251-18A079C9B0F3}" presName="background" presStyleLbl="node0" presStyleIdx="0" presStyleCnt="1"/>
      <dgm:spPr>
        <a:solidFill>
          <a:schemeClr val="accent1">
            <a:hueOff val="0"/>
            <a:satOff val="0"/>
            <a:lumOff val="0"/>
          </a:schemeClr>
        </a:solidFill>
      </dgm:spPr>
    </dgm:pt>
    <dgm:pt modelId="{9134E4EA-036F-4C92-A083-20573C0ECEB1}" type="pres">
      <dgm:prSet presAssocID="{36C3BCA6-506B-42E2-8251-18A079C9B0F3}" presName="text" presStyleLbl="fgAcc0" presStyleIdx="0" presStyleCnt="1" custLinFactNeighborX="7999" custLinFactNeighborY="1506">
        <dgm:presLayoutVars>
          <dgm:chPref val="3"/>
        </dgm:presLayoutVars>
      </dgm:prSet>
      <dgm:spPr/>
      <dgm:t>
        <a:bodyPr/>
        <a:lstStyle/>
        <a:p>
          <a:pPr rtl="1"/>
          <a:endParaRPr lang="he-IL"/>
        </a:p>
      </dgm:t>
    </dgm:pt>
    <dgm:pt modelId="{436BF1C4-AC6D-4694-A3DA-D5653DEC9FE4}" type="pres">
      <dgm:prSet presAssocID="{36C3BCA6-506B-42E2-8251-18A079C9B0F3}" presName="hierChild2" presStyleCnt="0"/>
      <dgm:spPr/>
    </dgm:pt>
    <dgm:pt modelId="{FC7AD03B-9485-437E-9176-5D69B916611B}" type="pres">
      <dgm:prSet presAssocID="{EAB6B30E-AB86-4CC3-8E0B-5C19E7AAD14E}" presName="Name10" presStyleLbl="parChTrans1D2" presStyleIdx="0" presStyleCnt="2"/>
      <dgm:spPr/>
      <dgm:t>
        <a:bodyPr/>
        <a:lstStyle/>
        <a:p>
          <a:pPr rtl="1"/>
          <a:endParaRPr lang="he-IL"/>
        </a:p>
      </dgm:t>
    </dgm:pt>
    <dgm:pt modelId="{B84C27DC-D62B-4C8A-8550-BEF4160F50CA}" type="pres">
      <dgm:prSet presAssocID="{26945B63-5686-4668-A68A-D493B468787C}" presName="hierRoot2" presStyleCnt="0"/>
      <dgm:spPr/>
    </dgm:pt>
    <dgm:pt modelId="{6C55FB04-F5D4-41C9-B1C8-0DB0B1C94A38}" type="pres">
      <dgm:prSet presAssocID="{26945B63-5686-4668-A68A-D493B468787C}" presName="composite2" presStyleCnt="0"/>
      <dgm:spPr/>
    </dgm:pt>
    <dgm:pt modelId="{B48CFC42-B588-4414-B2D1-B443EDEB6DAC}" type="pres">
      <dgm:prSet presAssocID="{26945B63-5686-4668-A68A-D493B468787C}" presName="background2" presStyleLbl="node2" presStyleIdx="0" presStyleCnt="2"/>
      <dgm:spPr/>
    </dgm:pt>
    <dgm:pt modelId="{CFFDAA55-187F-4002-A106-11B3D42257AA}" type="pres">
      <dgm:prSet presAssocID="{26945B63-5686-4668-A68A-D493B468787C}" presName="text2" presStyleLbl="fgAcc2" presStyleIdx="0" presStyleCnt="2">
        <dgm:presLayoutVars>
          <dgm:chPref val="3"/>
        </dgm:presLayoutVars>
      </dgm:prSet>
      <dgm:spPr/>
      <dgm:t>
        <a:bodyPr/>
        <a:lstStyle/>
        <a:p>
          <a:pPr rtl="1"/>
          <a:endParaRPr lang="he-IL"/>
        </a:p>
      </dgm:t>
    </dgm:pt>
    <dgm:pt modelId="{FBB24EF0-E131-477D-A0CD-0B9E8FD5E19C}" type="pres">
      <dgm:prSet presAssocID="{26945B63-5686-4668-A68A-D493B468787C}" presName="hierChild3" presStyleCnt="0"/>
      <dgm:spPr/>
    </dgm:pt>
    <dgm:pt modelId="{7B9D4FF5-E680-4C4F-A125-D318A16D0523}" type="pres">
      <dgm:prSet presAssocID="{C68155F7-B0B8-4E11-8801-1D515D8EB20E}" presName="Name10" presStyleLbl="parChTrans1D2" presStyleIdx="1" presStyleCnt="2"/>
      <dgm:spPr/>
      <dgm:t>
        <a:bodyPr/>
        <a:lstStyle/>
        <a:p>
          <a:pPr rtl="1"/>
          <a:endParaRPr lang="he-IL"/>
        </a:p>
      </dgm:t>
    </dgm:pt>
    <dgm:pt modelId="{550498E9-A346-4B40-84E5-60DE5FBC4288}" type="pres">
      <dgm:prSet presAssocID="{1246EB76-8B02-4164-93DB-22219DB49BC2}" presName="hierRoot2" presStyleCnt="0"/>
      <dgm:spPr/>
    </dgm:pt>
    <dgm:pt modelId="{CA5E3450-8F5A-4B35-89A6-F4F2DDD0C46E}" type="pres">
      <dgm:prSet presAssocID="{1246EB76-8B02-4164-93DB-22219DB49BC2}" presName="composite2" presStyleCnt="0"/>
      <dgm:spPr/>
    </dgm:pt>
    <dgm:pt modelId="{4CC682C9-D3D4-4444-B28D-B65D7A0B0569}" type="pres">
      <dgm:prSet presAssocID="{1246EB76-8B02-4164-93DB-22219DB49BC2}" presName="background2" presStyleLbl="node2" presStyleIdx="1" presStyleCnt="2"/>
      <dgm:spPr/>
    </dgm:pt>
    <dgm:pt modelId="{182609DC-B747-4447-A771-E6CEB9C25599}" type="pres">
      <dgm:prSet presAssocID="{1246EB76-8B02-4164-93DB-22219DB49BC2}" presName="text2" presStyleLbl="fgAcc2" presStyleIdx="1" presStyleCnt="2">
        <dgm:presLayoutVars>
          <dgm:chPref val="3"/>
        </dgm:presLayoutVars>
      </dgm:prSet>
      <dgm:spPr/>
      <dgm:t>
        <a:bodyPr/>
        <a:lstStyle/>
        <a:p>
          <a:pPr rtl="1"/>
          <a:endParaRPr lang="he-IL"/>
        </a:p>
      </dgm:t>
    </dgm:pt>
    <dgm:pt modelId="{8F6B1E4C-0735-4C01-959D-FC20E104CFFD}" type="pres">
      <dgm:prSet presAssocID="{1246EB76-8B02-4164-93DB-22219DB49BC2}" presName="hierChild3" presStyleCnt="0"/>
      <dgm:spPr/>
    </dgm:pt>
    <dgm:pt modelId="{24E7A01C-EE70-4A9E-88D4-57F78BA55647}" type="pres">
      <dgm:prSet presAssocID="{0FF91A71-6168-4209-B519-B409C9772D1A}" presName="Name17" presStyleLbl="parChTrans1D3" presStyleIdx="0" presStyleCnt="2"/>
      <dgm:spPr/>
      <dgm:t>
        <a:bodyPr/>
        <a:lstStyle/>
        <a:p>
          <a:pPr rtl="1"/>
          <a:endParaRPr lang="he-IL"/>
        </a:p>
      </dgm:t>
    </dgm:pt>
    <dgm:pt modelId="{989FFEFF-EDEE-4661-9AFF-1C91BE87A359}" type="pres">
      <dgm:prSet presAssocID="{85D2EA5F-C196-4EB1-88EB-3BDC3D0787A2}" presName="hierRoot3" presStyleCnt="0"/>
      <dgm:spPr/>
    </dgm:pt>
    <dgm:pt modelId="{06265183-4C33-47A3-88F4-579D44E481DC}" type="pres">
      <dgm:prSet presAssocID="{85D2EA5F-C196-4EB1-88EB-3BDC3D0787A2}" presName="composite3" presStyleCnt="0"/>
      <dgm:spPr/>
    </dgm:pt>
    <dgm:pt modelId="{D69D79F3-30A5-4A4D-9424-4469F2ED1355}" type="pres">
      <dgm:prSet presAssocID="{85D2EA5F-C196-4EB1-88EB-3BDC3D0787A2}" presName="background3" presStyleLbl="node3" presStyleIdx="0" presStyleCnt="2"/>
      <dgm:spPr/>
    </dgm:pt>
    <dgm:pt modelId="{AFBB2A84-1039-4E49-BAD4-EA4687EDB113}" type="pres">
      <dgm:prSet presAssocID="{85D2EA5F-C196-4EB1-88EB-3BDC3D0787A2}" presName="text3" presStyleLbl="fgAcc3" presStyleIdx="0" presStyleCnt="2">
        <dgm:presLayoutVars>
          <dgm:chPref val="3"/>
        </dgm:presLayoutVars>
      </dgm:prSet>
      <dgm:spPr/>
      <dgm:t>
        <a:bodyPr/>
        <a:lstStyle/>
        <a:p>
          <a:pPr rtl="1"/>
          <a:endParaRPr lang="he-IL"/>
        </a:p>
      </dgm:t>
    </dgm:pt>
    <dgm:pt modelId="{1C001F47-6550-495C-8FCC-C1CA419E219E}" type="pres">
      <dgm:prSet presAssocID="{85D2EA5F-C196-4EB1-88EB-3BDC3D0787A2}" presName="hierChild4" presStyleCnt="0"/>
      <dgm:spPr/>
    </dgm:pt>
    <dgm:pt modelId="{6B19A55E-2873-4449-B346-A8C5AB8E1CDE}" type="pres">
      <dgm:prSet presAssocID="{A5EA71AF-975A-4559-B705-F100530A2175}" presName="Name17" presStyleLbl="parChTrans1D3" presStyleIdx="1" presStyleCnt="2"/>
      <dgm:spPr/>
      <dgm:t>
        <a:bodyPr/>
        <a:lstStyle/>
        <a:p>
          <a:pPr rtl="1"/>
          <a:endParaRPr lang="he-IL"/>
        </a:p>
      </dgm:t>
    </dgm:pt>
    <dgm:pt modelId="{6E2A5FE6-6237-4058-A607-223CA279CB65}" type="pres">
      <dgm:prSet presAssocID="{7C8B90BA-8044-416F-AF45-16078D047CE9}" presName="hierRoot3" presStyleCnt="0"/>
      <dgm:spPr/>
    </dgm:pt>
    <dgm:pt modelId="{2FBA56BB-ADF6-4742-BBEB-D86EB913A111}" type="pres">
      <dgm:prSet presAssocID="{7C8B90BA-8044-416F-AF45-16078D047CE9}" presName="composite3" presStyleCnt="0"/>
      <dgm:spPr/>
    </dgm:pt>
    <dgm:pt modelId="{C3D89CC3-51BA-4438-8C1C-2ED2C39F01AF}" type="pres">
      <dgm:prSet presAssocID="{7C8B90BA-8044-416F-AF45-16078D047CE9}" presName="background3" presStyleLbl="node3" presStyleIdx="1" presStyleCnt="2"/>
      <dgm:spPr/>
    </dgm:pt>
    <dgm:pt modelId="{840872C7-6B35-4D15-86F2-9D15B8E68055}" type="pres">
      <dgm:prSet presAssocID="{7C8B90BA-8044-416F-AF45-16078D047CE9}" presName="text3" presStyleLbl="fgAcc3" presStyleIdx="1" presStyleCnt="2">
        <dgm:presLayoutVars>
          <dgm:chPref val="3"/>
        </dgm:presLayoutVars>
      </dgm:prSet>
      <dgm:spPr/>
      <dgm:t>
        <a:bodyPr/>
        <a:lstStyle/>
        <a:p>
          <a:pPr rtl="1"/>
          <a:endParaRPr lang="he-IL"/>
        </a:p>
      </dgm:t>
    </dgm:pt>
    <dgm:pt modelId="{D10BD043-CE78-474C-9761-09EAE5540EDE}" type="pres">
      <dgm:prSet presAssocID="{7C8B90BA-8044-416F-AF45-16078D047CE9}" presName="hierChild4" presStyleCnt="0"/>
      <dgm:spPr/>
    </dgm:pt>
  </dgm:ptLst>
  <dgm:cxnLst>
    <dgm:cxn modelId="{836F2623-502E-4F1B-99B0-5AD3D3F0DB26}" srcId="{36C3BCA6-506B-42E2-8251-18A079C9B0F3}" destId="{26945B63-5686-4668-A68A-D493B468787C}" srcOrd="0" destOrd="0" parTransId="{EAB6B30E-AB86-4CC3-8E0B-5C19E7AAD14E}" sibTransId="{69D79892-7DE3-45A0-AED3-98AB7E09E895}"/>
    <dgm:cxn modelId="{3B807977-1C41-4866-8437-817FEC85A508}" type="presOf" srcId="{1246EB76-8B02-4164-93DB-22219DB49BC2}" destId="{182609DC-B747-4447-A771-E6CEB9C25599}" srcOrd="0" destOrd="0" presId="urn:microsoft.com/office/officeart/2005/8/layout/hierarchy1"/>
    <dgm:cxn modelId="{1E062E8E-5732-4DAF-BE0F-95BB62EC62C1}" type="presOf" srcId="{36C3BCA6-506B-42E2-8251-18A079C9B0F3}" destId="{9134E4EA-036F-4C92-A083-20573C0ECEB1}" srcOrd="0" destOrd="0" presId="urn:microsoft.com/office/officeart/2005/8/layout/hierarchy1"/>
    <dgm:cxn modelId="{15D4EA63-1487-4714-B529-5293428914D9}" type="presOf" srcId="{C68155F7-B0B8-4E11-8801-1D515D8EB20E}" destId="{7B9D4FF5-E680-4C4F-A125-D318A16D0523}" srcOrd="0" destOrd="0" presId="urn:microsoft.com/office/officeart/2005/8/layout/hierarchy1"/>
    <dgm:cxn modelId="{5DFAB245-212C-4380-918D-8DE8EA66D6AB}" type="presOf" srcId="{0FF91A71-6168-4209-B519-B409C9772D1A}" destId="{24E7A01C-EE70-4A9E-88D4-57F78BA55647}" srcOrd="0" destOrd="0" presId="urn:microsoft.com/office/officeart/2005/8/layout/hierarchy1"/>
    <dgm:cxn modelId="{4C7CEF2B-5C93-47D7-BE72-38CBAD090983}" type="presOf" srcId="{6930CE80-0A84-472B-A21B-1628ADC7CD8D}" destId="{59EFE9FF-D1ED-4713-96F9-E3885302E407}" srcOrd="0" destOrd="0" presId="urn:microsoft.com/office/officeart/2005/8/layout/hierarchy1"/>
    <dgm:cxn modelId="{F3116F85-4816-4816-9302-E9FED572EC19}" type="presOf" srcId="{85D2EA5F-C196-4EB1-88EB-3BDC3D0787A2}" destId="{AFBB2A84-1039-4E49-BAD4-EA4687EDB113}" srcOrd="0" destOrd="0" presId="urn:microsoft.com/office/officeart/2005/8/layout/hierarchy1"/>
    <dgm:cxn modelId="{456683F8-28C1-417D-8A7A-04F5B9B84EC2}" type="presOf" srcId="{26945B63-5686-4668-A68A-D493B468787C}" destId="{CFFDAA55-187F-4002-A106-11B3D42257AA}" srcOrd="0" destOrd="0" presId="urn:microsoft.com/office/officeart/2005/8/layout/hierarchy1"/>
    <dgm:cxn modelId="{E95EEEAF-532A-4D80-8436-452B785B3167}" type="presOf" srcId="{A5EA71AF-975A-4559-B705-F100530A2175}" destId="{6B19A55E-2873-4449-B346-A8C5AB8E1CDE}" srcOrd="0" destOrd="0" presId="urn:microsoft.com/office/officeart/2005/8/layout/hierarchy1"/>
    <dgm:cxn modelId="{8B026D38-7C1A-43D6-B24F-9107F2470C9A}" srcId="{1246EB76-8B02-4164-93DB-22219DB49BC2}" destId="{7C8B90BA-8044-416F-AF45-16078D047CE9}" srcOrd="1" destOrd="0" parTransId="{A5EA71AF-975A-4559-B705-F100530A2175}" sibTransId="{A777235B-460B-44B1-8201-717677E38D81}"/>
    <dgm:cxn modelId="{0D6EB156-8C40-4F0C-8EB5-A23B5F4D95E4}" type="presOf" srcId="{EAB6B30E-AB86-4CC3-8E0B-5C19E7AAD14E}" destId="{FC7AD03B-9485-437E-9176-5D69B916611B}" srcOrd="0" destOrd="0" presId="urn:microsoft.com/office/officeart/2005/8/layout/hierarchy1"/>
    <dgm:cxn modelId="{B5E19462-B8CC-474F-9556-BE9FBB911B41}" srcId="{36C3BCA6-506B-42E2-8251-18A079C9B0F3}" destId="{1246EB76-8B02-4164-93DB-22219DB49BC2}" srcOrd="1" destOrd="0" parTransId="{C68155F7-B0B8-4E11-8801-1D515D8EB20E}" sibTransId="{E1740706-5466-4EDA-8310-BD93A3659BB8}"/>
    <dgm:cxn modelId="{A9C33DA5-FE4C-48AF-B052-6FE070DE2E8C}" srcId="{6930CE80-0A84-472B-A21B-1628ADC7CD8D}" destId="{36C3BCA6-506B-42E2-8251-18A079C9B0F3}" srcOrd="0" destOrd="0" parTransId="{85D989E9-7270-483B-BFF5-CDE64BA774D3}" sibTransId="{3C094C99-3845-47DD-B18C-371CFF2C357B}"/>
    <dgm:cxn modelId="{48876C76-0C3C-4A9F-9EFB-7755AA5EFA49}" srcId="{1246EB76-8B02-4164-93DB-22219DB49BC2}" destId="{85D2EA5F-C196-4EB1-88EB-3BDC3D0787A2}" srcOrd="0" destOrd="0" parTransId="{0FF91A71-6168-4209-B519-B409C9772D1A}" sibTransId="{6CD04540-ACE5-4D6A-9554-FB6904A5AB8E}"/>
    <dgm:cxn modelId="{5DD3ECC5-3D17-4C37-A795-8E0898F6966B}" type="presOf" srcId="{7C8B90BA-8044-416F-AF45-16078D047CE9}" destId="{840872C7-6B35-4D15-86F2-9D15B8E68055}" srcOrd="0" destOrd="0" presId="urn:microsoft.com/office/officeart/2005/8/layout/hierarchy1"/>
    <dgm:cxn modelId="{9B1DB430-4FA2-42D4-8DD5-BF1F56E96EA7}" type="presParOf" srcId="{59EFE9FF-D1ED-4713-96F9-E3885302E407}" destId="{C6F3FA7F-8C6C-488B-9AE0-FF79124A325C}" srcOrd="0" destOrd="0" presId="urn:microsoft.com/office/officeart/2005/8/layout/hierarchy1"/>
    <dgm:cxn modelId="{61B47E3E-5E59-42C9-B763-54C081A8C58A}" type="presParOf" srcId="{C6F3FA7F-8C6C-488B-9AE0-FF79124A325C}" destId="{9419545E-D837-4815-B7F2-B3EC1D2B777B}" srcOrd="0" destOrd="0" presId="urn:microsoft.com/office/officeart/2005/8/layout/hierarchy1"/>
    <dgm:cxn modelId="{463882F9-BE8E-4A86-A827-A091FE6D2F0E}" type="presParOf" srcId="{9419545E-D837-4815-B7F2-B3EC1D2B777B}" destId="{49E5F970-7894-4618-B440-9AB13001C22A}" srcOrd="0" destOrd="0" presId="urn:microsoft.com/office/officeart/2005/8/layout/hierarchy1"/>
    <dgm:cxn modelId="{0D73AF3B-78DA-499F-977B-F935781E47DF}" type="presParOf" srcId="{9419545E-D837-4815-B7F2-B3EC1D2B777B}" destId="{9134E4EA-036F-4C92-A083-20573C0ECEB1}" srcOrd="1" destOrd="0" presId="urn:microsoft.com/office/officeart/2005/8/layout/hierarchy1"/>
    <dgm:cxn modelId="{15C42785-3615-4E43-8379-533548E48168}" type="presParOf" srcId="{C6F3FA7F-8C6C-488B-9AE0-FF79124A325C}" destId="{436BF1C4-AC6D-4694-A3DA-D5653DEC9FE4}" srcOrd="1" destOrd="0" presId="urn:microsoft.com/office/officeart/2005/8/layout/hierarchy1"/>
    <dgm:cxn modelId="{92FF22BF-DB2E-4E56-8FFB-D31E4F6E4294}" type="presParOf" srcId="{436BF1C4-AC6D-4694-A3DA-D5653DEC9FE4}" destId="{FC7AD03B-9485-437E-9176-5D69B916611B}" srcOrd="0" destOrd="0" presId="urn:microsoft.com/office/officeart/2005/8/layout/hierarchy1"/>
    <dgm:cxn modelId="{E2A1E05D-A44D-42DA-925A-990195C8AB53}" type="presParOf" srcId="{436BF1C4-AC6D-4694-A3DA-D5653DEC9FE4}" destId="{B84C27DC-D62B-4C8A-8550-BEF4160F50CA}" srcOrd="1" destOrd="0" presId="urn:microsoft.com/office/officeart/2005/8/layout/hierarchy1"/>
    <dgm:cxn modelId="{85212F87-7C5D-4F2F-BAA9-CA5A8B7C534F}" type="presParOf" srcId="{B84C27DC-D62B-4C8A-8550-BEF4160F50CA}" destId="{6C55FB04-F5D4-41C9-B1C8-0DB0B1C94A38}" srcOrd="0" destOrd="0" presId="urn:microsoft.com/office/officeart/2005/8/layout/hierarchy1"/>
    <dgm:cxn modelId="{AABE0BB2-B4B8-4F51-8AA6-E181D6EF302D}" type="presParOf" srcId="{6C55FB04-F5D4-41C9-B1C8-0DB0B1C94A38}" destId="{B48CFC42-B588-4414-B2D1-B443EDEB6DAC}" srcOrd="0" destOrd="0" presId="urn:microsoft.com/office/officeart/2005/8/layout/hierarchy1"/>
    <dgm:cxn modelId="{913CFC2F-F85D-4A10-A0B5-73FEE72C7CEB}" type="presParOf" srcId="{6C55FB04-F5D4-41C9-B1C8-0DB0B1C94A38}" destId="{CFFDAA55-187F-4002-A106-11B3D42257AA}" srcOrd="1" destOrd="0" presId="urn:microsoft.com/office/officeart/2005/8/layout/hierarchy1"/>
    <dgm:cxn modelId="{1D295DEA-A968-4D5D-81DA-4B737F717D2D}" type="presParOf" srcId="{B84C27DC-D62B-4C8A-8550-BEF4160F50CA}" destId="{FBB24EF0-E131-477D-A0CD-0B9E8FD5E19C}" srcOrd="1" destOrd="0" presId="urn:microsoft.com/office/officeart/2005/8/layout/hierarchy1"/>
    <dgm:cxn modelId="{04B22F14-EC95-4281-B675-20494E125285}" type="presParOf" srcId="{436BF1C4-AC6D-4694-A3DA-D5653DEC9FE4}" destId="{7B9D4FF5-E680-4C4F-A125-D318A16D0523}" srcOrd="2" destOrd="0" presId="urn:microsoft.com/office/officeart/2005/8/layout/hierarchy1"/>
    <dgm:cxn modelId="{C06A7A24-523D-4803-8F0D-D18712571795}" type="presParOf" srcId="{436BF1C4-AC6D-4694-A3DA-D5653DEC9FE4}" destId="{550498E9-A346-4B40-84E5-60DE5FBC4288}" srcOrd="3" destOrd="0" presId="urn:microsoft.com/office/officeart/2005/8/layout/hierarchy1"/>
    <dgm:cxn modelId="{E658EFF3-367D-4E56-BDA6-83CC7FDF520C}" type="presParOf" srcId="{550498E9-A346-4B40-84E5-60DE5FBC4288}" destId="{CA5E3450-8F5A-4B35-89A6-F4F2DDD0C46E}" srcOrd="0" destOrd="0" presId="urn:microsoft.com/office/officeart/2005/8/layout/hierarchy1"/>
    <dgm:cxn modelId="{F0D031FA-B912-40C1-82CC-39C78E843B4D}" type="presParOf" srcId="{CA5E3450-8F5A-4B35-89A6-F4F2DDD0C46E}" destId="{4CC682C9-D3D4-4444-B28D-B65D7A0B0569}" srcOrd="0" destOrd="0" presId="urn:microsoft.com/office/officeart/2005/8/layout/hierarchy1"/>
    <dgm:cxn modelId="{C25227B8-626B-4969-802B-5601C1CFC6C7}" type="presParOf" srcId="{CA5E3450-8F5A-4B35-89A6-F4F2DDD0C46E}" destId="{182609DC-B747-4447-A771-E6CEB9C25599}" srcOrd="1" destOrd="0" presId="urn:microsoft.com/office/officeart/2005/8/layout/hierarchy1"/>
    <dgm:cxn modelId="{79CF3487-AA88-4253-9145-A85B5E99895F}" type="presParOf" srcId="{550498E9-A346-4B40-84E5-60DE5FBC4288}" destId="{8F6B1E4C-0735-4C01-959D-FC20E104CFFD}" srcOrd="1" destOrd="0" presId="urn:microsoft.com/office/officeart/2005/8/layout/hierarchy1"/>
    <dgm:cxn modelId="{CA1B0241-5A35-41E2-BB71-341AE8A8E66F}" type="presParOf" srcId="{8F6B1E4C-0735-4C01-959D-FC20E104CFFD}" destId="{24E7A01C-EE70-4A9E-88D4-57F78BA55647}" srcOrd="0" destOrd="0" presId="urn:microsoft.com/office/officeart/2005/8/layout/hierarchy1"/>
    <dgm:cxn modelId="{096D91D6-674D-45A4-81D9-43E2A9045192}" type="presParOf" srcId="{8F6B1E4C-0735-4C01-959D-FC20E104CFFD}" destId="{989FFEFF-EDEE-4661-9AFF-1C91BE87A359}" srcOrd="1" destOrd="0" presId="urn:microsoft.com/office/officeart/2005/8/layout/hierarchy1"/>
    <dgm:cxn modelId="{6B0FE1F7-16C5-4AA2-ACD6-E5AD5A8E44EE}" type="presParOf" srcId="{989FFEFF-EDEE-4661-9AFF-1C91BE87A359}" destId="{06265183-4C33-47A3-88F4-579D44E481DC}" srcOrd="0" destOrd="0" presId="urn:microsoft.com/office/officeart/2005/8/layout/hierarchy1"/>
    <dgm:cxn modelId="{44A94C8A-1E50-4290-9310-E1F0108203BD}" type="presParOf" srcId="{06265183-4C33-47A3-88F4-579D44E481DC}" destId="{D69D79F3-30A5-4A4D-9424-4469F2ED1355}" srcOrd="0" destOrd="0" presId="urn:microsoft.com/office/officeart/2005/8/layout/hierarchy1"/>
    <dgm:cxn modelId="{E19944C6-A5F1-456B-B432-F0F2CD400906}" type="presParOf" srcId="{06265183-4C33-47A3-88F4-579D44E481DC}" destId="{AFBB2A84-1039-4E49-BAD4-EA4687EDB113}" srcOrd="1" destOrd="0" presId="urn:microsoft.com/office/officeart/2005/8/layout/hierarchy1"/>
    <dgm:cxn modelId="{AFFD5412-1B18-401C-BB58-167D1A446FA6}" type="presParOf" srcId="{989FFEFF-EDEE-4661-9AFF-1C91BE87A359}" destId="{1C001F47-6550-495C-8FCC-C1CA419E219E}" srcOrd="1" destOrd="0" presId="urn:microsoft.com/office/officeart/2005/8/layout/hierarchy1"/>
    <dgm:cxn modelId="{1B301B80-4173-4B7A-AA8D-37AC1304787B}" type="presParOf" srcId="{8F6B1E4C-0735-4C01-959D-FC20E104CFFD}" destId="{6B19A55E-2873-4449-B346-A8C5AB8E1CDE}" srcOrd="2" destOrd="0" presId="urn:microsoft.com/office/officeart/2005/8/layout/hierarchy1"/>
    <dgm:cxn modelId="{1CEF0B15-5740-42A3-811B-2F6B9C0BB642}" type="presParOf" srcId="{8F6B1E4C-0735-4C01-959D-FC20E104CFFD}" destId="{6E2A5FE6-6237-4058-A607-223CA279CB65}" srcOrd="3" destOrd="0" presId="urn:microsoft.com/office/officeart/2005/8/layout/hierarchy1"/>
    <dgm:cxn modelId="{09DA86AE-8E3C-47C2-AA0D-F90B017DC83A}" type="presParOf" srcId="{6E2A5FE6-6237-4058-A607-223CA279CB65}" destId="{2FBA56BB-ADF6-4742-BBEB-D86EB913A111}" srcOrd="0" destOrd="0" presId="urn:microsoft.com/office/officeart/2005/8/layout/hierarchy1"/>
    <dgm:cxn modelId="{9C62F4B3-216B-421A-9D2C-273AC2449554}" type="presParOf" srcId="{2FBA56BB-ADF6-4742-BBEB-D86EB913A111}" destId="{C3D89CC3-51BA-4438-8C1C-2ED2C39F01AF}" srcOrd="0" destOrd="0" presId="urn:microsoft.com/office/officeart/2005/8/layout/hierarchy1"/>
    <dgm:cxn modelId="{26A3DEAE-8814-42D7-B0BE-674ADCE90D00}" type="presParOf" srcId="{2FBA56BB-ADF6-4742-BBEB-D86EB913A111}" destId="{840872C7-6B35-4D15-86F2-9D15B8E68055}" srcOrd="1" destOrd="0" presId="urn:microsoft.com/office/officeart/2005/8/layout/hierarchy1"/>
    <dgm:cxn modelId="{9AA02C8D-A048-4361-9EFC-D156A8CF69D9}" type="presParOf" srcId="{6E2A5FE6-6237-4058-A607-223CA279CB65}" destId="{D10BD043-CE78-474C-9761-09EAE5540ED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CE60B3-6542-F240-9E8D-7E3D1BB8F982}"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5D4BCDE9-D752-114E-BB68-10BBB55BEDE5}">
      <dgm:prSet phldrT="[Text]" custT="1"/>
      <dgm:spPr>
        <a:solidFill>
          <a:schemeClr val="accent6">
            <a:lumMod val="60000"/>
            <a:lumOff val="40000"/>
          </a:schemeClr>
        </a:solidFill>
      </dgm:spPr>
      <dgm:t>
        <a:bodyPr/>
        <a:lstStyle/>
        <a:p>
          <a:pPr rtl="0"/>
          <a:r>
            <a:rPr lang="en-US" sz="1900" b="1" dirty="0"/>
            <a:t>Hepato-cellular carcinoma</a:t>
          </a:r>
        </a:p>
      </dgm:t>
    </dgm:pt>
    <dgm:pt modelId="{C7554DDA-EB4D-D34F-8E96-D0C1D64D710F}" type="parTrans" cxnId="{969567CD-1FB6-3C40-B9FD-405F962AA674}">
      <dgm:prSet/>
      <dgm:spPr/>
      <dgm:t>
        <a:bodyPr/>
        <a:lstStyle/>
        <a:p>
          <a:endParaRPr lang="en-US" b="1"/>
        </a:p>
      </dgm:t>
    </dgm:pt>
    <dgm:pt modelId="{0E133F5C-8A88-5843-B61C-391244ACDF88}" type="sibTrans" cxnId="{969567CD-1FB6-3C40-B9FD-405F962AA674}">
      <dgm:prSet/>
      <dgm:spPr/>
      <dgm:t>
        <a:bodyPr/>
        <a:lstStyle/>
        <a:p>
          <a:endParaRPr lang="en-US" b="1"/>
        </a:p>
      </dgm:t>
    </dgm:pt>
    <dgm:pt modelId="{B865B2D5-F365-8A41-B597-332B7C372009}">
      <dgm:prSet phldrT="[Text]" custT="1"/>
      <dgm:spPr>
        <a:solidFill>
          <a:schemeClr val="accent6">
            <a:lumMod val="60000"/>
            <a:lumOff val="40000"/>
          </a:schemeClr>
        </a:solidFill>
      </dgm:spPr>
      <dgm:t>
        <a:bodyPr/>
        <a:lstStyle/>
        <a:p>
          <a:pPr rtl="0"/>
          <a:r>
            <a:rPr lang="en-US" sz="1800" b="1" dirty="0"/>
            <a:t>Auto-immunity</a:t>
          </a:r>
        </a:p>
      </dgm:t>
    </dgm:pt>
    <dgm:pt modelId="{FCED7813-5C2C-974D-B32A-6C1A2097A361}" type="parTrans" cxnId="{5EF60E27-B018-4D43-9FCF-6BC8BF8FC69A}">
      <dgm:prSet/>
      <dgm:spPr/>
      <dgm:t>
        <a:bodyPr/>
        <a:lstStyle/>
        <a:p>
          <a:endParaRPr lang="en-US" b="1"/>
        </a:p>
      </dgm:t>
    </dgm:pt>
    <dgm:pt modelId="{855848D5-7C07-E843-B360-769E648C0122}" type="sibTrans" cxnId="{5EF60E27-B018-4D43-9FCF-6BC8BF8FC69A}">
      <dgm:prSet/>
      <dgm:spPr/>
      <dgm:t>
        <a:bodyPr/>
        <a:lstStyle/>
        <a:p>
          <a:endParaRPr lang="en-US" b="1"/>
        </a:p>
      </dgm:t>
    </dgm:pt>
    <dgm:pt modelId="{0F68FD83-F99B-204E-8EF4-910F6A7A139F}">
      <dgm:prSet phldrT="[Text]" custT="1"/>
      <dgm:spPr>
        <a:solidFill>
          <a:schemeClr val="accent6">
            <a:lumMod val="60000"/>
            <a:lumOff val="40000"/>
          </a:schemeClr>
        </a:solidFill>
      </dgm:spPr>
      <dgm:t>
        <a:bodyPr/>
        <a:lstStyle/>
        <a:p>
          <a:pPr rtl="0"/>
          <a:r>
            <a:rPr lang="en-US" sz="1900" b="1" dirty="0"/>
            <a:t>NAFLD/</a:t>
          </a:r>
        </a:p>
        <a:p>
          <a:pPr rtl="0"/>
          <a:r>
            <a:rPr lang="en-US" sz="1900" b="1" dirty="0"/>
            <a:t>NASH</a:t>
          </a:r>
        </a:p>
      </dgm:t>
    </dgm:pt>
    <dgm:pt modelId="{5097C9CA-347E-D043-86AB-3B836E85E364}" type="parTrans" cxnId="{73F76AD3-4036-5742-B792-E2C88B33003A}">
      <dgm:prSet/>
      <dgm:spPr/>
      <dgm:t>
        <a:bodyPr/>
        <a:lstStyle/>
        <a:p>
          <a:endParaRPr lang="en-US" b="1"/>
        </a:p>
      </dgm:t>
    </dgm:pt>
    <dgm:pt modelId="{F940262C-33B7-9E4E-ABF7-07CF9AE02DD4}" type="sibTrans" cxnId="{73F76AD3-4036-5742-B792-E2C88B33003A}">
      <dgm:prSet/>
      <dgm:spPr/>
      <dgm:t>
        <a:bodyPr/>
        <a:lstStyle/>
        <a:p>
          <a:endParaRPr lang="en-US" b="1"/>
        </a:p>
      </dgm:t>
    </dgm:pt>
    <dgm:pt modelId="{4EC31DA2-3766-DB44-96F5-EE2A247C76CE}">
      <dgm:prSet phldrT="[Text]" custT="1"/>
      <dgm:spPr>
        <a:solidFill>
          <a:schemeClr val="accent6">
            <a:lumMod val="60000"/>
            <a:lumOff val="40000"/>
          </a:schemeClr>
        </a:solidFill>
      </dgm:spPr>
      <dgm:t>
        <a:bodyPr/>
        <a:lstStyle/>
        <a:p>
          <a:pPr rtl="0"/>
          <a:r>
            <a:rPr lang="en-US" sz="1900" b="1" dirty="0"/>
            <a:t>Drug-induced liver injury</a:t>
          </a:r>
        </a:p>
      </dgm:t>
    </dgm:pt>
    <dgm:pt modelId="{5F992839-A5CE-8843-9A42-BB1933D25F2D}" type="parTrans" cxnId="{AEEE925D-78B7-C04A-9718-214F74211761}">
      <dgm:prSet/>
      <dgm:spPr/>
      <dgm:t>
        <a:bodyPr/>
        <a:lstStyle/>
        <a:p>
          <a:endParaRPr lang="en-US" b="1"/>
        </a:p>
      </dgm:t>
    </dgm:pt>
    <dgm:pt modelId="{108DD1BC-EDAB-EC4D-B3C5-9167228CD3F7}" type="sibTrans" cxnId="{AEEE925D-78B7-C04A-9718-214F74211761}">
      <dgm:prSet/>
      <dgm:spPr/>
      <dgm:t>
        <a:bodyPr/>
        <a:lstStyle/>
        <a:p>
          <a:endParaRPr lang="en-US" b="1"/>
        </a:p>
      </dgm:t>
    </dgm:pt>
    <dgm:pt modelId="{12DCCF95-C0A8-C14E-BE74-9E9BCF2B85C7}" type="pres">
      <dgm:prSet presAssocID="{B5CE60B3-6542-F240-9E8D-7E3D1BB8F982}" presName="matrix" presStyleCnt="0">
        <dgm:presLayoutVars>
          <dgm:chMax val="1"/>
          <dgm:dir/>
          <dgm:resizeHandles val="exact"/>
        </dgm:presLayoutVars>
      </dgm:prSet>
      <dgm:spPr/>
      <dgm:t>
        <a:bodyPr/>
        <a:lstStyle/>
        <a:p>
          <a:pPr rtl="1"/>
          <a:endParaRPr lang="he-IL"/>
        </a:p>
      </dgm:t>
    </dgm:pt>
    <dgm:pt modelId="{5A757B39-92A5-AA4E-8F6D-AC9905063D22}" type="pres">
      <dgm:prSet presAssocID="{B5CE60B3-6542-F240-9E8D-7E3D1BB8F982}" presName="axisShape" presStyleLbl="bgShp" presStyleIdx="0" presStyleCnt="1"/>
      <dgm:spPr/>
    </dgm:pt>
    <dgm:pt modelId="{FD0DA82D-8435-914A-AAC7-05E5FBC3A7B3}" type="pres">
      <dgm:prSet presAssocID="{B5CE60B3-6542-F240-9E8D-7E3D1BB8F982}" presName="rect1" presStyleLbl="node1" presStyleIdx="0" presStyleCnt="4">
        <dgm:presLayoutVars>
          <dgm:chMax val="0"/>
          <dgm:chPref val="0"/>
          <dgm:bulletEnabled val="1"/>
        </dgm:presLayoutVars>
      </dgm:prSet>
      <dgm:spPr/>
      <dgm:t>
        <a:bodyPr/>
        <a:lstStyle/>
        <a:p>
          <a:pPr rtl="1"/>
          <a:endParaRPr lang="he-IL"/>
        </a:p>
      </dgm:t>
    </dgm:pt>
    <dgm:pt modelId="{FB949890-EBB0-3643-95B9-B7C6469202E8}" type="pres">
      <dgm:prSet presAssocID="{B5CE60B3-6542-F240-9E8D-7E3D1BB8F982}" presName="rect2" presStyleLbl="node1" presStyleIdx="1" presStyleCnt="4">
        <dgm:presLayoutVars>
          <dgm:chMax val="0"/>
          <dgm:chPref val="0"/>
          <dgm:bulletEnabled val="1"/>
        </dgm:presLayoutVars>
      </dgm:prSet>
      <dgm:spPr/>
      <dgm:t>
        <a:bodyPr/>
        <a:lstStyle/>
        <a:p>
          <a:pPr rtl="1"/>
          <a:endParaRPr lang="he-IL"/>
        </a:p>
      </dgm:t>
    </dgm:pt>
    <dgm:pt modelId="{F90ACC90-C8B2-A248-9BEA-DE26DD2EB6D5}" type="pres">
      <dgm:prSet presAssocID="{B5CE60B3-6542-F240-9E8D-7E3D1BB8F982}" presName="rect3" presStyleLbl="node1" presStyleIdx="2" presStyleCnt="4">
        <dgm:presLayoutVars>
          <dgm:chMax val="0"/>
          <dgm:chPref val="0"/>
          <dgm:bulletEnabled val="1"/>
        </dgm:presLayoutVars>
      </dgm:prSet>
      <dgm:spPr/>
      <dgm:t>
        <a:bodyPr/>
        <a:lstStyle/>
        <a:p>
          <a:pPr rtl="1"/>
          <a:endParaRPr lang="he-IL"/>
        </a:p>
      </dgm:t>
    </dgm:pt>
    <dgm:pt modelId="{C993444C-9EDB-C946-9769-18E1ABB46F3C}" type="pres">
      <dgm:prSet presAssocID="{B5CE60B3-6542-F240-9E8D-7E3D1BB8F982}" presName="rect4" presStyleLbl="node1" presStyleIdx="3" presStyleCnt="4">
        <dgm:presLayoutVars>
          <dgm:chMax val="0"/>
          <dgm:chPref val="0"/>
          <dgm:bulletEnabled val="1"/>
        </dgm:presLayoutVars>
      </dgm:prSet>
      <dgm:spPr/>
      <dgm:t>
        <a:bodyPr/>
        <a:lstStyle/>
        <a:p>
          <a:pPr rtl="1"/>
          <a:endParaRPr lang="he-IL"/>
        </a:p>
      </dgm:t>
    </dgm:pt>
  </dgm:ptLst>
  <dgm:cxnLst>
    <dgm:cxn modelId="{8859D6DA-9469-6B4C-9A86-2BEA01FFC97A}" type="presOf" srcId="{B865B2D5-F365-8A41-B597-332B7C372009}" destId="{FB949890-EBB0-3643-95B9-B7C6469202E8}" srcOrd="0" destOrd="0" presId="urn:microsoft.com/office/officeart/2005/8/layout/matrix2"/>
    <dgm:cxn modelId="{969567CD-1FB6-3C40-B9FD-405F962AA674}" srcId="{B5CE60B3-6542-F240-9E8D-7E3D1BB8F982}" destId="{5D4BCDE9-D752-114E-BB68-10BBB55BEDE5}" srcOrd="0" destOrd="0" parTransId="{C7554DDA-EB4D-D34F-8E96-D0C1D64D710F}" sibTransId="{0E133F5C-8A88-5843-B61C-391244ACDF88}"/>
    <dgm:cxn modelId="{AEEE925D-78B7-C04A-9718-214F74211761}" srcId="{B5CE60B3-6542-F240-9E8D-7E3D1BB8F982}" destId="{4EC31DA2-3766-DB44-96F5-EE2A247C76CE}" srcOrd="3" destOrd="0" parTransId="{5F992839-A5CE-8843-9A42-BB1933D25F2D}" sibTransId="{108DD1BC-EDAB-EC4D-B3C5-9167228CD3F7}"/>
    <dgm:cxn modelId="{73F76AD3-4036-5742-B792-E2C88B33003A}" srcId="{B5CE60B3-6542-F240-9E8D-7E3D1BB8F982}" destId="{0F68FD83-F99B-204E-8EF4-910F6A7A139F}" srcOrd="2" destOrd="0" parTransId="{5097C9CA-347E-D043-86AB-3B836E85E364}" sibTransId="{F940262C-33B7-9E4E-ABF7-07CF9AE02DD4}"/>
    <dgm:cxn modelId="{5FC3D6A0-9631-654F-9A67-B1615513BC03}" type="presOf" srcId="{4EC31DA2-3766-DB44-96F5-EE2A247C76CE}" destId="{C993444C-9EDB-C946-9769-18E1ABB46F3C}" srcOrd="0" destOrd="0" presId="urn:microsoft.com/office/officeart/2005/8/layout/matrix2"/>
    <dgm:cxn modelId="{1A63D533-4020-1E4F-82A5-D661EC34A0BD}" type="presOf" srcId="{5D4BCDE9-D752-114E-BB68-10BBB55BEDE5}" destId="{FD0DA82D-8435-914A-AAC7-05E5FBC3A7B3}" srcOrd="0" destOrd="0" presId="urn:microsoft.com/office/officeart/2005/8/layout/matrix2"/>
    <dgm:cxn modelId="{E15F8627-2D39-3843-B22F-630C2AB58C24}" type="presOf" srcId="{B5CE60B3-6542-F240-9E8D-7E3D1BB8F982}" destId="{12DCCF95-C0A8-C14E-BE74-9E9BCF2B85C7}" srcOrd="0" destOrd="0" presId="urn:microsoft.com/office/officeart/2005/8/layout/matrix2"/>
    <dgm:cxn modelId="{C7CA1F2A-840E-8F40-A9FB-E2912240E32E}" type="presOf" srcId="{0F68FD83-F99B-204E-8EF4-910F6A7A139F}" destId="{F90ACC90-C8B2-A248-9BEA-DE26DD2EB6D5}" srcOrd="0" destOrd="0" presId="urn:microsoft.com/office/officeart/2005/8/layout/matrix2"/>
    <dgm:cxn modelId="{5EF60E27-B018-4D43-9FCF-6BC8BF8FC69A}" srcId="{B5CE60B3-6542-F240-9E8D-7E3D1BB8F982}" destId="{B865B2D5-F365-8A41-B597-332B7C372009}" srcOrd="1" destOrd="0" parTransId="{FCED7813-5C2C-974D-B32A-6C1A2097A361}" sibTransId="{855848D5-7C07-E843-B360-769E648C0122}"/>
    <dgm:cxn modelId="{719B1AF4-7ACC-9647-92E2-22C96C4D85C0}" type="presParOf" srcId="{12DCCF95-C0A8-C14E-BE74-9E9BCF2B85C7}" destId="{5A757B39-92A5-AA4E-8F6D-AC9905063D22}" srcOrd="0" destOrd="0" presId="urn:microsoft.com/office/officeart/2005/8/layout/matrix2"/>
    <dgm:cxn modelId="{7988DF57-D9EC-3B43-981E-1996AB3C38C6}" type="presParOf" srcId="{12DCCF95-C0A8-C14E-BE74-9E9BCF2B85C7}" destId="{FD0DA82D-8435-914A-AAC7-05E5FBC3A7B3}" srcOrd="1" destOrd="0" presId="urn:microsoft.com/office/officeart/2005/8/layout/matrix2"/>
    <dgm:cxn modelId="{BC609BFD-9DF2-CD4D-9033-428F2678DE6B}" type="presParOf" srcId="{12DCCF95-C0A8-C14E-BE74-9E9BCF2B85C7}" destId="{FB949890-EBB0-3643-95B9-B7C6469202E8}" srcOrd="2" destOrd="0" presId="urn:microsoft.com/office/officeart/2005/8/layout/matrix2"/>
    <dgm:cxn modelId="{ECF9174D-99E5-B042-96E4-3FA169A99317}" type="presParOf" srcId="{12DCCF95-C0A8-C14E-BE74-9E9BCF2B85C7}" destId="{F90ACC90-C8B2-A248-9BEA-DE26DD2EB6D5}" srcOrd="3" destOrd="0" presId="urn:microsoft.com/office/officeart/2005/8/layout/matrix2"/>
    <dgm:cxn modelId="{2F042770-FCD8-524F-B2F1-0F27FD5CC766}" type="presParOf" srcId="{12DCCF95-C0A8-C14E-BE74-9E9BCF2B85C7}" destId="{C993444C-9EDB-C946-9769-18E1ABB46F3C}" srcOrd="4" destOrd="0" presId="urn:microsoft.com/office/officeart/2005/8/layout/matrix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5ADAF-AA62-4B44-B2C3-A5497AFA0403}"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F38560E7-C7D2-DB4E-87A1-0C062F13DF58}">
      <dgm:prSet phldrT="[Text]" custT="1"/>
      <dgm:spPr/>
      <dgm:t>
        <a:bodyPr/>
        <a:lstStyle/>
        <a:p>
          <a:pPr rtl="0"/>
          <a:r>
            <a:rPr lang="en-US" sz="2000" b="1" dirty="0"/>
            <a:t>Digestive disease</a:t>
          </a:r>
        </a:p>
      </dgm:t>
    </dgm:pt>
    <dgm:pt modelId="{7921E887-F393-BB4F-B7E0-3608FA2F7FF5}" type="parTrans" cxnId="{A75F0A40-88B6-344F-8F64-FF561D3BF0C7}">
      <dgm:prSet/>
      <dgm:spPr/>
      <dgm:t>
        <a:bodyPr/>
        <a:lstStyle/>
        <a:p>
          <a:endParaRPr lang="en-US" sz="2000" b="1"/>
        </a:p>
      </dgm:t>
    </dgm:pt>
    <dgm:pt modelId="{21E72386-7486-1D46-840E-3C59ED642946}" type="sibTrans" cxnId="{A75F0A40-88B6-344F-8F64-FF561D3BF0C7}">
      <dgm:prSet/>
      <dgm:spPr/>
      <dgm:t>
        <a:bodyPr/>
        <a:lstStyle/>
        <a:p>
          <a:endParaRPr lang="en-US" sz="2000" b="1"/>
        </a:p>
      </dgm:t>
    </dgm:pt>
    <dgm:pt modelId="{848EE159-41FC-DA44-A599-7EAC6B4BF8BA}">
      <dgm:prSet phldrT="[Text]" custT="1"/>
      <dgm:spPr>
        <a:solidFill>
          <a:srgbClr val="EDB4AA"/>
        </a:solidFill>
      </dgm:spPr>
      <dgm:t>
        <a:bodyPr/>
        <a:lstStyle/>
        <a:p>
          <a:pPr rtl="0"/>
          <a:r>
            <a:rPr lang="en-US" sz="2000" b="1" dirty="0"/>
            <a:t>Unique tools, mouse colonoscopy system</a:t>
          </a:r>
        </a:p>
      </dgm:t>
    </dgm:pt>
    <dgm:pt modelId="{470F7525-0D49-2446-A5D9-A936770C4D66}" type="parTrans" cxnId="{E2313B87-1FCD-274C-BC5C-8DC2C129DE9D}">
      <dgm:prSet/>
      <dgm:spPr/>
      <dgm:t>
        <a:bodyPr/>
        <a:lstStyle/>
        <a:p>
          <a:endParaRPr lang="en-US" sz="2000" b="1"/>
        </a:p>
      </dgm:t>
    </dgm:pt>
    <dgm:pt modelId="{A77AA15E-2F58-E647-A93D-11E29D743ECE}" type="sibTrans" cxnId="{E2313B87-1FCD-274C-BC5C-8DC2C129DE9D}">
      <dgm:prSet/>
      <dgm:spPr/>
      <dgm:t>
        <a:bodyPr/>
        <a:lstStyle/>
        <a:p>
          <a:endParaRPr lang="en-US" sz="2000" b="1"/>
        </a:p>
      </dgm:t>
    </dgm:pt>
    <dgm:pt modelId="{D55BB0D4-03F8-904A-9179-252B2BC700AF}">
      <dgm:prSet phldrT="[Text]" custT="1"/>
      <dgm:spPr>
        <a:solidFill>
          <a:schemeClr val="accent2">
            <a:lumMod val="60000"/>
            <a:lumOff val="40000"/>
          </a:schemeClr>
        </a:solidFill>
      </dgm:spPr>
      <dgm:t>
        <a:bodyPr/>
        <a:lstStyle/>
        <a:p>
          <a:pPr rtl="1"/>
          <a:r>
            <a:rPr lang="en-US" sz="1900" b="1" dirty="0"/>
            <a:t>Experimental in vivo models</a:t>
          </a:r>
        </a:p>
      </dgm:t>
    </dgm:pt>
    <dgm:pt modelId="{9BD50FAC-FD2D-6F4A-BAA2-D2161430AFD2}" type="parTrans" cxnId="{EB85030F-6DE7-6C4F-819B-8381AB4364AC}">
      <dgm:prSet/>
      <dgm:spPr/>
      <dgm:t>
        <a:bodyPr/>
        <a:lstStyle/>
        <a:p>
          <a:endParaRPr lang="en-US" sz="2000" b="1"/>
        </a:p>
      </dgm:t>
    </dgm:pt>
    <dgm:pt modelId="{96B49AB5-574A-054B-BED9-85F9EC7F48D8}" type="sibTrans" cxnId="{EB85030F-6DE7-6C4F-819B-8381AB4364AC}">
      <dgm:prSet/>
      <dgm:spPr/>
      <dgm:t>
        <a:bodyPr/>
        <a:lstStyle/>
        <a:p>
          <a:endParaRPr lang="en-US" sz="2000" b="1"/>
        </a:p>
      </dgm:t>
    </dgm:pt>
    <dgm:pt modelId="{B9FE6D84-F0D0-CC44-85D0-EC9A2242DD72}">
      <dgm:prSet phldrT="[Text]" custT="1"/>
      <dgm:spPr>
        <a:solidFill>
          <a:schemeClr val="accent4">
            <a:lumMod val="60000"/>
            <a:lumOff val="40000"/>
          </a:schemeClr>
        </a:solidFill>
      </dgm:spPr>
      <dgm:t>
        <a:bodyPr/>
        <a:lstStyle/>
        <a:p>
          <a:pPr rtl="0"/>
          <a:r>
            <a:rPr lang="en-US" sz="2000" b="1" dirty="0"/>
            <a:t>Culture, cell lines &amp; tissue specific primary cells</a:t>
          </a:r>
        </a:p>
      </dgm:t>
    </dgm:pt>
    <dgm:pt modelId="{C5897EEB-5A3A-C64B-8B3D-043FA235AD04}" type="parTrans" cxnId="{1B49FD72-E829-DC48-A4E8-66F6DB29122F}">
      <dgm:prSet/>
      <dgm:spPr/>
      <dgm:t>
        <a:bodyPr/>
        <a:lstStyle/>
        <a:p>
          <a:endParaRPr lang="en-US" sz="2000" b="1"/>
        </a:p>
      </dgm:t>
    </dgm:pt>
    <dgm:pt modelId="{46B56C2B-C21B-0C45-8A7D-C0A340F66F84}" type="sibTrans" cxnId="{1B49FD72-E829-DC48-A4E8-66F6DB29122F}">
      <dgm:prSet/>
      <dgm:spPr/>
      <dgm:t>
        <a:bodyPr/>
        <a:lstStyle/>
        <a:p>
          <a:endParaRPr lang="en-US" sz="2000" b="1"/>
        </a:p>
      </dgm:t>
    </dgm:pt>
    <dgm:pt modelId="{F98EA030-E58B-F74A-BFDF-DB13D15B83D0}">
      <dgm:prSet phldrT="[Text]" custT="1"/>
      <dgm:spPr>
        <a:solidFill>
          <a:schemeClr val="accent6">
            <a:lumMod val="60000"/>
            <a:lumOff val="40000"/>
          </a:schemeClr>
        </a:solidFill>
      </dgm:spPr>
      <dgm:t>
        <a:bodyPr/>
        <a:lstStyle/>
        <a:p>
          <a:pPr rtl="0"/>
          <a:r>
            <a:rPr lang="en-US" sz="2000" b="1" dirty="0"/>
            <a:t>Human tissue bank</a:t>
          </a:r>
        </a:p>
      </dgm:t>
    </dgm:pt>
    <dgm:pt modelId="{D24CD120-3693-2644-BE01-D7721F6966B2}" type="parTrans" cxnId="{3AEA3779-9234-C243-8C5E-B41ECA9C7CDB}">
      <dgm:prSet/>
      <dgm:spPr/>
      <dgm:t>
        <a:bodyPr/>
        <a:lstStyle/>
        <a:p>
          <a:endParaRPr lang="en-US" sz="2000" b="1"/>
        </a:p>
      </dgm:t>
    </dgm:pt>
    <dgm:pt modelId="{2078CED6-540E-6745-AF27-AB4E9570480E}" type="sibTrans" cxnId="{3AEA3779-9234-C243-8C5E-B41ECA9C7CDB}">
      <dgm:prSet/>
      <dgm:spPr/>
      <dgm:t>
        <a:bodyPr/>
        <a:lstStyle/>
        <a:p>
          <a:endParaRPr lang="en-US" sz="2000" b="1"/>
        </a:p>
      </dgm:t>
    </dgm:pt>
    <dgm:pt modelId="{BCB50D7E-6C20-6448-9BC0-49729E98B663}" type="pres">
      <dgm:prSet presAssocID="{1505ADAF-AA62-4B44-B2C3-A5497AFA0403}" presName="Name0" presStyleCnt="0">
        <dgm:presLayoutVars>
          <dgm:chMax val="1"/>
          <dgm:dir/>
          <dgm:animLvl val="ctr"/>
          <dgm:resizeHandles val="exact"/>
        </dgm:presLayoutVars>
      </dgm:prSet>
      <dgm:spPr/>
      <dgm:t>
        <a:bodyPr/>
        <a:lstStyle/>
        <a:p>
          <a:pPr rtl="1"/>
          <a:endParaRPr lang="he-IL"/>
        </a:p>
      </dgm:t>
    </dgm:pt>
    <dgm:pt modelId="{7E57FC2D-7BC2-E84D-9376-32450E30AB64}" type="pres">
      <dgm:prSet presAssocID="{F38560E7-C7D2-DB4E-87A1-0C062F13DF58}" presName="centerShape" presStyleLbl="node0" presStyleIdx="0" presStyleCnt="1"/>
      <dgm:spPr/>
      <dgm:t>
        <a:bodyPr/>
        <a:lstStyle/>
        <a:p>
          <a:pPr rtl="1"/>
          <a:endParaRPr lang="he-IL"/>
        </a:p>
      </dgm:t>
    </dgm:pt>
    <dgm:pt modelId="{E2EED4DE-C6B9-B64F-A454-70F17F96406E}" type="pres">
      <dgm:prSet presAssocID="{848EE159-41FC-DA44-A599-7EAC6B4BF8BA}" presName="node" presStyleLbl="node1" presStyleIdx="0" presStyleCnt="4" custScaleX="134389" custScaleY="124403">
        <dgm:presLayoutVars>
          <dgm:bulletEnabled val="1"/>
        </dgm:presLayoutVars>
      </dgm:prSet>
      <dgm:spPr/>
      <dgm:t>
        <a:bodyPr/>
        <a:lstStyle/>
        <a:p>
          <a:pPr rtl="1"/>
          <a:endParaRPr lang="he-IL"/>
        </a:p>
      </dgm:t>
    </dgm:pt>
    <dgm:pt modelId="{2EB5CCD4-815A-CD40-8D05-8B7AD16CDAC7}" type="pres">
      <dgm:prSet presAssocID="{848EE159-41FC-DA44-A599-7EAC6B4BF8BA}" presName="dummy" presStyleCnt="0"/>
      <dgm:spPr/>
    </dgm:pt>
    <dgm:pt modelId="{11310362-2B7E-3541-973B-C468090E6F44}" type="pres">
      <dgm:prSet presAssocID="{A77AA15E-2F58-E647-A93D-11E29D743ECE}" presName="sibTrans" presStyleLbl="sibTrans2D1" presStyleIdx="0" presStyleCnt="4"/>
      <dgm:spPr/>
      <dgm:t>
        <a:bodyPr/>
        <a:lstStyle/>
        <a:p>
          <a:pPr rtl="1"/>
          <a:endParaRPr lang="he-IL"/>
        </a:p>
      </dgm:t>
    </dgm:pt>
    <dgm:pt modelId="{CCA9920B-A615-2B4A-A2DD-C23036DBC37C}" type="pres">
      <dgm:prSet presAssocID="{D55BB0D4-03F8-904A-9179-252B2BC700AF}" presName="node" presStyleLbl="node1" presStyleIdx="1" presStyleCnt="4" custScaleX="131754" custScaleY="136394">
        <dgm:presLayoutVars>
          <dgm:bulletEnabled val="1"/>
        </dgm:presLayoutVars>
      </dgm:prSet>
      <dgm:spPr/>
      <dgm:t>
        <a:bodyPr/>
        <a:lstStyle/>
        <a:p>
          <a:pPr rtl="1"/>
          <a:endParaRPr lang="he-IL"/>
        </a:p>
      </dgm:t>
    </dgm:pt>
    <dgm:pt modelId="{AB85CF32-FD82-5D4D-8C5B-1BAAB093E3E0}" type="pres">
      <dgm:prSet presAssocID="{D55BB0D4-03F8-904A-9179-252B2BC700AF}" presName="dummy" presStyleCnt="0"/>
      <dgm:spPr/>
    </dgm:pt>
    <dgm:pt modelId="{07259FA8-3F79-A64B-81A7-B96C760394A1}" type="pres">
      <dgm:prSet presAssocID="{96B49AB5-574A-054B-BED9-85F9EC7F48D8}" presName="sibTrans" presStyleLbl="sibTrans2D1" presStyleIdx="1" presStyleCnt="4"/>
      <dgm:spPr/>
      <dgm:t>
        <a:bodyPr/>
        <a:lstStyle/>
        <a:p>
          <a:pPr rtl="1"/>
          <a:endParaRPr lang="he-IL"/>
        </a:p>
      </dgm:t>
    </dgm:pt>
    <dgm:pt modelId="{D4CA69BB-8128-744A-B493-54E2FBAB2641}" type="pres">
      <dgm:prSet presAssocID="{B9FE6D84-F0D0-CC44-85D0-EC9A2242DD72}" presName="node" presStyleLbl="node1" presStyleIdx="2" presStyleCnt="4" custScaleX="138399" custScaleY="135621">
        <dgm:presLayoutVars>
          <dgm:bulletEnabled val="1"/>
        </dgm:presLayoutVars>
      </dgm:prSet>
      <dgm:spPr/>
      <dgm:t>
        <a:bodyPr/>
        <a:lstStyle/>
        <a:p>
          <a:pPr rtl="1"/>
          <a:endParaRPr lang="he-IL"/>
        </a:p>
      </dgm:t>
    </dgm:pt>
    <dgm:pt modelId="{C40D0F2D-102A-8F4C-9A5E-99B1F4909A45}" type="pres">
      <dgm:prSet presAssocID="{B9FE6D84-F0D0-CC44-85D0-EC9A2242DD72}" presName="dummy" presStyleCnt="0"/>
      <dgm:spPr/>
    </dgm:pt>
    <dgm:pt modelId="{2FF6F793-BE02-A64B-9F9E-486E31665CBA}" type="pres">
      <dgm:prSet presAssocID="{46B56C2B-C21B-0C45-8A7D-C0A340F66F84}" presName="sibTrans" presStyleLbl="sibTrans2D1" presStyleIdx="2" presStyleCnt="4"/>
      <dgm:spPr/>
      <dgm:t>
        <a:bodyPr/>
        <a:lstStyle/>
        <a:p>
          <a:pPr rtl="1"/>
          <a:endParaRPr lang="he-IL"/>
        </a:p>
      </dgm:t>
    </dgm:pt>
    <dgm:pt modelId="{8669D05A-4353-E849-A375-9B723A9CD880}" type="pres">
      <dgm:prSet presAssocID="{F98EA030-E58B-F74A-BFDF-DB13D15B83D0}" presName="node" presStyleLbl="node1" presStyleIdx="3" presStyleCnt="4" custScaleX="134766" custScaleY="129312">
        <dgm:presLayoutVars>
          <dgm:bulletEnabled val="1"/>
        </dgm:presLayoutVars>
      </dgm:prSet>
      <dgm:spPr/>
      <dgm:t>
        <a:bodyPr/>
        <a:lstStyle/>
        <a:p>
          <a:pPr rtl="1"/>
          <a:endParaRPr lang="he-IL"/>
        </a:p>
      </dgm:t>
    </dgm:pt>
    <dgm:pt modelId="{079962DB-344C-AD48-B682-F6108DAC1F5C}" type="pres">
      <dgm:prSet presAssocID="{F98EA030-E58B-F74A-BFDF-DB13D15B83D0}" presName="dummy" presStyleCnt="0"/>
      <dgm:spPr/>
    </dgm:pt>
    <dgm:pt modelId="{8644DA30-6D8D-C142-8FA9-7271379A8E68}" type="pres">
      <dgm:prSet presAssocID="{2078CED6-540E-6745-AF27-AB4E9570480E}" presName="sibTrans" presStyleLbl="sibTrans2D1" presStyleIdx="3" presStyleCnt="4"/>
      <dgm:spPr/>
      <dgm:t>
        <a:bodyPr/>
        <a:lstStyle/>
        <a:p>
          <a:pPr rtl="1"/>
          <a:endParaRPr lang="he-IL"/>
        </a:p>
      </dgm:t>
    </dgm:pt>
  </dgm:ptLst>
  <dgm:cxnLst>
    <dgm:cxn modelId="{096D5312-B763-8947-831F-165939AA1B0D}" type="presOf" srcId="{A77AA15E-2F58-E647-A93D-11E29D743ECE}" destId="{11310362-2B7E-3541-973B-C468090E6F44}" srcOrd="0" destOrd="0" presId="urn:microsoft.com/office/officeart/2005/8/layout/radial6"/>
    <dgm:cxn modelId="{F87F17F1-5605-0C4F-9C56-A485D8DB6E59}" type="presOf" srcId="{B9FE6D84-F0D0-CC44-85D0-EC9A2242DD72}" destId="{D4CA69BB-8128-744A-B493-54E2FBAB2641}" srcOrd="0" destOrd="0" presId="urn:microsoft.com/office/officeart/2005/8/layout/radial6"/>
    <dgm:cxn modelId="{3AEA3779-9234-C243-8C5E-B41ECA9C7CDB}" srcId="{F38560E7-C7D2-DB4E-87A1-0C062F13DF58}" destId="{F98EA030-E58B-F74A-BFDF-DB13D15B83D0}" srcOrd="3" destOrd="0" parTransId="{D24CD120-3693-2644-BE01-D7721F6966B2}" sibTransId="{2078CED6-540E-6745-AF27-AB4E9570480E}"/>
    <dgm:cxn modelId="{6DBD4C41-8D64-CD44-ACD8-F1D27CE22D4B}" type="presOf" srcId="{F98EA030-E58B-F74A-BFDF-DB13D15B83D0}" destId="{8669D05A-4353-E849-A375-9B723A9CD880}" srcOrd="0" destOrd="0" presId="urn:microsoft.com/office/officeart/2005/8/layout/radial6"/>
    <dgm:cxn modelId="{38894839-18B5-B046-802C-65C8E6A1A1F3}" type="presOf" srcId="{96B49AB5-574A-054B-BED9-85F9EC7F48D8}" destId="{07259FA8-3F79-A64B-81A7-B96C760394A1}" srcOrd="0" destOrd="0" presId="urn:microsoft.com/office/officeart/2005/8/layout/radial6"/>
    <dgm:cxn modelId="{E8342D4C-7C91-8441-A9DD-A63D1CD0FD35}" type="presOf" srcId="{1505ADAF-AA62-4B44-B2C3-A5497AFA0403}" destId="{BCB50D7E-6C20-6448-9BC0-49729E98B663}" srcOrd="0" destOrd="0" presId="urn:microsoft.com/office/officeart/2005/8/layout/radial6"/>
    <dgm:cxn modelId="{80D5A58C-5512-4641-ACE9-969AF0413390}" type="presOf" srcId="{D55BB0D4-03F8-904A-9179-252B2BC700AF}" destId="{CCA9920B-A615-2B4A-A2DD-C23036DBC37C}" srcOrd="0" destOrd="0" presId="urn:microsoft.com/office/officeart/2005/8/layout/radial6"/>
    <dgm:cxn modelId="{1B49FD72-E829-DC48-A4E8-66F6DB29122F}" srcId="{F38560E7-C7D2-DB4E-87A1-0C062F13DF58}" destId="{B9FE6D84-F0D0-CC44-85D0-EC9A2242DD72}" srcOrd="2" destOrd="0" parTransId="{C5897EEB-5A3A-C64B-8B3D-043FA235AD04}" sibTransId="{46B56C2B-C21B-0C45-8A7D-C0A340F66F84}"/>
    <dgm:cxn modelId="{50380EB1-BCF6-2546-B129-B18357531F32}" type="presOf" srcId="{F38560E7-C7D2-DB4E-87A1-0C062F13DF58}" destId="{7E57FC2D-7BC2-E84D-9376-32450E30AB64}" srcOrd="0" destOrd="0" presId="urn:microsoft.com/office/officeart/2005/8/layout/radial6"/>
    <dgm:cxn modelId="{A75F0A40-88B6-344F-8F64-FF561D3BF0C7}" srcId="{1505ADAF-AA62-4B44-B2C3-A5497AFA0403}" destId="{F38560E7-C7D2-DB4E-87A1-0C062F13DF58}" srcOrd="0" destOrd="0" parTransId="{7921E887-F393-BB4F-B7E0-3608FA2F7FF5}" sibTransId="{21E72386-7486-1D46-840E-3C59ED642946}"/>
    <dgm:cxn modelId="{A12E19F3-6847-2443-ADDF-11D59FB8EB45}" type="presOf" srcId="{2078CED6-540E-6745-AF27-AB4E9570480E}" destId="{8644DA30-6D8D-C142-8FA9-7271379A8E68}" srcOrd="0" destOrd="0" presId="urn:microsoft.com/office/officeart/2005/8/layout/radial6"/>
    <dgm:cxn modelId="{0AF4DD37-14DB-D84F-BACA-ED6EDE5F53D4}" type="presOf" srcId="{46B56C2B-C21B-0C45-8A7D-C0A340F66F84}" destId="{2FF6F793-BE02-A64B-9F9E-486E31665CBA}" srcOrd="0" destOrd="0" presId="urn:microsoft.com/office/officeart/2005/8/layout/radial6"/>
    <dgm:cxn modelId="{EB85030F-6DE7-6C4F-819B-8381AB4364AC}" srcId="{F38560E7-C7D2-DB4E-87A1-0C062F13DF58}" destId="{D55BB0D4-03F8-904A-9179-252B2BC700AF}" srcOrd="1" destOrd="0" parTransId="{9BD50FAC-FD2D-6F4A-BAA2-D2161430AFD2}" sibTransId="{96B49AB5-574A-054B-BED9-85F9EC7F48D8}"/>
    <dgm:cxn modelId="{E2313B87-1FCD-274C-BC5C-8DC2C129DE9D}" srcId="{F38560E7-C7D2-DB4E-87A1-0C062F13DF58}" destId="{848EE159-41FC-DA44-A599-7EAC6B4BF8BA}" srcOrd="0" destOrd="0" parTransId="{470F7525-0D49-2446-A5D9-A936770C4D66}" sibTransId="{A77AA15E-2F58-E647-A93D-11E29D743ECE}"/>
    <dgm:cxn modelId="{3734C89C-6570-F841-A409-286B1E099042}" type="presOf" srcId="{848EE159-41FC-DA44-A599-7EAC6B4BF8BA}" destId="{E2EED4DE-C6B9-B64F-A454-70F17F96406E}" srcOrd="0" destOrd="0" presId="urn:microsoft.com/office/officeart/2005/8/layout/radial6"/>
    <dgm:cxn modelId="{71B5746A-F181-9A4C-846B-D031199E3C82}" type="presParOf" srcId="{BCB50D7E-6C20-6448-9BC0-49729E98B663}" destId="{7E57FC2D-7BC2-E84D-9376-32450E30AB64}" srcOrd="0" destOrd="0" presId="urn:microsoft.com/office/officeart/2005/8/layout/radial6"/>
    <dgm:cxn modelId="{692C61C7-8652-D447-81C3-C74877A68C27}" type="presParOf" srcId="{BCB50D7E-6C20-6448-9BC0-49729E98B663}" destId="{E2EED4DE-C6B9-B64F-A454-70F17F96406E}" srcOrd="1" destOrd="0" presId="urn:microsoft.com/office/officeart/2005/8/layout/radial6"/>
    <dgm:cxn modelId="{2B2A3DD0-2F40-0846-B695-6AEA4ED13316}" type="presParOf" srcId="{BCB50D7E-6C20-6448-9BC0-49729E98B663}" destId="{2EB5CCD4-815A-CD40-8D05-8B7AD16CDAC7}" srcOrd="2" destOrd="0" presId="urn:microsoft.com/office/officeart/2005/8/layout/radial6"/>
    <dgm:cxn modelId="{25B0D1F5-EE54-A74B-B1FC-ED1529512BFE}" type="presParOf" srcId="{BCB50D7E-6C20-6448-9BC0-49729E98B663}" destId="{11310362-2B7E-3541-973B-C468090E6F44}" srcOrd="3" destOrd="0" presId="urn:microsoft.com/office/officeart/2005/8/layout/radial6"/>
    <dgm:cxn modelId="{BC26020A-42F6-A549-82A7-F9C568B6B1C8}" type="presParOf" srcId="{BCB50D7E-6C20-6448-9BC0-49729E98B663}" destId="{CCA9920B-A615-2B4A-A2DD-C23036DBC37C}" srcOrd="4" destOrd="0" presId="urn:microsoft.com/office/officeart/2005/8/layout/radial6"/>
    <dgm:cxn modelId="{05B8F8A0-D5FB-2D45-8A59-97CD785F004E}" type="presParOf" srcId="{BCB50D7E-6C20-6448-9BC0-49729E98B663}" destId="{AB85CF32-FD82-5D4D-8C5B-1BAAB093E3E0}" srcOrd="5" destOrd="0" presId="urn:microsoft.com/office/officeart/2005/8/layout/radial6"/>
    <dgm:cxn modelId="{557A0033-95BD-A84C-9A76-15B525052F40}" type="presParOf" srcId="{BCB50D7E-6C20-6448-9BC0-49729E98B663}" destId="{07259FA8-3F79-A64B-81A7-B96C760394A1}" srcOrd="6" destOrd="0" presId="urn:microsoft.com/office/officeart/2005/8/layout/radial6"/>
    <dgm:cxn modelId="{51BAFC4C-80A6-4F42-882B-92E7771D0DD5}" type="presParOf" srcId="{BCB50D7E-6C20-6448-9BC0-49729E98B663}" destId="{D4CA69BB-8128-744A-B493-54E2FBAB2641}" srcOrd="7" destOrd="0" presId="urn:microsoft.com/office/officeart/2005/8/layout/radial6"/>
    <dgm:cxn modelId="{88DD78D7-FA4D-9A4B-B708-7E41083B6D73}" type="presParOf" srcId="{BCB50D7E-6C20-6448-9BC0-49729E98B663}" destId="{C40D0F2D-102A-8F4C-9A5E-99B1F4909A45}" srcOrd="8" destOrd="0" presId="urn:microsoft.com/office/officeart/2005/8/layout/radial6"/>
    <dgm:cxn modelId="{A56FD7CD-899A-544D-8CA4-3AE5C2AF2693}" type="presParOf" srcId="{BCB50D7E-6C20-6448-9BC0-49729E98B663}" destId="{2FF6F793-BE02-A64B-9F9E-486E31665CBA}" srcOrd="9" destOrd="0" presId="urn:microsoft.com/office/officeart/2005/8/layout/radial6"/>
    <dgm:cxn modelId="{158D7BC6-221E-4042-80AC-FC20E0ED3BBC}" type="presParOf" srcId="{BCB50D7E-6C20-6448-9BC0-49729E98B663}" destId="{8669D05A-4353-E849-A375-9B723A9CD880}" srcOrd="10" destOrd="0" presId="urn:microsoft.com/office/officeart/2005/8/layout/radial6"/>
    <dgm:cxn modelId="{ADC48618-3776-B14C-9440-734F1D2B169D}" type="presParOf" srcId="{BCB50D7E-6C20-6448-9BC0-49729E98B663}" destId="{079962DB-344C-AD48-B682-F6108DAC1F5C}" srcOrd="11" destOrd="0" presId="urn:microsoft.com/office/officeart/2005/8/layout/radial6"/>
    <dgm:cxn modelId="{C88FED66-4C3F-8842-BE3B-C18B97C293CF}" type="presParOf" srcId="{BCB50D7E-6C20-6448-9BC0-49729E98B663}" destId="{8644DA30-6D8D-C142-8FA9-7271379A8E68}"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2000" b="1" dirty="0"/>
            <a:t>Name of lab/Location</a:t>
          </a:r>
          <a:endParaRPr lang="he-IL" sz="2000" b="1" dirty="0"/>
        </a:p>
      </dgm:t>
    </dgm:pt>
    <dgm:pt modelId="{2BAFADAB-3F27-4130-A250-3BFB21434846}" type="parTrans" cxnId="{71649D71-05C8-4C8A-BEE7-FB6936684AE5}">
      <dgm:prSet/>
      <dgm:spPr/>
      <dgm:t>
        <a:bodyPr/>
        <a:lstStyle/>
        <a:p>
          <a:endParaRPr lang="en-US" sz="2000" b="1"/>
        </a:p>
      </dgm:t>
    </dgm:pt>
    <dgm:pt modelId="{0FC1CB51-4E97-4C58-8BB3-ECCBCCDCD105}" type="sibTrans" cxnId="{71649D71-05C8-4C8A-BEE7-FB6936684AE5}">
      <dgm:prSet/>
      <dgm:spPr/>
      <dgm:t>
        <a:bodyPr/>
        <a:lstStyle/>
        <a:p>
          <a:endParaRPr lang="en-US" sz="2000" b="1"/>
        </a:p>
      </dgm:t>
    </dgm:pt>
    <dgm:pt modelId="{CC43F576-53C0-402A-AC10-6E2B88F75ABC}">
      <dgm:prSet custT="1"/>
      <dgm:spPr/>
      <dgm:t>
        <a:bodyPr/>
        <a:lstStyle/>
        <a:p>
          <a:pPr rtl="0"/>
          <a:r>
            <a:rPr lang="en-US" sz="2000" b="1" dirty="0"/>
            <a:t>PI/Manager</a:t>
          </a:r>
          <a:endParaRPr lang="he-IL" sz="2000" b="1" dirty="0"/>
        </a:p>
      </dgm:t>
    </dgm:pt>
    <dgm:pt modelId="{98B380F4-9A55-4597-BFAF-05EC71CA6705}" type="parTrans" cxnId="{2599FEA5-6F66-40C1-87B9-4E07AC6BD74B}">
      <dgm:prSet/>
      <dgm:spPr/>
      <dgm:t>
        <a:bodyPr/>
        <a:lstStyle/>
        <a:p>
          <a:endParaRPr lang="en-US" sz="2000" b="1"/>
        </a:p>
      </dgm:t>
    </dgm:pt>
    <dgm:pt modelId="{E49FBFA1-899A-4EA5-A105-99A683904865}" type="sibTrans" cxnId="{2599FEA5-6F66-40C1-87B9-4E07AC6BD74B}">
      <dgm:prSet/>
      <dgm:spPr/>
      <dgm:t>
        <a:bodyPr/>
        <a:lstStyle/>
        <a:p>
          <a:endParaRPr lang="en-US" sz="2000" b="1"/>
        </a:p>
      </dgm:t>
    </dgm:pt>
    <dgm:pt modelId="{87FD89F3-4F06-4C1B-B154-82B48E5B2BF5}">
      <dgm:prSet custT="1"/>
      <dgm:spPr/>
      <dgm:t>
        <a:bodyPr/>
        <a:lstStyle/>
        <a:p>
          <a:pPr rtl="0"/>
          <a:r>
            <a:rPr lang="en-US" sz="2000" b="1" dirty="0"/>
            <a:t>Main Subjects in the lab</a:t>
          </a:r>
          <a:endParaRPr lang="he-IL" sz="2000" b="1" dirty="0"/>
        </a:p>
      </dgm:t>
    </dgm:pt>
    <dgm:pt modelId="{8D52FD59-3092-491C-8945-5B8107B74797}" type="parTrans" cxnId="{82925CB6-489A-4F2B-81E2-EB3C642F96C3}">
      <dgm:prSet/>
      <dgm:spPr/>
      <dgm:t>
        <a:bodyPr/>
        <a:lstStyle/>
        <a:p>
          <a:endParaRPr lang="en-US" sz="2000" b="1"/>
        </a:p>
      </dgm:t>
    </dgm:pt>
    <dgm:pt modelId="{8BA5DE6B-1121-4DBE-A6F4-2757FA544E13}" type="sibTrans" cxnId="{82925CB6-489A-4F2B-81E2-EB3C642F96C3}">
      <dgm:prSet/>
      <dgm:spPr/>
      <dgm:t>
        <a:bodyPr/>
        <a:lstStyle/>
        <a:p>
          <a:endParaRPr lang="en-US" sz="2000" b="1"/>
        </a:p>
      </dgm:t>
    </dgm:pt>
    <dgm:pt modelId="{CC120128-8D09-48B4-AA8B-3E2E7DDD4A77}">
      <dgm:prSet custT="1"/>
      <dgm:spPr/>
      <dgm:t>
        <a:bodyPr/>
        <a:lstStyle/>
        <a:p>
          <a:pPr rtl="0"/>
          <a:r>
            <a:rPr lang="en-US" sz="2000" b="1" dirty="0"/>
            <a:t>Keep it simple to people who are not in the field</a:t>
          </a:r>
          <a:endParaRPr lang="he-IL" sz="2000" b="1" dirty="0"/>
        </a:p>
      </dgm:t>
    </dgm:pt>
    <dgm:pt modelId="{F8B02D0A-112C-49FD-8DD5-CD1546D70FD1}" type="parTrans" cxnId="{F95D533A-5F78-4A87-B02E-864191EBFB16}">
      <dgm:prSet/>
      <dgm:spPr/>
      <dgm:t>
        <a:bodyPr/>
        <a:lstStyle/>
        <a:p>
          <a:endParaRPr lang="en-US" sz="2000" b="1"/>
        </a:p>
      </dgm:t>
    </dgm:pt>
    <dgm:pt modelId="{B6640F96-EB0D-490C-ACFD-843AA8F925C4}" type="sibTrans" cxnId="{F95D533A-5F78-4A87-B02E-864191EBFB16}">
      <dgm:prSet/>
      <dgm:spPr/>
      <dgm:t>
        <a:bodyPr/>
        <a:lstStyle/>
        <a:p>
          <a:endParaRPr lang="en-US" sz="2000" b="1"/>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pPr rtl="1"/>
          <a:endParaRPr lang="he-IL"/>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custScaleX="76635" custLinFactY="-122050" custLinFactNeighborX="-2058" custLinFactNeighborY="-200000">
        <dgm:presLayoutVars>
          <dgm:chMax val="0"/>
          <dgm:chPref val="0"/>
          <dgm:bulletEnabled val="1"/>
        </dgm:presLayoutVars>
      </dgm:prSet>
      <dgm:spPr/>
      <dgm:t>
        <a:bodyPr/>
        <a:lstStyle/>
        <a:p>
          <a:pPr rtl="1"/>
          <a:endParaRPr lang="he-IL"/>
        </a:p>
      </dgm:t>
    </dgm:pt>
    <dgm:pt modelId="{AD36398F-ACF7-45F5-962D-A34A91DBDA29}" type="pres">
      <dgm:prSet presAssocID="{F99105CB-3150-4A3F-BE2D-F22DAD71B8E0}" presName="desTx" presStyleLbl="alignAccFollowNode1" presStyleIdx="0" presStyleCnt="4" custScaleX="98299" custScaleY="380348" custLinFactNeighborX="-7044">
        <dgm:presLayoutVars>
          <dgm:bulletEnabled val="1"/>
        </dgm:presLayoutVars>
      </dgm:prSet>
      <dgm:spPr/>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custLinFactY="-122050" custLinFactNeighborX="-667" custLinFactNeighborY="-200000">
        <dgm:presLayoutVars>
          <dgm:chMax val="0"/>
          <dgm:chPref val="0"/>
          <dgm:bulletEnabled val="1"/>
        </dgm:presLayoutVars>
      </dgm:prSet>
      <dgm:spPr/>
      <dgm:t>
        <a:bodyPr/>
        <a:lstStyle/>
        <a:p>
          <a:pPr rtl="1"/>
          <a:endParaRPr lang="he-IL"/>
        </a:p>
      </dgm:t>
    </dgm:pt>
    <dgm:pt modelId="{94AB53EF-7E78-43E7-8BF2-E42496B2A58C}" type="pres">
      <dgm:prSet presAssocID="{CC43F576-53C0-402A-AC10-6E2B88F75ABC}" presName="desTx" presStyleLbl="alignAccFollowNode1" presStyleIdx="1" presStyleCnt="4" custScaleY="370212">
        <dgm:presLayoutVars>
          <dgm:bulletEnabled val="1"/>
        </dgm:presLayoutVars>
      </dgm:prSet>
      <dgm:spPr/>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custLinFactY="-113613" custLinFactNeighborX="-7683" custLinFactNeighborY="-200000">
        <dgm:presLayoutVars>
          <dgm:chMax val="0"/>
          <dgm:chPref val="0"/>
          <dgm:bulletEnabled val="1"/>
        </dgm:presLayoutVars>
      </dgm:prSet>
      <dgm:spPr/>
      <dgm:t>
        <a:bodyPr/>
        <a:lstStyle/>
        <a:p>
          <a:pPr rtl="1"/>
          <a:endParaRPr lang="he-IL"/>
        </a:p>
      </dgm:t>
    </dgm:pt>
    <dgm:pt modelId="{9C774EAC-6A48-4087-85A7-5189DB5226D9}" type="pres">
      <dgm:prSet presAssocID="{87FD89F3-4F06-4C1B-B154-82B48E5B2BF5}" presName="desTx" presStyleLbl="alignAccFollowNode1" presStyleIdx="2" presStyleCnt="4" custScaleX="142007" custScaleY="472327" custLinFactNeighborX="-2332">
        <dgm:presLayoutVars>
          <dgm:bulletEnabled val="1"/>
        </dgm:presLayoutVars>
      </dgm:prSet>
      <dgm:spPr/>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custScaleX="133222" custLinFactY="-140577" custLinFactNeighborX="-10184" custLinFactNeighborY="-200000">
        <dgm:presLayoutVars>
          <dgm:chMax val="0"/>
          <dgm:chPref val="0"/>
          <dgm:bulletEnabled val="1"/>
        </dgm:presLayoutVars>
      </dgm:prSet>
      <dgm:spPr/>
      <dgm:t>
        <a:bodyPr/>
        <a:lstStyle/>
        <a:p>
          <a:pPr rtl="1"/>
          <a:endParaRPr lang="he-IL"/>
        </a:p>
      </dgm:t>
    </dgm:pt>
    <dgm:pt modelId="{501A2AC1-2799-495C-AE27-6F11CF2635C6}" type="pres">
      <dgm:prSet presAssocID="{CC120128-8D09-48B4-AA8B-3E2E7DDD4A77}" presName="desTx" presStyleLbl="alignAccFollowNode1" presStyleIdx="3" presStyleCnt="4" custScaleX="126330" custScaleY="482241" custLinFactNeighborX="-10215" custLinFactNeighborY="4957">
        <dgm:presLayoutVars>
          <dgm:bulletEnabled val="1"/>
        </dgm:presLayoutVars>
      </dgm:prSet>
      <dgm:spPr/>
    </dgm:pt>
  </dgm:ptLst>
  <dgm:cxnLst>
    <dgm:cxn modelId="{3F6E61DA-1B14-4A47-8D83-82BF12002340}" type="presOf" srcId="{F99105CB-3150-4A3F-BE2D-F22DAD71B8E0}" destId="{393EB0DA-0246-4CEC-A7D4-DC1FE911DF81}" srcOrd="0" destOrd="0" presId="urn:microsoft.com/office/officeart/2005/8/layout/hList1"/>
    <dgm:cxn modelId="{16E99D52-F007-40BF-95C4-DC81EE411A8E}" type="presOf" srcId="{CC120128-8D09-48B4-AA8B-3E2E7DDD4A77}" destId="{F8A3F7B2-6FDE-40A0-9544-6C3C9B45771C}" srcOrd="0" destOrd="0" presId="urn:microsoft.com/office/officeart/2005/8/layout/hList1"/>
    <dgm:cxn modelId="{86A1507E-C552-4085-8C8E-A66AD8DEBF82}" type="presOf" srcId="{CC43F576-53C0-402A-AC10-6E2B88F75ABC}" destId="{143909F5-9BD6-4BDD-81E8-865DF92E8B75}" srcOrd="0" destOrd="0" presId="urn:microsoft.com/office/officeart/2005/8/layout/hList1"/>
    <dgm:cxn modelId="{82925CB6-489A-4F2B-81E2-EB3C642F96C3}" srcId="{96E08D7C-70BA-43B7-847A-65D542C386AD}" destId="{87FD89F3-4F06-4C1B-B154-82B48E5B2BF5}" srcOrd="2" destOrd="0" parTransId="{8D52FD59-3092-491C-8945-5B8107B74797}" sibTransId="{8BA5DE6B-1121-4DBE-A6F4-2757FA544E13}"/>
    <dgm:cxn modelId="{2599FEA5-6F66-40C1-87B9-4E07AC6BD74B}" srcId="{96E08D7C-70BA-43B7-847A-65D542C386AD}" destId="{CC43F576-53C0-402A-AC10-6E2B88F75ABC}" srcOrd="1" destOrd="0" parTransId="{98B380F4-9A55-4597-BFAF-05EC71CA6705}" sibTransId="{E49FBFA1-899A-4EA5-A105-99A683904865}"/>
    <dgm:cxn modelId="{7B267B6F-4958-4A96-985C-9A2E41A0F5B5}" type="presOf" srcId="{87FD89F3-4F06-4C1B-B154-82B48E5B2BF5}" destId="{CBCB8305-FC8B-4B1D-8161-49D9D6160A9F}" srcOrd="0" destOrd="0" presId="urn:microsoft.com/office/officeart/2005/8/layout/hList1"/>
    <dgm:cxn modelId="{9C51DE90-55B4-4898-9A28-DF3CF5038AE0}" type="presOf" srcId="{96E08D7C-70BA-43B7-847A-65D542C386AD}" destId="{6C2FEFB3-8FAD-4505-9396-038E0C3B47B1}" srcOrd="0" destOrd="0"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F95D533A-5F78-4A87-B02E-864191EBFB16}" srcId="{96E08D7C-70BA-43B7-847A-65D542C386AD}" destId="{CC120128-8D09-48B4-AA8B-3E2E7DDD4A77}" srcOrd="3" destOrd="0" parTransId="{F8B02D0A-112C-49FD-8DD5-CD1546D70FD1}" sibTransId="{B6640F96-EB0D-490C-ACFD-843AA8F925C4}"/>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2000" b="1" dirty="0"/>
            <a:t>What are we specialized in</a:t>
          </a:r>
          <a:endParaRPr lang="he-IL" sz="20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2000" b="1" dirty="0"/>
            <a:t>What specialized equipment we use to answer Q</a:t>
          </a:r>
          <a:endParaRPr lang="he-IL" sz="2000" dirty="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2000" b="1" dirty="0"/>
            <a:t>How can we aid other scientists to answer their Q</a:t>
          </a:r>
          <a:endParaRPr lang="he-IL" sz="2000" dirty="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223326D5-9D0F-3644-BB58-CFD4E75C0E3C}">
      <dgm:prSet custT="1"/>
      <dgm:spPr/>
      <dgm:t>
        <a:bodyPr/>
        <a:lstStyle/>
        <a:p>
          <a:pPr>
            <a:buFont typeface="Arial" panose="020B0604020202020204" pitchFamily="34" charset="0"/>
            <a:buChar char="•"/>
          </a:pPr>
          <a:r>
            <a:rPr lang="en-IL" sz="1800" dirty="0"/>
            <a:t>Transgenic mouse tools to geneticaly manipulate specific macrophage subsets</a:t>
          </a:r>
          <a:endParaRPr lang="en-US" sz="1800" dirty="0"/>
        </a:p>
      </dgm:t>
    </dgm:pt>
    <dgm:pt modelId="{49E3ADA7-6DE6-C640-B27B-911CE365AFA6}" type="parTrans" cxnId="{840E4D9F-155F-8544-BF41-D61706D4E382}">
      <dgm:prSet/>
      <dgm:spPr/>
      <dgm:t>
        <a:bodyPr/>
        <a:lstStyle/>
        <a:p>
          <a:endParaRPr lang="en-US"/>
        </a:p>
      </dgm:t>
    </dgm:pt>
    <dgm:pt modelId="{9FAEBDCE-DC3E-7D40-969A-B24F7E35E6D4}" type="sibTrans" cxnId="{840E4D9F-155F-8544-BF41-D61706D4E382}">
      <dgm:prSet/>
      <dgm:spPr/>
      <dgm:t>
        <a:bodyPr/>
        <a:lstStyle/>
        <a:p>
          <a:endParaRPr lang="en-US"/>
        </a:p>
      </dgm:t>
    </dgm:pt>
    <dgm:pt modelId="{B4F63B98-50D5-284F-8E16-7731F90CFC76}">
      <dgm:prSet custT="1"/>
      <dgm:spPr/>
      <dgm:t>
        <a:bodyPr/>
        <a:lstStyle/>
        <a:p>
          <a:pPr>
            <a:buFont typeface="Arial" panose="020B0604020202020204" pitchFamily="34" charset="0"/>
            <a:buChar char="•"/>
          </a:pPr>
          <a:r>
            <a:rPr lang="en-IL" sz="1800" dirty="0"/>
            <a:t>We are keen in experimental models of digestive and metabolic syndrom diseases</a:t>
          </a:r>
          <a:endParaRPr lang="en-US" sz="1800" dirty="0"/>
        </a:p>
      </dgm:t>
    </dgm:pt>
    <dgm:pt modelId="{8D1A977B-5EC8-A14A-84B1-A2645A6BBB01}" type="parTrans" cxnId="{10DE06AC-43FB-3F46-BB5E-716CD2E808A9}">
      <dgm:prSet/>
      <dgm:spPr/>
      <dgm:t>
        <a:bodyPr/>
        <a:lstStyle/>
        <a:p>
          <a:endParaRPr lang="en-US"/>
        </a:p>
      </dgm:t>
    </dgm:pt>
    <dgm:pt modelId="{BA3AF9C6-2A7C-ED46-9EF5-6EA73FDCB181}" type="sibTrans" cxnId="{10DE06AC-43FB-3F46-BB5E-716CD2E808A9}">
      <dgm:prSet/>
      <dgm:spPr/>
      <dgm:t>
        <a:bodyPr/>
        <a:lstStyle/>
        <a:p>
          <a:endParaRPr lang="en-US"/>
        </a:p>
      </dgm:t>
    </dgm:pt>
    <dgm:pt modelId="{15C6E3A3-F86B-5446-8248-09DB81F8AA07}">
      <dgm:prSet custT="1"/>
      <dgm:spPr/>
      <dgm:t>
        <a:bodyPr/>
        <a:lstStyle/>
        <a:p>
          <a:pPr>
            <a:buFont typeface="Arial" panose="020B0604020202020204" pitchFamily="34" charset="0"/>
            <a:buChar char="•"/>
          </a:pPr>
          <a:r>
            <a:rPr lang="en-IL" sz="1800" dirty="0"/>
            <a:t>Mouse colonoscopy system </a:t>
          </a:r>
          <a:endParaRPr lang="en-US" sz="1800" dirty="0"/>
        </a:p>
      </dgm:t>
    </dgm:pt>
    <dgm:pt modelId="{043A413D-A307-CE4F-B7A2-DA8ED04FC398}" type="parTrans" cxnId="{51EC69D7-FFEF-4D4C-8D06-DE9D0D5C04FA}">
      <dgm:prSet/>
      <dgm:spPr/>
      <dgm:t>
        <a:bodyPr/>
        <a:lstStyle/>
        <a:p>
          <a:endParaRPr lang="en-US"/>
        </a:p>
      </dgm:t>
    </dgm:pt>
    <dgm:pt modelId="{7419E1AC-7A95-1A4C-8B26-92A409BCE98E}" type="sibTrans" cxnId="{51EC69D7-FFEF-4D4C-8D06-DE9D0D5C04FA}">
      <dgm:prSet/>
      <dgm:spPr/>
      <dgm:t>
        <a:bodyPr/>
        <a:lstStyle/>
        <a:p>
          <a:endParaRPr lang="en-US"/>
        </a:p>
      </dgm:t>
    </dgm:pt>
    <dgm:pt modelId="{91700A28-4642-AD49-B2BA-939B11623183}">
      <dgm:prSet custT="1"/>
      <dgm:spPr/>
      <dgm:t>
        <a:bodyPr/>
        <a:lstStyle/>
        <a:p>
          <a:pPr>
            <a:buFont typeface="Arial" panose="020B0604020202020204" pitchFamily="34" charset="0"/>
            <a:buChar char="•"/>
          </a:pPr>
          <a:r>
            <a:rPr lang="en-IL" sz="1800" dirty="0"/>
            <a:t>We can teach ‘macrophagish’ (digestive organs)</a:t>
          </a:r>
          <a:endParaRPr lang="en-US" sz="1800" dirty="0"/>
        </a:p>
      </dgm:t>
    </dgm:pt>
    <dgm:pt modelId="{4A0B862D-DC60-4F43-AF2B-2355C127B4CC}" type="parTrans" cxnId="{0D87579B-9F20-BC46-ADFF-ADA022BA6BE8}">
      <dgm:prSet/>
      <dgm:spPr/>
      <dgm:t>
        <a:bodyPr/>
        <a:lstStyle/>
        <a:p>
          <a:endParaRPr lang="en-US"/>
        </a:p>
      </dgm:t>
    </dgm:pt>
    <dgm:pt modelId="{A53A8444-DAAC-A44C-B961-342104006033}" type="sibTrans" cxnId="{0D87579B-9F20-BC46-ADFF-ADA022BA6BE8}">
      <dgm:prSet/>
      <dgm:spPr/>
      <dgm:t>
        <a:bodyPr/>
        <a:lstStyle/>
        <a:p>
          <a:endParaRPr lang="en-US"/>
        </a:p>
      </dgm:t>
    </dgm:pt>
    <dgm:pt modelId="{3F201933-B3B1-944D-BDFF-36E1F94F3F8D}">
      <dgm:prSet custT="1"/>
      <dgm:spPr/>
      <dgm:t>
        <a:bodyPr/>
        <a:lstStyle/>
        <a:p>
          <a:pPr rtl="0">
            <a:buFont typeface="Arial" panose="020B0604020202020204" pitchFamily="34" charset="0"/>
            <a:buChar char="•"/>
          </a:pPr>
          <a:r>
            <a:rPr lang="en-US" sz="1800" dirty="0"/>
            <a:t>Experimental models:</a:t>
          </a:r>
        </a:p>
      </dgm:t>
    </dgm:pt>
    <dgm:pt modelId="{B05BC254-9751-7340-B7F2-F3580A662581}" type="parTrans" cxnId="{D9B0205B-D83E-AD4E-B210-CAC4368C20CA}">
      <dgm:prSet/>
      <dgm:spPr/>
      <dgm:t>
        <a:bodyPr/>
        <a:lstStyle/>
        <a:p>
          <a:endParaRPr lang="en-US"/>
        </a:p>
      </dgm:t>
    </dgm:pt>
    <dgm:pt modelId="{1F85DEEA-D67D-AA45-8C6C-E2CB9EC99F5E}" type="sibTrans" cxnId="{D9B0205B-D83E-AD4E-B210-CAC4368C20CA}">
      <dgm:prSet/>
      <dgm:spPr/>
      <dgm:t>
        <a:bodyPr/>
        <a:lstStyle/>
        <a:p>
          <a:endParaRPr lang="en-US"/>
        </a:p>
      </dgm:t>
    </dgm:pt>
    <dgm:pt modelId="{BAF0FE74-A3A1-C24F-85F6-BA2D4872CD5A}">
      <dgm:prSet custT="1"/>
      <dgm:spPr/>
      <dgm:t>
        <a:bodyPr/>
        <a:lstStyle/>
        <a:p>
          <a:pPr rtl="0">
            <a:buFont typeface="Arial" panose="020B0604020202020204" pitchFamily="34" charset="0"/>
            <a:buNone/>
          </a:pPr>
          <a:r>
            <a:rPr lang="en-US" sz="1800" dirty="0"/>
            <a:t>NAFLD/NASH (WD, CDAHFD)</a:t>
          </a:r>
        </a:p>
      </dgm:t>
    </dgm:pt>
    <dgm:pt modelId="{19511B1F-C85A-5546-9ED2-2D35418B57E3}" type="parTrans" cxnId="{23B286B3-6FCF-5E46-B0F1-B61D0C073919}">
      <dgm:prSet/>
      <dgm:spPr/>
      <dgm:t>
        <a:bodyPr/>
        <a:lstStyle/>
        <a:p>
          <a:endParaRPr lang="en-US"/>
        </a:p>
      </dgm:t>
    </dgm:pt>
    <dgm:pt modelId="{4F53271D-D9D8-394A-9A6E-C59959DCF5EA}" type="sibTrans" cxnId="{23B286B3-6FCF-5E46-B0F1-B61D0C073919}">
      <dgm:prSet/>
      <dgm:spPr/>
      <dgm:t>
        <a:bodyPr/>
        <a:lstStyle/>
        <a:p>
          <a:endParaRPr lang="en-US"/>
        </a:p>
      </dgm:t>
    </dgm:pt>
    <dgm:pt modelId="{E541230E-A21C-C548-A0EB-B09E027870BC}">
      <dgm:prSet custT="1"/>
      <dgm:spPr/>
      <dgm:t>
        <a:bodyPr/>
        <a:lstStyle/>
        <a:p>
          <a:pPr rtl="0">
            <a:buFont typeface="Arial" panose="020B0604020202020204" pitchFamily="34" charset="0"/>
            <a:buNone/>
          </a:pPr>
          <a:r>
            <a:rPr lang="en-US" sz="1800" dirty="0"/>
            <a:t>Obesity (HFD)</a:t>
          </a:r>
        </a:p>
      </dgm:t>
    </dgm:pt>
    <dgm:pt modelId="{335B6D65-81C5-5B48-BAB9-662AA58DCC0D}" type="parTrans" cxnId="{B34E0F34-31E2-C24F-BF0C-7FB8B91E6EBE}">
      <dgm:prSet/>
      <dgm:spPr/>
      <dgm:t>
        <a:bodyPr/>
        <a:lstStyle/>
        <a:p>
          <a:endParaRPr lang="en-US"/>
        </a:p>
      </dgm:t>
    </dgm:pt>
    <dgm:pt modelId="{BA791BE9-0CA3-9542-9B21-E5F4E362692B}" type="sibTrans" cxnId="{B34E0F34-31E2-C24F-BF0C-7FB8B91E6EBE}">
      <dgm:prSet/>
      <dgm:spPr/>
      <dgm:t>
        <a:bodyPr/>
        <a:lstStyle/>
        <a:p>
          <a:endParaRPr lang="en-US"/>
        </a:p>
      </dgm:t>
    </dgm:pt>
    <dgm:pt modelId="{4D857A93-6969-6D40-AEAF-73C5711CCA1E}">
      <dgm:prSet custT="1"/>
      <dgm:spPr/>
      <dgm:t>
        <a:bodyPr/>
        <a:lstStyle/>
        <a:p>
          <a:pPr rtl="0">
            <a:buFont typeface="Arial" panose="020B0604020202020204" pitchFamily="34" charset="0"/>
            <a:buNone/>
          </a:pPr>
          <a:r>
            <a:rPr lang="en-US" sz="1800" dirty="0"/>
            <a:t>T2D (HFD)</a:t>
          </a:r>
        </a:p>
      </dgm:t>
    </dgm:pt>
    <dgm:pt modelId="{7538FFE8-BD9C-2946-9365-6C2AFD40D035}" type="parTrans" cxnId="{D99B3680-7381-DF41-82A8-6886CA65EEF1}">
      <dgm:prSet/>
      <dgm:spPr/>
      <dgm:t>
        <a:bodyPr/>
        <a:lstStyle/>
        <a:p>
          <a:endParaRPr lang="en-US"/>
        </a:p>
      </dgm:t>
    </dgm:pt>
    <dgm:pt modelId="{828CBEBB-BA8F-0547-9452-55719EAF1549}" type="sibTrans" cxnId="{D99B3680-7381-DF41-82A8-6886CA65EEF1}">
      <dgm:prSet/>
      <dgm:spPr/>
      <dgm:t>
        <a:bodyPr/>
        <a:lstStyle/>
        <a:p>
          <a:endParaRPr lang="en-US"/>
        </a:p>
      </dgm:t>
    </dgm:pt>
    <dgm:pt modelId="{BA1C8546-D009-3D48-96DC-0002CDFBDAA9}">
      <dgm:prSet custT="1"/>
      <dgm:spPr/>
      <dgm:t>
        <a:bodyPr/>
        <a:lstStyle/>
        <a:p>
          <a:pPr rtl="0">
            <a:buFont typeface="Arial" panose="020B0604020202020204" pitchFamily="34" charset="0"/>
            <a:buNone/>
          </a:pPr>
          <a:r>
            <a:rPr lang="en-US" sz="1800" dirty="0"/>
            <a:t>IBD (DSS, Il10-/-)</a:t>
          </a:r>
        </a:p>
      </dgm:t>
    </dgm:pt>
    <dgm:pt modelId="{84C66459-AEBA-3B4E-BB81-73E271EE878C}" type="parTrans" cxnId="{064FFD4D-CB8B-B049-90D7-080DAA22E220}">
      <dgm:prSet/>
      <dgm:spPr/>
      <dgm:t>
        <a:bodyPr/>
        <a:lstStyle/>
        <a:p>
          <a:endParaRPr lang="en-US"/>
        </a:p>
      </dgm:t>
    </dgm:pt>
    <dgm:pt modelId="{2D204907-F165-3143-B031-CD5F39ADD561}" type="sibTrans" cxnId="{064FFD4D-CB8B-B049-90D7-080DAA22E220}">
      <dgm:prSet/>
      <dgm:spPr/>
      <dgm:t>
        <a:bodyPr/>
        <a:lstStyle/>
        <a:p>
          <a:endParaRPr lang="en-US"/>
        </a:p>
      </dgm:t>
    </dgm:pt>
    <dgm:pt modelId="{D91AA4C9-22CE-7E48-8021-A4FE7BBD395C}">
      <dgm:prSet custT="1"/>
      <dgm:spPr/>
      <dgm:t>
        <a:bodyPr/>
        <a:lstStyle/>
        <a:p>
          <a:pPr rtl="0">
            <a:buFont typeface="Arial" panose="020B0604020202020204" pitchFamily="34" charset="0"/>
            <a:buNone/>
          </a:pPr>
          <a:r>
            <a:rPr lang="en-US" sz="1800" dirty="0" err="1"/>
            <a:t>EoE</a:t>
          </a:r>
          <a:r>
            <a:rPr lang="en-US" sz="1800" dirty="0"/>
            <a:t> (Oxazolone)</a:t>
          </a:r>
        </a:p>
      </dgm:t>
    </dgm:pt>
    <dgm:pt modelId="{8FAA3F33-C438-B04F-A357-F5CEDFF4698D}" type="parTrans" cxnId="{8FF6C5E0-ADA3-D44B-95B1-0F201C39B012}">
      <dgm:prSet/>
      <dgm:spPr/>
      <dgm:t>
        <a:bodyPr/>
        <a:lstStyle/>
        <a:p>
          <a:endParaRPr lang="en-US"/>
        </a:p>
      </dgm:t>
    </dgm:pt>
    <dgm:pt modelId="{B284C6CB-4A90-3944-886A-1B3E7D204ECB}" type="sibTrans" cxnId="{8FF6C5E0-ADA3-D44B-95B1-0F201C39B012}">
      <dgm:prSet/>
      <dgm:spPr/>
      <dgm:t>
        <a:bodyPr/>
        <a:lstStyle/>
        <a:p>
          <a:endParaRPr lang="en-US"/>
        </a:p>
      </dgm:t>
    </dgm:pt>
    <dgm:pt modelId="{49CDC299-5786-FC4A-B70F-729EAA22FC30}">
      <dgm:prSet custT="1"/>
      <dgm:spPr/>
      <dgm:t>
        <a:bodyPr/>
        <a:lstStyle/>
        <a:p>
          <a:pPr rtl="0">
            <a:buFont typeface="Arial" panose="020B0604020202020204" pitchFamily="34" charset="0"/>
            <a:buNone/>
          </a:pPr>
          <a:r>
            <a:rPr lang="en-US" sz="1800" dirty="0"/>
            <a:t>HCC – HTVI model</a:t>
          </a:r>
        </a:p>
      </dgm:t>
    </dgm:pt>
    <dgm:pt modelId="{831371AF-769F-B743-BED4-96EBC627A383}" type="parTrans" cxnId="{160FD92C-7F59-2543-AB2F-6F4C0AC2BA5B}">
      <dgm:prSet/>
      <dgm:spPr/>
      <dgm:t>
        <a:bodyPr/>
        <a:lstStyle/>
        <a:p>
          <a:endParaRPr lang="en-US"/>
        </a:p>
      </dgm:t>
    </dgm:pt>
    <dgm:pt modelId="{D23881BC-04BA-B647-BF3E-1B9480EB71C7}" type="sibTrans" cxnId="{160FD92C-7F59-2543-AB2F-6F4C0AC2BA5B}">
      <dgm:prSet/>
      <dgm:spPr/>
      <dgm:t>
        <a:bodyPr/>
        <a:lstStyle/>
        <a:p>
          <a:endParaRPr lang="en-US"/>
        </a:p>
      </dgm:t>
    </dgm:pt>
    <dgm:pt modelId="{CD907C32-B0A5-084E-9D25-5355DADA052C}">
      <dgm:prSet custT="1"/>
      <dgm:spPr/>
      <dgm:t>
        <a:bodyPr/>
        <a:lstStyle/>
        <a:p>
          <a:pPr rtl="0">
            <a:buFont typeface="Arial" panose="020B0604020202020204" pitchFamily="34" charset="0"/>
            <a:buNone/>
          </a:pPr>
          <a:r>
            <a:rPr lang="en-US" sz="1800" dirty="0"/>
            <a:t>CRC – orthotopic model</a:t>
          </a:r>
        </a:p>
      </dgm:t>
    </dgm:pt>
    <dgm:pt modelId="{4572ECD9-0499-684F-B4AD-1B8600EABA5D}" type="parTrans" cxnId="{DE19E643-FBB7-F343-9AAB-8F645B9573EA}">
      <dgm:prSet/>
      <dgm:spPr/>
      <dgm:t>
        <a:bodyPr/>
        <a:lstStyle/>
        <a:p>
          <a:endParaRPr lang="en-US"/>
        </a:p>
      </dgm:t>
    </dgm:pt>
    <dgm:pt modelId="{7B06BA12-5032-FD4D-8F2F-60EC1071B609}" type="sibTrans" cxnId="{DE19E643-FBB7-F343-9AAB-8F645B9573EA}">
      <dgm:prSet/>
      <dgm:spPr/>
      <dgm:t>
        <a:bodyPr/>
        <a:lstStyle/>
        <a:p>
          <a:endParaRPr lang="en-US"/>
        </a:p>
      </dgm:t>
    </dgm:pt>
    <dgm:pt modelId="{B1010F3F-30C9-284E-9C94-D15DF78E30B0}">
      <dgm:prSet custT="1"/>
      <dgm:spPr/>
      <dgm:t>
        <a:bodyPr/>
        <a:lstStyle/>
        <a:p>
          <a:pPr rtl="0">
            <a:buFont typeface="Arial" panose="020B0604020202020204" pitchFamily="34" charset="0"/>
            <a:buNone/>
          </a:pPr>
          <a:r>
            <a:rPr lang="en-US" sz="1800" dirty="0"/>
            <a:t>DILI (APAP)</a:t>
          </a:r>
        </a:p>
      </dgm:t>
    </dgm:pt>
    <dgm:pt modelId="{F12BE43C-9EB0-734C-B701-5F8976D7CBC8}" type="parTrans" cxnId="{87E13930-0981-B742-9075-BE35FFF8183B}">
      <dgm:prSet/>
      <dgm:spPr/>
      <dgm:t>
        <a:bodyPr/>
        <a:lstStyle/>
        <a:p>
          <a:endParaRPr lang="en-US"/>
        </a:p>
      </dgm:t>
    </dgm:pt>
    <dgm:pt modelId="{DAD5B787-5F4A-EC48-BD66-AFCA68D2E8D8}" type="sibTrans" cxnId="{87E13930-0981-B742-9075-BE35FFF8183B}">
      <dgm:prSet/>
      <dgm:spPr/>
      <dgm:t>
        <a:bodyPr/>
        <a:lstStyle/>
        <a:p>
          <a:endParaRPr lang="en-US"/>
        </a:p>
      </dgm:t>
    </dgm:pt>
    <dgm:pt modelId="{71B64FAD-8ADD-1842-AA65-9A66B1C349CF}">
      <dgm:prSet custT="1"/>
      <dgm:spPr/>
      <dgm:t>
        <a:bodyPr/>
        <a:lstStyle/>
        <a:p>
          <a:pPr rtl="0">
            <a:buFont typeface="Arial" panose="020B0604020202020204" pitchFamily="34" charset="0"/>
            <a:buChar char="•"/>
          </a:pPr>
          <a:r>
            <a:rPr lang="en-US" sz="1800" dirty="0"/>
            <a:t>Flow cytometry</a:t>
          </a:r>
        </a:p>
      </dgm:t>
    </dgm:pt>
    <dgm:pt modelId="{2BD14294-29AC-0B4E-A495-4D0E31F804B5}" type="parTrans" cxnId="{352C566F-968D-A643-8F2B-FD6A947BFDDE}">
      <dgm:prSet/>
      <dgm:spPr/>
      <dgm:t>
        <a:bodyPr/>
        <a:lstStyle/>
        <a:p>
          <a:endParaRPr lang="en-US"/>
        </a:p>
      </dgm:t>
    </dgm:pt>
    <dgm:pt modelId="{3C5E8C01-259E-D340-8D84-D110F375AB57}" type="sibTrans" cxnId="{352C566F-968D-A643-8F2B-FD6A947BFDDE}">
      <dgm:prSet/>
      <dgm:spPr/>
      <dgm:t>
        <a:bodyPr/>
        <a:lstStyle/>
        <a:p>
          <a:endParaRPr lang="en-US"/>
        </a:p>
      </dgm:t>
    </dgm:pt>
    <dgm:pt modelId="{AD8D4CB4-FBA6-934B-A195-0E1D03D7533C}">
      <dgm:prSet custT="1"/>
      <dgm:spPr/>
      <dgm:t>
        <a:bodyPr/>
        <a:lstStyle/>
        <a:p>
          <a:pPr rtl="0">
            <a:buFont typeface="Arial" panose="020B0604020202020204" pitchFamily="34" charset="0"/>
            <a:buChar char="•"/>
          </a:pPr>
          <a:r>
            <a:rPr lang="en-US" sz="1800" dirty="0"/>
            <a:t>Molecular techniques</a:t>
          </a:r>
        </a:p>
      </dgm:t>
    </dgm:pt>
    <dgm:pt modelId="{2EA63518-18EB-4A4A-B513-C4F8F1736C9B}" type="parTrans" cxnId="{00E70259-74CE-8F4A-90C7-65220161F220}">
      <dgm:prSet/>
      <dgm:spPr/>
      <dgm:t>
        <a:bodyPr/>
        <a:lstStyle/>
        <a:p>
          <a:endParaRPr lang="en-US"/>
        </a:p>
      </dgm:t>
    </dgm:pt>
    <dgm:pt modelId="{90AFE82B-132B-FB4B-BC82-06BE48E615EE}" type="sibTrans" cxnId="{00E70259-74CE-8F4A-90C7-65220161F220}">
      <dgm:prSet/>
      <dgm:spPr/>
      <dgm:t>
        <a:bodyPr/>
        <a:lstStyle/>
        <a:p>
          <a:endParaRPr lang="en-US"/>
        </a:p>
      </dgm:t>
    </dgm:pt>
    <dgm:pt modelId="{F21DDD12-5DA7-0B47-9825-C5248AD47826}">
      <dgm:prSet custT="1"/>
      <dgm:spPr/>
      <dgm:t>
        <a:bodyPr/>
        <a:lstStyle/>
        <a:p>
          <a:pPr rtl="0">
            <a:buFont typeface="Arial" panose="020B0604020202020204" pitchFamily="34" charset="0"/>
            <a:buChar char="•"/>
          </a:pPr>
          <a:r>
            <a:rPr lang="en-US" sz="1800" dirty="0"/>
            <a:t>Confocal microscopy</a:t>
          </a:r>
        </a:p>
      </dgm:t>
    </dgm:pt>
    <dgm:pt modelId="{2C437DAF-2BBF-1841-999D-C74A8A3F9D04}" type="parTrans" cxnId="{FE730A06-BD51-C549-B365-A3D6564DEF6F}">
      <dgm:prSet/>
      <dgm:spPr/>
      <dgm:t>
        <a:bodyPr/>
        <a:lstStyle/>
        <a:p>
          <a:endParaRPr lang="en-US"/>
        </a:p>
      </dgm:t>
    </dgm:pt>
    <dgm:pt modelId="{EFEA7C3B-983E-3242-A975-BFF13AA7F3E9}" type="sibTrans" cxnId="{FE730A06-BD51-C549-B365-A3D6564DEF6F}">
      <dgm:prSet/>
      <dgm:spPr/>
      <dgm:t>
        <a:bodyPr/>
        <a:lstStyle/>
        <a:p>
          <a:endParaRPr lang="en-US"/>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pPr rtl="1"/>
          <a:endParaRPr lang="he-IL"/>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pPr rtl="1"/>
          <a:endParaRPr lang="he-IL"/>
        </a:p>
      </dgm:t>
    </dgm:pt>
    <dgm:pt modelId="{E73F5EDE-A10D-4951-8321-A945EA279669}" type="pres">
      <dgm:prSet presAssocID="{455E1280-5780-4DF4-A4E1-73960532650F}" presName="desTx" presStyleLbl="alignAccFollowNode1" presStyleIdx="0" presStyleCnt="3">
        <dgm:presLayoutVars>
          <dgm:bulletEnabled val="1"/>
        </dgm:presLayoutVars>
      </dgm:prSet>
      <dgm:spPr/>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pPr rtl="1"/>
          <a:endParaRPr lang="he-IL"/>
        </a:p>
      </dgm:t>
    </dgm:pt>
    <dgm:pt modelId="{9C200E40-D124-4CE4-915D-0E8B6478DD71}" type="pres">
      <dgm:prSet presAssocID="{BE354AAD-6D47-4986-9273-D2C2806FDEB1}" presName="desTx" presStyleLbl="alignAccFollowNode1" presStyleIdx="1" presStyleCnt="3">
        <dgm:presLayoutVars>
          <dgm:bulletEnabled val="1"/>
        </dgm:presLayoutVars>
      </dgm:prSet>
      <dgm:spPr/>
      <dgm:t>
        <a:bodyPr/>
        <a:lstStyle/>
        <a:p>
          <a:pPr rtl="1"/>
          <a:endParaRPr lang="he-IL"/>
        </a:p>
      </dgm:t>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pPr rtl="1"/>
          <a:endParaRPr lang="he-IL"/>
        </a:p>
      </dgm:t>
    </dgm:pt>
    <dgm:pt modelId="{32A85AEE-79FA-452C-86E3-3B8118DDF0F4}" type="pres">
      <dgm:prSet presAssocID="{5FF2580A-09CB-4A9F-BBD0-5F77C05A2374}" presName="desTx" presStyleLbl="alignAccFollowNode1" presStyleIdx="2" presStyleCnt="3">
        <dgm:presLayoutVars>
          <dgm:bulletEnabled val="1"/>
        </dgm:presLayoutVars>
      </dgm:prSet>
      <dgm:spPr/>
      <dgm:t>
        <a:bodyPr/>
        <a:lstStyle/>
        <a:p>
          <a:pPr rtl="1"/>
          <a:endParaRPr lang="he-IL"/>
        </a:p>
      </dgm:t>
    </dgm:pt>
  </dgm:ptLst>
  <dgm:cxnLst>
    <dgm:cxn modelId="{4BF1EDD7-B9BF-1E4A-900D-95C97B0612D1}" type="presOf" srcId="{BAF0FE74-A3A1-C24F-85F6-BA2D4872CD5A}" destId="{32A85AEE-79FA-452C-86E3-3B8118DDF0F4}" srcOrd="0" destOrd="2" presId="urn:microsoft.com/office/officeart/2005/8/layout/hList1"/>
    <dgm:cxn modelId="{8080CB0A-BD5B-0A4F-AF1A-336773DDF8C5}" type="presOf" srcId="{AD8D4CB4-FBA6-934B-A195-0E1D03D7533C}" destId="{9C200E40-D124-4CE4-915D-0E8B6478DD71}" srcOrd="0" destOrd="4" presId="urn:microsoft.com/office/officeart/2005/8/layout/hList1"/>
    <dgm:cxn modelId="{F1A38EA9-109A-D740-B1A6-0B46F680BB46}" type="presOf" srcId="{D91AA4C9-22CE-7E48-8021-A4FE7BBD395C}" destId="{32A85AEE-79FA-452C-86E3-3B8118DDF0F4}" srcOrd="0" destOrd="7" presId="urn:microsoft.com/office/officeart/2005/8/layout/hList1"/>
    <dgm:cxn modelId="{0D87579B-9F20-BC46-ADFF-ADA022BA6BE8}" srcId="{5FF2580A-09CB-4A9F-BBD0-5F77C05A2374}" destId="{91700A28-4642-AD49-B2BA-939B11623183}" srcOrd="0" destOrd="0" parTransId="{4A0B862D-DC60-4F43-AF2B-2355C127B4CC}" sibTransId="{A53A8444-DAAC-A44C-B961-342104006033}"/>
    <dgm:cxn modelId="{1B53F0A3-609B-42AC-BAF3-202D524CBFCC}" type="presOf" srcId="{3C6A4C54-0B1B-4C41-A71D-881BB32C56DE}" destId="{CD6B89CE-AE32-463F-A245-AF05C7CFE10D}" srcOrd="0" destOrd="0" presId="urn:microsoft.com/office/officeart/2005/8/layout/hList1"/>
    <dgm:cxn modelId="{00E70259-74CE-8F4A-90C7-65220161F220}" srcId="{BE354AAD-6D47-4986-9273-D2C2806FDEB1}" destId="{AD8D4CB4-FBA6-934B-A195-0E1D03D7533C}" srcOrd="4" destOrd="0" parTransId="{2EA63518-18EB-4A4A-B513-C4F8F1736C9B}" sibTransId="{90AFE82B-132B-FB4B-BC82-06BE48E615EE}"/>
    <dgm:cxn modelId="{840E4D9F-155F-8544-BF41-D61706D4E382}" srcId="{BE354AAD-6D47-4986-9273-D2C2806FDEB1}" destId="{223326D5-9D0F-3644-BB58-CFD4E75C0E3C}" srcOrd="0" destOrd="0" parTransId="{49E3ADA7-6DE6-C640-B27B-911CE365AFA6}" sibTransId="{9FAEBDCE-DC3E-7D40-969A-B24F7E35E6D4}"/>
    <dgm:cxn modelId="{D99B3680-7381-DF41-82A8-6886CA65EEF1}" srcId="{5FF2580A-09CB-4A9F-BBD0-5F77C05A2374}" destId="{4D857A93-6969-6D40-AEAF-73C5711CCA1E}" srcOrd="5" destOrd="0" parTransId="{7538FFE8-BD9C-2946-9365-6C2AFD40D035}" sibTransId="{828CBEBB-BA8F-0547-9452-55719EAF1549}"/>
    <dgm:cxn modelId="{B34E0F34-31E2-C24F-BF0C-7FB8B91E6EBE}" srcId="{5FF2580A-09CB-4A9F-BBD0-5F77C05A2374}" destId="{E541230E-A21C-C548-A0EB-B09E027870BC}" srcOrd="4" destOrd="0" parTransId="{335B6D65-81C5-5B48-BAB9-662AA58DCC0D}" sibTransId="{BA791BE9-0CA3-9542-9B21-E5F4E362692B}"/>
    <dgm:cxn modelId="{D9B0205B-D83E-AD4E-B210-CAC4368C20CA}" srcId="{5FF2580A-09CB-4A9F-BBD0-5F77C05A2374}" destId="{3F201933-B3B1-944D-BDFF-36E1F94F3F8D}" srcOrd="1" destOrd="0" parTransId="{B05BC254-9751-7340-B7F2-F3580A662581}" sibTransId="{1F85DEEA-D67D-AA45-8C6C-E2CB9EC99F5E}"/>
    <dgm:cxn modelId="{0210AA09-DD48-4A70-BE07-48E059076AED}" srcId="{3C6A4C54-0B1B-4C41-A71D-881BB32C56DE}" destId="{5FF2580A-09CB-4A9F-BBD0-5F77C05A2374}" srcOrd="2" destOrd="0" parTransId="{9D2999A8-0C50-4AA3-82A9-A96FF32FEFAF}" sibTransId="{6573042E-B4DF-4912-9B1F-EDB01CFD9B88}"/>
    <dgm:cxn modelId="{FE730A06-BD51-C549-B365-A3D6564DEF6F}" srcId="{BE354AAD-6D47-4986-9273-D2C2806FDEB1}" destId="{F21DDD12-5DA7-0B47-9825-C5248AD47826}" srcOrd="5" destOrd="0" parTransId="{2C437DAF-2BBF-1841-999D-C74A8A3F9D04}" sibTransId="{EFEA7C3B-983E-3242-A975-BFF13AA7F3E9}"/>
    <dgm:cxn modelId="{8A20FC7F-090D-474F-A6C2-E2FD982C3913}" type="presOf" srcId="{BA1C8546-D009-3D48-96DC-0002CDFBDAA9}" destId="{32A85AEE-79FA-452C-86E3-3B8118DDF0F4}" srcOrd="0" destOrd="6" presId="urn:microsoft.com/office/officeart/2005/8/layout/hList1"/>
    <dgm:cxn modelId="{29F57AC5-1F38-48F1-9B32-0803C14E6C9C}" type="presOf" srcId="{5FF2580A-09CB-4A9F-BBD0-5F77C05A2374}" destId="{48B9880A-DF8D-4658-A75E-9F9803B6A3E5}" srcOrd="0" destOrd="0" presId="urn:microsoft.com/office/officeart/2005/8/layout/hList1"/>
    <dgm:cxn modelId="{2DEEED52-4BB9-FC42-92F6-0C77D742BAB1}" type="presOf" srcId="{15C6E3A3-F86B-5446-8248-09DB81F8AA07}" destId="{9C200E40-D124-4CE4-915D-0E8B6478DD71}" srcOrd="0" destOrd="2" presId="urn:microsoft.com/office/officeart/2005/8/layout/hList1"/>
    <dgm:cxn modelId="{10DE06AC-43FB-3F46-BB5E-716CD2E808A9}" srcId="{BE354AAD-6D47-4986-9273-D2C2806FDEB1}" destId="{B4F63B98-50D5-284F-8E16-7731F90CFC76}" srcOrd="1" destOrd="0" parTransId="{8D1A977B-5EC8-A14A-84B1-A2645A6BBB01}" sibTransId="{BA3AF9C6-2A7C-ED46-9EF5-6EA73FDCB181}"/>
    <dgm:cxn modelId="{064FFD4D-CB8B-B049-90D7-080DAA22E220}" srcId="{5FF2580A-09CB-4A9F-BBD0-5F77C05A2374}" destId="{BA1C8546-D009-3D48-96DC-0002CDFBDAA9}" srcOrd="6" destOrd="0" parTransId="{84C66459-AEBA-3B4E-BB81-73E271EE878C}" sibTransId="{2D204907-F165-3143-B031-CD5F39ADD561}"/>
    <dgm:cxn modelId="{3DBA4EBA-4D01-A94E-820D-293A9601FDFB}" type="presOf" srcId="{B1010F3F-30C9-284E-9C94-D15DF78E30B0}" destId="{32A85AEE-79FA-452C-86E3-3B8118DDF0F4}" srcOrd="0" destOrd="3" presId="urn:microsoft.com/office/officeart/2005/8/layout/hList1"/>
    <dgm:cxn modelId="{D7D5964C-4661-0549-852E-3BB3C5112192}" type="presOf" srcId="{71B64FAD-8ADD-1842-AA65-9A66B1C349CF}" destId="{9C200E40-D124-4CE4-915D-0E8B6478DD71}" srcOrd="0" destOrd="3" presId="urn:microsoft.com/office/officeart/2005/8/layout/hList1"/>
    <dgm:cxn modelId="{0FD7C30C-3736-B44A-B323-A3035AC80E5C}" type="presOf" srcId="{223326D5-9D0F-3644-BB58-CFD4E75C0E3C}" destId="{9C200E40-D124-4CE4-915D-0E8B6478DD71}" srcOrd="0" destOrd="0" presId="urn:microsoft.com/office/officeart/2005/8/layout/hList1"/>
    <dgm:cxn modelId="{E497DBED-1957-0944-92BC-98EBB74FE7F2}" type="presOf" srcId="{B4F63B98-50D5-284F-8E16-7731F90CFC76}" destId="{9C200E40-D124-4CE4-915D-0E8B6478DD71}" srcOrd="0" destOrd="1" presId="urn:microsoft.com/office/officeart/2005/8/layout/hList1"/>
    <dgm:cxn modelId="{160FD92C-7F59-2543-AB2F-6F4C0AC2BA5B}" srcId="{5FF2580A-09CB-4A9F-BBD0-5F77C05A2374}" destId="{49CDC299-5786-FC4A-B70F-729EAA22FC30}" srcOrd="8" destOrd="0" parTransId="{831371AF-769F-B743-BED4-96EBC627A383}" sibTransId="{D23881BC-04BA-B647-BF3E-1B9480EB71C7}"/>
    <dgm:cxn modelId="{DE19E643-FBB7-F343-9AAB-8F645B9573EA}" srcId="{5FF2580A-09CB-4A9F-BBD0-5F77C05A2374}" destId="{CD907C32-B0A5-084E-9D25-5355DADA052C}" srcOrd="9" destOrd="0" parTransId="{4572ECD9-0499-684F-B4AD-1B8600EABA5D}" sibTransId="{7B06BA12-5032-FD4D-8F2F-60EC1071B609}"/>
    <dgm:cxn modelId="{8FF6C5E0-ADA3-D44B-95B1-0F201C39B012}" srcId="{5FF2580A-09CB-4A9F-BBD0-5F77C05A2374}" destId="{D91AA4C9-22CE-7E48-8021-A4FE7BBD395C}" srcOrd="7" destOrd="0" parTransId="{8FAA3F33-C438-B04F-A357-F5CEDFF4698D}" sibTransId="{B284C6CB-4A90-3944-886A-1B3E7D204ECB}"/>
    <dgm:cxn modelId="{44554B4F-E367-4F2F-847B-9F2112819ABD}" srcId="{3C6A4C54-0B1B-4C41-A71D-881BB32C56DE}" destId="{BE354AAD-6D47-4986-9273-D2C2806FDEB1}" srcOrd="1" destOrd="0" parTransId="{69F9910C-3031-4166-92B5-1BCF40DB062D}" sibTransId="{2AEB31F0-8F4B-4367-ADAE-7AAA3FD3F781}"/>
    <dgm:cxn modelId="{B08D2FF8-D9BC-41E4-875F-C09733BA8012}" type="presOf" srcId="{455E1280-5780-4DF4-A4E1-73960532650F}" destId="{6C82391C-B745-416C-80E9-CE084F89A1C8}" srcOrd="0" destOrd="0" presId="urn:microsoft.com/office/officeart/2005/8/layout/hList1"/>
    <dgm:cxn modelId="{9B0D5D0F-B5FE-9844-B898-3789A354BE61}" type="presOf" srcId="{E541230E-A21C-C548-A0EB-B09E027870BC}" destId="{32A85AEE-79FA-452C-86E3-3B8118DDF0F4}" srcOrd="0" destOrd="4" presId="urn:microsoft.com/office/officeart/2005/8/layout/hList1"/>
    <dgm:cxn modelId="{F6578C5C-1510-446A-B648-063FC4AD207E}" type="presOf" srcId="{BE354AAD-6D47-4986-9273-D2C2806FDEB1}" destId="{DAC52AC3-FFAD-4F64-9D6B-D5B196EDD508}" srcOrd="0" destOrd="0" presId="urn:microsoft.com/office/officeart/2005/8/layout/hList1"/>
    <dgm:cxn modelId="{51EC69D7-FFEF-4D4C-8D06-DE9D0D5C04FA}" srcId="{BE354AAD-6D47-4986-9273-D2C2806FDEB1}" destId="{15C6E3A3-F86B-5446-8248-09DB81F8AA07}" srcOrd="2" destOrd="0" parTransId="{043A413D-A307-CE4F-B7A2-DA8ED04FC398}" sibTransId="{7419E1AC-7A95-1A4C-8B26-92A409BCE98E}"/>
    <dgm:cxn modelId="{23B286B3-6FCF-5E46-B0F1-B61D0C073919}" srcId="{5FF2580A-09CB-4A9F-BBD0-5F77C05A2374}" destId="{BAF0FE74-A3A1-C24F-85F6-BA2D4872CD5A}" srcOrd="2" destOrd="0" parTransId="{19511B1F-C85A-5546-9ED2-2D35418B57E3}" sibTransId="{4F53271D-D9D8-394A-9A6E-C59959DCF5EA}"/>
    <dgm:cxn modelId="{352C566F-968D-A643-8F2B-FD6A947BFDDE}" srcId="{BE354AAD-6D47-4986-9273-D2C2806FDEB1}" destId="{71B64FAD-8ADD-1842-AA65-9A66B1C349CF}" srcOrd="3" destOrd="0" parTransId="{2BD14294-29AC-0B4E-A495-4D0E31F804B5}" sibTransId="{3C5E8C01-259E-D340-8D84-D110F375AB57}"/>
    <dgm:cxn modelId="{DDA452C3-3CD1-4F78-81B2-6CFE88E0D46A}" srcId="{3C6A4C54-0B1B-4C41-A71D-881BB32C56DE}" destId="{455E1280-5780-4DF4-A4E1-73960532650F}" srcOrd="0" destOrd="0" parTransId="{D54C55F4-FE85-4432-9FB3-52712DA6C8B2}" sibTransId="{9B54BAD9-145C-4C62-A63F-611A2CDDD1D5}"/>
    <dgm:cxn modelId="{B4A7937F-1572-CA4C-AF5E-A363B02C6223}" type="presOf" srcId="{49CDC299-5786-FC4A-B70F-729EAA22FC30}" destId="{32A85AEE-79FA-452C-86E3-3B8118DDF0F4}" srcOrd="0" destOrd="8" presId="urn:microsoft.com/office/officeart/2005/8/layout/hList1"/>
    <dgm:cxn modelId="{73D46420-83D2-1E44-891E-A047298C6758}" type="presOf" srcId="{3F201933-B3B1-944D-BDFF-36E1F94F3F8D}" destId="{32A85AEE-79FA-452C-86E3-3B8118DDF0F4}" srcOrd="0" destOrd="1" presId="urn:microsoft.com/office/officeart/2005/8/layout/hList1"/>
    <dgm:cxn modelId="{231490E9-2D24-8743-9A1A-34A41C85873D}" type="presOf" srcId="{91700A28-4642-AD49-B2BA-939B11623183}" destId="{32A85AEE-79FA-452C-86E3-3B8118DDF0F4}" srcOrd="0" destOrd="0" presId="urn:microsoft.com/office/officeart/2005/8/layout/hList1"/>
    <dgm:cxn modelId="{EC7615F4-B2A7-CC42-A25A-C6CBCE8998C2}" type="presOf" srcId="{4D857A93-6969-6D40-AEAF-73C5711CCA1E}" destId="{32A85AEE-79FA-452C-86E3-3B8118DDF0F4}" srcOrd="0" destOrd="5" presId="urn:microsoft.com/office/officeart/2005/8/layout/hList1"/>
    <dgm:cxn modelId="{1EDEC41A-5516-6C4E-820C-4E98A5FB330A}" type="presOf" srcId="{F21DDD12-5DA7-0B47-9825-C5248AD47826}" destId="{9C200E40-D124-4CE4-915D-0E8B6478DD71}" srcOrd="0" destOrd="5" presId="urn:microsoft.com/office/officeart/2005/8/layout/hList1"/>
    <dgm:cxn modelId="{8A47C161-817A-3745-919B-CF1B2C747E0A}" type="presOf" srcId="{CD907C32-B0A5-084E-9D25-5355DADA052C}" destId="{32A85AEE-79FA-452C-86E3-3B8118DDF0F4}" srcOrd="0" destOrd="9" presId="urn:microsoft.com/office/officeart/2005/8/layout/hList1"/>
    <dgm:cxn modelId="{87E13930-0981-B742-9075-BE35FFF8183B}" srcId="{5FF2580A-09CB-4A9F-BBD0-5F77C05A2374}" destId="{B1010F3F-30C9-284E-9C94-D15DF78E30B0}" srcOrd="3" destOrd="0" parTransId="{F12BE43C-9EB0-734C-B701-5F8976D7CBC8}" sibTransId="{DAD5B787-5F4A-EC48-BD66-AFCA68D2E8D8}"/>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400" b="1" dirty="0" smtClean="0"/>
            <a:t>What we specialize in</a:t>
          </a:r>
          <a:endParaRPr lang="he-IL" sz="14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400" b="1" smtClean="0"/>
            <a:t>What specialized equipment we use to answer Q</a:t>
          </a:r>
          <a:endParaRPr lang="he-IL" sz="140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400" b="1" smtClean="0"/>
            <a:t>How can we aid other scientists to answer their Q</a:t>
          </a:r>
          <a:endParaRPr lang="he-IL" sz="140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098A9080-A944-4BF8-A90B-2B4B176C8871}">
      <dgm:prSet custT="1"/>
      <dgm:spPr/>
      <dgm:t>
        <a:bodyPr/>
        <a:lstStyle/>
        <a:p>
          <a:pPr rtl="0"/>
          <a:r>
            <a:rPr lang="en-US" sz="1200" b="1" dirty="0" smtClean="0"/>
            <a:t>Metabolic assays</a:t>
          </a:r>
          <a:r>
            <a:rPr lang="en-US" sz="1200" dirty="0" smtClean="0"/>
            <a:t>: cellular : seahorse, glucose tracing; systemic (ITT, GTT) </a:t>
          </a:r>
          <a:endParaRPr lang="he-IL" sz="1200" dirty="0"/>
        </a:p>
      </dgm:t>
    </dgm:pt>
    <dgm:pt modelId="{5EC5F065-92A5-4520-8A08-7515AC4ED1F8}" type="parTrans" cxnId="{1D9B09BC-54AD-4F41-866C-820EEBC8C942}">
      <dgm:prSet/>
      <dgm:spPr/>
    </dgm:pt>
    <dgm:pt modelId="{E79DB849-1A4C-4054-B5DB-7DD9FF4E9202}" type="sibTrans" cxnId="{1D9B09BC-54AD-4F41-866C-820EEBC8C942}">
      <dgm:prSet/>
      <dgm:spPr/>
    </dgm:pt>
    <dgm:pt modelId="{FE6777F4-F07B-4001-8198-102D48F4B9AC}">
      <dgm:prSet custT="1"/>
      <dgm:spPr/>
      <dgm:t>
        <a:bodyPr/>
        <a:lstStyle/>
        <a:p>
          <a:pPr rtl="0"/>
          <a:r>
            <a:rPr lang="en-US" sz="1200" b="1" dirty="0" smtClean="0"/>
            <a:t>Isolation of macrophages </a:t>
          </a:r>
          <a:r>
            <a:rPr lang="en-US" sz="1200" dirty="0" smtClean="0"/>
            <a:t>from a wide variety of tissues</a:t>
          </a:r>
          <a:endParaRPr lang="he-IL" sz="1200" dirty="0"/>
        </a:p>
      </dgm:t>
    </dgm:pt>
    <dgm:pt modelId="{BC3F41A3-539E-4F18-A81C-EB695F3A558C}" type="parTrans" cxnId="{F2F2D544-DABD-4722-BC38-48501488464E}">
      <dgm:prSet/>
      <dgm:spPr/>
    </dgm:pt>
    <dgm:pt modelId="{5FB1E377-892F-496E-828F-D69A37BD0DF4}" type="sibTrans" cxnId="{F2F2D544-DABD-4722-BC38-48501488464E}">
      <dgm:prSet/>
      <dgm:spPr/>
    </dgm:pt>
    <dgm:pt modelId="{74D23EC0-29E7-43C9-BC30-1434AE6776B1}">
      <dgm:prSet custT="1"/>
      <dgm:spPr/>
      <dgm:t>
        <a:bodyPr/>
        <a:lstStyle/>
        <a:p>
          <a:pPr rtl="0"/>
          <a:r>
            <a:rPr lang="en-US" sz="1200" b="1" dirty="0" smtClean="0"/>
            <a:t>Tissue explants</a:t>
          </a:r>
          <a:r>
            <a:rPr lang="en-US" sz="1200" dirty="0" smtClean="0"/>
            <a:t>: intestine and adipose</a:t>
          </a:r>
          <a:endParaRPr lang="he-IL" sz="1200" dirty="0"/>
        </a:p>
      </dgm:t>
    </dgm:pt>
    <dgm:pt modelId="{C366640A-8571-4EA3-AE59-55723430885F}" type="parTrans" cxnId="{FA01682D-7425-4DF4-BFB2-BA927A23F566}">
      <dgm:prSet/>
      <dgm:spPr/>
    </dgm:pt>
    <dgm:pt modelId="{EEF34D48-0D7E-4DC7-AB93-D778D55001E7}" type="sibTrans" cxnId="{FA01682D-7425-4DF4-BFB2-BA927A23F566}">
      <dgm:prSet/>
      <dgm:spPr/>
    </dgm:pt>
    <dgm:pt modelId="{D92EF45C-DDBE-4DA6-8BA7-0DF99614CBD7}">
      <dgm:prSet custT="1"/>
      <dgm:spPr/>
      <dgm:t>
        <a:bodyPr/>
        <a:lstStyle/>
        <a:p>
          <a:pPr rtl="0"/>
          <a:r>
            <a:rPr lang="en-US" sz="1200" b="1" dirty="0" smtClean="0"/>
            <a:t>In vitro differentiation and co-culture assays</a:t>
          </a:r>
          <a:r>
            <a:rPr lang="en-US" sz="1200" dirty="0" smtClean="0"/>
            <a:t>: e.g. macrophages with adipocytes</a:t>
          </a:r>
          <a:endParaRPr lang="he-IL" sz="1200" dirty="0"/>
        </a:p>
      </dgm:t>
    </dgm:pt>
    <dgm:pt modelId="{BC0A644F-37A4-4B11-8E55-7CE007D3851F}" type="parTrans" cxnId="{D6B673D4-6FA9-46F7-9D0C-CD6F2EB3ECA6}">
      <dgm:prSet/>
      <dgm:spPr/>
    </dgm:pt>
    <dgm:pt modelId="{A9211B3E-AB7A-4DCB-A67E-0E910776E4B8}" type="sibTrans" cxnId="{D6B673D4-6FA9-46F7-9D0C-CD6F2EB3ECA6}">
      <dgm:prSet/>
      <dgm:spPr/>
    </dgm:pt>
    <dgm:pt modelId="{10F38DAB-CFC4-4120-814E-D807BC1286DE}">
      <dgm:prSet custT="1"/>
      <dgm:spPr/>
      <dgm:t>
        <a:bodyPr/>
        <a:lstStyle/>
        <a:p>
          <a:pPr rtl="0"/>
          <a:r>
            <a:rPr lang="en-US" sz="1200" b="1" dirty="0" smtClean="0"/>
            <a:t>Proteomics</a:t>
          </a:r>
          <a:r>
            <a:rPr lang="en-US" sz="1200" dirty="0" smtClean="0"/>
            <a:t> (antibody production, IP)</a:t>
          </a:r>
          <a:endParaRPr lang="he-IL" sz="1200" dirty="0"/>
        </a:p>
      </dgm:t>
    </dgm:pt>
    <dgm:pt modelId="{B07C8FD7-BB54-414F-BF22-BDC261487A9D}" type="parTrans" cxnId="{AD0A4E08-A7AB-4F91-B9CA-C555430B18A9}">
      <dgm:prSet/>
      <dgm:spPr/>
    </dgm:pt>
    <dgm:pt modelId="{B75D39FC-9D60-4D4F-84AD-7EE4C86E9BA1}" type="sibTrans" cxnId="{AD0A4E08-A7AB-4F91-B9CA-C555430B18A9}">
      <dgm:prSet/>
      <dgm:spPr/>
    </dgm:pt>
    <dgm:pt modelId="{F7042409-C427-4BC5-91FC-5AE33E6D75BC}">
      <dgm:prSet custT="1"/>
      <dgm:spPr/>
      <dgm:t>
        <a:bodyPr/>
        <a:lstStyle/>
        <a:p>
          <a:pPr rtl="0"/>
          <a:r>
            <a:rPr lang="en-US" sz="1200" dirty="0" err="1" smtClean="0"/>
            <a:t>RNAseq</a:t>
          </a:r>
          <a:r>
            <a:rPr lang="en-US" sz="1200" dirty="0" smtClean="0"/>
            <a:t> (WIS)</a:t>
          </a:r>
          <a:endParaRPr lang="he-IL" sz="1200" dirty="0"/>
        </a:p>
      </dgm:t>
    </dgm:pt>
    <dgm:pt modelId="{30193F3C-AE42-4C68-849B-6EAEC9B43D1A}" type="parTrans" cxnId="{0CE01F4A-A130-49B6-856C-5EA05D06C273}">
      <dgm:prSet/>
      <dgm:spPr/>
    </dgm:pt>
    <dgm:pt modelId="{C51D87AA-7428-48CA-AB0D-A9FD7E2219C7}" type="sibTrans" cxnId="{0CE01F4A-A130-49B6-856C-5EA05D06C273}">
      <dgm:prSet/>
      <dgm:spPr/>
    </dgm:pt>
    <dgm:pt modelId="{9C8A7608-3408-416A-A89B-7AD6D9C5405E}">
      <dgm:prSet custT="1"/>
      <dgm:spPr/>
      <dgm:t>
        <a:bodyPr/>
        <a:lstStyle/>
        <a:p>
          <a:pPr rtl="0"/>
          <a:r>
            <a:rPr lang="en-US" sz="1200" dirty="0" smtClean="0"/>
            <a:t>LC-MS/MS (Haifa)</a:t>
          </a:r>
          <a:endParaRPr lang="he-IL" sz="1200" dirty="0"/>
        </a:p>
      </dgm:t>
    </dgm:pt>
    <dgm:pt modelId="{DDE5941E-5146-49EF-8FEF-563462D4444C}" type="parTrans" cxnId="{7BD7283C-3D39-4932-8793-5EF41AE4B753}">
      <dgm:prSet/>
      <dgm:spPr/>
    </dgm:pt>
    <dgm:pt modelId="{7E5A15A8-1D7E-4886-9E72-BC540A470FB4}" type="sibTrans" cxnId="{7BD7283C-3D39-4932-8793-5EF41AE4B753}">
      <dgm:prSet/>
      <dgm:spPr/>
    </dgm:pt>
    <dgm:pt modelId="{6EDB9106-36FC-4B86-B1E6-9EBA59D3619E}">
      <dgm:prSet custT="1"/>
      <dgm:spPr/>
      <dgm:t>
        <a:bodyPr/>
        <a:lstStyle/>
        <a:p>
          <a:pPr rtl="0"/>
          <a:r>
            <a:rPr lang="en-US" sz="1200" dirty="0" smtClean="0"/>
            <a:t>Real-Time PCR</a:t>
          </a:r>
          <a:endParaRPr lang="he-IL" sz="1200" dirty="0"/>
        </a:p>
      </dgm:t>
    </dgm:pt>
    <dgm:pt modelId="{CC58C46C-CA66-4126-BFCA-CB78B6D46777}" type="parTrans" cxnId="{0B6AF5E7-10FC-4FFE-9669-453F3775B941}">
      <dgm:prSet/>
      <dgm:spPr/>
    </dgm:pt>
    <dgm:pt modelId="{69E5B814-E77C-4253-8EFD-7083915EEEC9}" type="sibTrans" cxnId="{0B6AF5E7-10FC-4FFE-9669-453F3775B941}">
      <dgm:prSet/>
      <dgm:spPr/>
    </dgm:pt>
    <dgm:pt modelId="{E45A94A0-5760-493C-804E-07398B2A7B74}">
      <dgm:prSet custT="1"/>
      <dgm:spPr/>
      <dgm:t>
        <a:bodyPr/>
        <a:lstStyle/>
        <a:p>
          <a:pPr rtl="0"/>
          <a:r>
            <a:rPr lang="en-US" sz="1200" dirty="0" smtClean="0"/>
            <a:t>Co-culture systems</a:t>
          </a:r>
          <a:endParaRPr lang="he-IL" sz="1200" dirty="0"/>
        </a:p>
      </dgm:t>
    </dgm:pt>
    <dgm:pt modelId="{B82DC3FA-0112-4602-9A4E-A274EE0FACC2}" type="parTrans" cxnId="{1A0C6E82-E65A-4D3C-9DDA-D5F105BA38CC}">
      <dgm:prSet/>
      <dgm:spPr/>
    </dgm:pt>
    <dgm:pt modelId="{2F303D1B-D8AD-4414-AF7A-A40179C7C9E9}" type="sibTrans" cxnId="{1A0C6E82-E65A-4D3C-9DDA-D5F105BA38CC}">
      <dgm:prSet/>
      <dgm:spPr/>
    </dgm:pt>
    <dgm:pt modelId="{5BD57F99-A034-498C-B476-CC6D919DE34E}">
      <dgm:prSet custT="1"/>
      <dgm:spPr/>
      <dgm:t>
        <a:bodyPr/>
        <a:lstStyle/>
        <a:p>
          <a:pPr rtl="0"/>
          <a:r>
            <a:rPr lang="en-US" sz="1200" dirty="0" smtClean="0"/>
            <a:t>Sorter, flow-cytometry</a:t>
          </a:r>
          <a:endParaRPr lang="he-IL" sz="1200" dirty="0"/>
        </a:p>
      </dgm:t>
    </dgm:pt>
    <dgm:pt modelId="{CA9C1015-3E96-42B0-A0E4-925428BC152E}" type="parTrans" cxnId="{01CA07D9-5F01-4ED7-A8FA-695139907258}">
      <dgm:prSet/>
      <dgm:spPr/>
    </dgm:pt>
    <dgm:pt modelId="{19D383F9-79EA-4E69-AE2D-99A50CE6D7AD}" type="sibTrans" cxnId="{01CA07D9-5F01-4ED7-A8FA-695139907258}">
      <dgm:prSet/>
      <dgm:spPr/>
    </dgm:pt>
    <dgm:pt modelId="{D06B7D4B-C597-4DDF-9F3C-63E27B90FC25}">
      <dgm:prSet custT="1"/>
      <dgm:spPr/>
      <dgm:t>
        <a:bodyPr/>
        <a:lstStyle/>
        <a:p>
          <a:pPr rtl="0"/>
          <a:r>
            <a:rPr lang="en-US" sz="1200" dirty="0" smtClean="0"/>
            <a:t>Magnetic bead immune cell separation</a:t>
          </a:r>
          <a:endParaRPr lang="he-IL" sz="1200" dirty="0"/>
        </a:p>
      </dgm:t>
    </dgm:pt>
    <dgm:pt modelId="{52717F43-5D9C-4549-9E82-CC91CED42E5E}" type="parTrans" cxnId="{A9601EF4-185E-4B57-8ADE-19852E105A52}">
      <dgm:prSet/>
      <dgm:spPr/>
    </dgm:pt>
    <dgm:pt modelId="{9A95C8C6-00D1-4C15-8329-8A64228BDF37}" type="sibTrans" cxnId="{A9601EF4-185E-4B57-8ADE-19852E105A52}">
      <dgm:prSet/>
      <dgm:spPr/>
    </dgm:pt>
    <dgm:pt modelId="{B08F11A6-6184-4489-962B-A3741D771B41}">
      <dgm:prSet custT="1"/>
      <dgm:spPr/>
      <dgm:t>
        <a:bodyPr/>
        <a:lstStyle/>
        <a:p>
          <a:pPr rtl="0"/>
          <a:r>
            <a:rPr lang="en-US" sz="1200" dirty="0" smtClean="0"/>
            <a:t>Human sample collection</a:t>
          </a:r>
          <a:endParaRPr lang="he-IL" sz="1200" dirty="0"/>
        </a:p>
      </dgm:t>
    </dgm:pt>
    <dgm:pt modelId="{4DF0FA6C-C967-4131-A742-9ADBE4BA77F0}" type="parTrans" cxnId="{8D6BD9DE-6B84-4E93-83FE-F68788A22A8B}">
      <dgm:prSet/>
      <dgm:spPr/>
    </dgm:pt>
    <dgm:pt modelId="{45A752A8-CCE6-4DC8-BB6C-FBB312E77F81}" type="sibTrans" cxnId="{8D6BD9DE-6B84-4E93-83FE-F68788A22A8B}">
      <dgm:prSet/>
      <dgm:spPr/>
    </dgm:pt>
    <dgm:pt modelId="{2D0ED946-4CE3-473B-809C-A1606FBB2CE3}">
      <dgm:prSet custT="1"/>
      <dgm:spPr/>
      <dgm:t>
        <a:bodyPr/>
        <a:lstStyle/>
        <a:p>
          <a:pPr rtl="0"/>
          <a:r>
            <a:rPr lang="en-US" sz="1200" dirty="0" smtClean="0"/>
            <a:t>Confocal microscopy</a:t>
          </a:r>
          <a:endParaRPr lang="he-IL" sz="1200" dirty="0"/>
        </a:p>
      </dgm:t>
    </dgm:pt>
    <dgm:pt modelId="{26C31374-7B94-4F09-BE5A-946593583895}" type="parTrans" cxnId="{7FE29427-9E3C-41CD-964B-8C4752E6EB2F}">
      <dgm:prSet/>
      <dgm:spPr/>
    </dgm:pt>
    <dgm:pt modelId="{4E3B3EB2-59DE-49C6-A831-F074B6418C36}" type="sibTrans" cxnId="{7FE29427-9E3C-41CD-964B-8C4752E6EB2F}">
      <dgm:prSet/>
      <dgm:spPr/>
    </dgm:pt>
    <dgm:pt modelId="{CDCD3CD7-3AB8-4A6C-A73B-29C6BBA238A4}">
      <dgm:prSet custT="1"/>
      <dgm:spPr/>
      <dgm:t>
        <a:bodyPr/>
        <a:lstStyle/>
        <a:p>
          <a:pPr rtl="0"/>
          <a:r>
            <a:rPr lang="en-US" sz="1200" dirty="0" smtClean="0"/>
            <a:t>Seahorse (Haifa)</a:t>
          </a:r>
          <a:endParaRPr lang="he-IL" sz="1200" dirty="0"/>
        </a:p>
      </dgm:t>
    </dgm:pt>
    <dgm:pt modelId="{F6826C75-F7E1-4926-A085-3A96F565D69E}" type="parTrans" cxnId="{D856DBBF-1D31-4903-B921-A5E2BAAD6D19}">
      <dgm:prSet/>
      <dgm:spPr/>
    </dgm:pt>
    <dgm:pt modelId="{6870F6F0-61A4-4DE8-A76B-385A06F6BD7B}" type="sibTrans" cxnId="{D856DBBF-1D31-4903-B921-A5E2BAAD6D19}">
      <dgm:prSet/>
      <dgm:spPr/>
    </dgm:pt>
    <dgm:pt modelId="{2C49CFAB-590E-4CEB-9BB9-FB03C9DAD62E}">
      <dgm:prSet custT="1"/>
      <dgm:spPr/>
      <dgm:t>
        <a:bodyPr/>
        <a:lstStyle/>
        <a:p>
          <a:pPr rtl="0"/>
          <a:r>
            <a:rPr lang="en-US" sz="1200" dirty="0" err="1" smtClean="0"/>
            <a:t>Metabolomic</a:t>
          </a:r>
          <a:r>
            <a:rPr lang="en-US" sz="1200" dirty="0" smtClean="0"/>
            <a:t>/glucose tracing LC-MS (Haifa)</a:t>
          </a:r>
          <a:endParaRPr lang="he-IL" sz="1200" dirty="0"/>
        </a:p>
      </dgm:t>
    </dgm:pt>
    <dgm:pt modelId="{9E985AF5-0CC1-4DF1-9772-455A602798B1}" type="parTrans" cxnId="{81537283-32C4-4C0E-A609-6CFD534835EB}">
      <dgm:prSet/>
      <dgm:spPr/>
    </dgm:pt>
    <dgm:pt modelId="{069E318B-5ACB-457E-B066-36F0D6490FAB}" type="sibTrans" cxnId="{81537283-32C4-4C0E-A609-6CFD534835EB}">
      <dgm:prSet/>
      <dgm:spPr/>
    </dgm:pt>
    <dgm:pt modelId="{E69CF047-BD88-4277-92BF-450820E22907}">
      <dgm:prSet custT="1"/>
      <dgm:spPr/>
      <dgm:t>
        <a:bodyPr/>
        <a:lstStyle/>
        <a:p>
          <a:pPr rtl="0"/>
          <a:endParaRPr lang="he-IL" sz="1200" dirty="0"/>
        </a:p>
      </dgm:t>
    </dgm:pt>
    <dgm:pt modelId="{70D975C2-84B8-4BE4-BB17-56844831FCD9}" type="parTrans" cxnId="{0B493079-E429-4F15-AF2B-19C7E52B7BDA}">
      <dgm:prSet/>
      <dgm:spPr/>
    </dgm:pt>
    <dgm:pt modelId="{9DAE39D8-712C-4069-9A0D-3CDA642A7A95}" type="sibTrans" cxnId="{0B493079-E429-4F15-AF2B-19C7E52B7BDA}">
      <dgm:prSet/>
      <dgm:spPr/>
    </dgm:pt>
    <dgm:pt modelId="{829B9329-34B5-4196-B3C4-571D0F314137}">
      <dgm:prSet custT="1"/>
      <dgm:spPr/>
      <dgm:t>
        <a:bodyPr/>
        <a:lstStyle/>
        <a:p>
          <a:pPr rtl="0"/>
          <a:endParaRPr lang="he-IL" sz="1200" dirty="0"/>
        </a:p>
      </dgm:t>
    </dgm:pt>
    <dgm:pt modelId="{FF1B4F14-5971-48AB-898A-42CB744A052C}" type="parTrans" cxnId="{E085D659-2FB4-48D2-B653-2D167055C8C1}">
      <dgm:prSet/>
      <dgm:spPr/>
    </dgm:pt>
    <dgm:pt modelId="{8E97EE62-3552-4F3F-9901-70DDF325A9AD}" type="sibTrans" cxnId="{E085D659-2FB4-48D2-B653-2D167055C8C1}">
      <dgm:prSet/>
      <dgm:spPr/>
    </dgm:pt>
    <dgm:pt modelId="{ADCAC46B-84E7-4150-9EEA-3D3E156B9579}">
      <dgm:prSet custT="1"/>
      <dgm:spPr/>
      <dgm:t>
        <a:bodyPr/>
        <a:lstStyle/>
        <a:p>
          <a:pPr rtl="0"/>
          <a:r>
            <a:rPr lang="en-US" sz="1200" dirty="0" smtClean="0"/>
            <a:t>Custom antibodies (Sigma, WIS) for IP, IF, WB, Flow cytometry</a:t>
          </a:r>
          <a:endParaRPr lang="he-IL" sz="1200" dirty="0"/>
        </a:p>
      </dgm:t>
    </dgm:pt>
    <dgm:pt modelId="{340F86D6-D814-42A7-A135-10AF2D55EABB}" type="parTrans" cxnId="{60B76F46-3CC1-4158-9828-2B028DF8A492}">
      <dgm:prSet/>
      <dgm:spPr/>
    </dgm:pt>
    <dgm:pt modelId="{51FBE610-285D-4707-8DCC-9A5658EE25D0}" type="sibTrans" cxnId="{60B76F46-3CC1-4158-9828-2B028DF8A492}">
      <dgm:prSet/>
      <dgm:spPr/>
    </dgm:pt>
    <dgm:pt modelId="{05AB7784-5869-45FD-9B13-83176BC2084C}">
      <dgm:prSet custT="1"/>
      <dgm:spPr/>
      <dgm:t>
        <a:bodyPr/>
        <a:lstStyle/>
        <a:p>
          <a:pPr rtl="0"/>
          <a:r>
            <a:rPr lang="en-US" sz="1200" dirty="0" smtClean="0"/>
            <a:t>Genetic mice and cell-line models</a:t>
          </a:r>
          <a:endParaRPr lang="he-IL" sz="1200" dirty="0"/>
        </a:p>
      </dgm:t>
    </dgm:pt>
    <dgm:pt modelId="{258D8B7E-D7E7-49E8-81B5-82263659BB04}" type="parTrans" cxnId="{583DCA20-B224-409E-89D4-5097BD96A9BD}">
      <dgm:prSet/>
      <dgm:spPr/>
    </dgm:pt>
    <dgm:pt modelId="{7E453CCF-5708-45E6-A2DF-22AF39B6C7BC}" type="sibTrans" cxnId="{583DCA20-B224-409E-89D4-5097BD96A9BD}">
      <dgm:prSet/>
      <dgm:spPr/>
    </dgm:pt>
    <dgm:pt modelId="{D5C5C077-E773-46E5-BD34-102DE4146EE4}">
      <dgm:prSet custT="1"/>
      <dgm:spPr/>
      <dgm:t>
        <a:bodyPr/>
        <a:lstStyle/>
        <a:p>
          <a:pPr rtl="0"/>
          <a:r>
            <a:rPr lang="en-US" sz="1200" dirty="0" smtClean="0"/>
            <a:t>Access to intestinal biopsies</a:t>
          </a:r>
          <a:endParaRPr lang="he-IL" sz="1200" dirty="0"/>
        </a:p>
      </dgm:t>
    </dgm:pt>
    <dgm:pt modelId="{9446DBC6-C068-4835-B354-21D65B3DED3E}" type="parTrans" cxnId="{A389CD43-3E71-47C8-8CE4-FD731BDBB99E}">
      <dgm:prSet/>
      <dgm:spPr/>
    </dgm:pt>
    <dgm:pt modelId="{A654F20F-F210-42BE-BE33-BEBE9CBADF79}" type="sibTrans" cxnId="{A389CD43-3E71-47C8-8CE4-FD731BDBB99E}">
      <dgm:prSet/>
      <dgm:spPr/>
    </dgm:pt>
    <dgm:pt modelId="{03BC93EA-8F67-4130-B07F-AEE2C57E3168}">
      <dgm:prSet custT="1"/>
      <dgm:spPr/>
      <dgm:t>
        <a:bodyPr/>
        <a:lstStyle/>
        <a:p>
          <a:pPr rtl="0"/>
          <a:r>
            <a:rPr lang="en-US" sz="1200" dirty="0" smtClean="0"/>
            <a:t>Genetic manipulation of myeloid lineage</a:t>
          </a:r>
          <a:endParaRPr lang="he-IL" sz="1200" dirty="0"/>
        </a:p>
      </dgm:t>
    </dgm:pt>
    <dgm:pt modelId="{81159BD5-5FF4-4961-BF11-D25B76EEFE73}" type="parTrans" cxnId="{DA762133-6B97-47D5-8F83-5E007EE9CF24}">
      <dgm:prSet/>
      <dgm:spPr/>
    </dgm:pt>
    <dgm:pt modelId="{4FC3F90A-C0C8-42DB-8D37-09C150ADCE8D}" type="sibTrans" cxnId="{DA762133-6B97-47D5-8F83-5E007EE9CF24}">
      <dgm:prSet/>
      <dgm:spPr/>
    </dgm:pt>
    <dgm:pt modelId="{730F8414-9DEA-420C-9D45-755AF99DB115}">
      <dgm:prSet custT="1"/>
      <dgm:spPr/>
      <dgm:t>
        <a:bodyPr/>
        <a:lstStyle/>
        <a:p>
          <a:pPr rtl="0"/>
          <a:endParaRPr lang="he-IL" sz="1200" dirty="0"/>
        </a:p>
      </dgm:t>
    </dgm:pt>
    <dgm:pt modelId="{AF3B44D3-32A1-4205-98F7-3FD441778445}" type="parTrans" cxnId="{BE3C516C-7611-4E01-9635-B807FB75505D}">
      <dgm:prSet/>
      <dgm:spPr/>
    </dgm:pt>
    <dgm:pt modelId="{DBB5CB8E-F5B4-4075-BE77-6BC8C259D062}" type="sibTrans" cxnId="{BE3C516C-7611-4E01-9635-B807FB75505D}">
      <dgm:prSet/>
      <dgm:spPr/>
    </dgm:pt>
    <dgm:pt modelId="{5DC06D57-DB4A-458A-9B56-14E4946A3422}">
      <dgm:prSet custT="1"/>
      <dgm:spPr/>
      <dgm:t>
        <a:bodyPr/>
        <a:lstStyle/>
        <a:p>
          <a:pPr rtl="0"/>
          <a:r>
            <a:rPr lang="en-US" sz="1200" dirty="0" smtClean="0"/>
            <a:t>Macrophage isolation, culturing and subsequent analysis</a:t>
          </a:r>
          <a:endParaRPr lang="he-IL" sz="1200" dirty="0"/>
        </a:p>
      </dgm:t>
    </dgm:pt>
    <dgm:pt modelId="{6DE59F8C-0936-41C8-98D4-D16E97AC5DB7}" type="parTrans" cxnId="{84CA75A6-E1A6-4474-B432-1B50EE5F6C44}">
      <dgm:prSet/>
      <dgm:spPr/>
    </dgm:pt>
    <dgm:pt modelId="{1D8D5272-033D-4C1A-915F-C2AAEAC4A5B6}" type="sibTrans" cxnId="{84CA75A6-E1A6-4474-B432-1B50EE5F6C44}">
      <dgm:prSet/>
      <dgm:spPr/>
    </dgm:pt>
    <dgm:pt modelId="{B4B18C2A-2010-47BD-BB29-9A9A14B45877}">
      <dgm:prSet custT="1"/>
      <dgm:spPr/>
      <dgm:t>
        <a:bodyPr/>
        <a:lstStyle/>
        <a:p>
          <a:pPr rtl="0"/>
          <a:r>
            <a:rPr lang="en-US" sz="1200" dirty="0" smtClean="0"/>
            <a:t>Performing systemic metabolic, infectious, sepsis experiments</a:t>
          </a:r>
          <a:endParaRPr lang="he-IL" sz="1200" dirty="0"/>
        </a:p>
      </dgm:t>
    </dgm:pt>
    <dgm:pt modelId="{091BCC5D-858B-4203-AE6A-9056993DBF98}" type="parTrans" cxnId="{E04F8748-AA78-4C07-8039-D37DDDC3DEE3}">
      <dgm:prSet/>
      <dgm:spPr/>
    </dgm:pt>
    <dgm:pt modelId="{37309FFC-12B7-4F7B-9973-3F37CF7AC7FA}" type="sibTrans" cxnId="{E04F8748-AA78-4C07-8039-D37DDDC3DEE3}">
      <dgm:prSet/>
      <dgm:spPr/>
    </dgm:pt>
    <dgm:pt modelId="{1C191C9D-1BCF-4909-B031-913EDFA395C4}">
      <dgm:prSet custT="1"/>
      <dgm:spPr/>
      <dgm:t>
        <a:bodyPr/>
        <a:lstStyle/>
        <a:p>
          <a:pPr rtl="0"/>
          <a:r>
            <a:rPr lang="en-US" sz="1200" dirty="0" smtClean="0"/>
            <a:t>Models of </a:t>
          </a:r>
          <a:r>
            <a:rPr lang="en-US" sz="1200" b="1" dirty="0" smtClean="0"/>
            <a:t>bacterial phagocytosis by macrophages</a:t>
          </a:r>
          <a:endParaRPr lang="he-IL" sz="1200" b="1" dirty="0"/>
        </a:p>
      </dgm:t>
    </dgm:pt>
    <dgm:pt modelId="{4D9A503D-7224-4DD6-BB93-D555B2233E60}" type="parTrans" cxnId="{9642CCAC-C222-4863-9A85-FD28C4131959}">
      <dgm:prSet/>
      <dgm:spPr/>
    </dgm:pt>
    <dgm:pt modelId="{DEC4DF26-D7BC-4FB1-8293-69FFB186EFAC}" type="sibTrans" cxnId="{9642CCAC-C222-4863-9A85-FD28C4131959}">
      <dgm:prSet/>
      <dgm:spPr/>
    </dgm:pt>
    <dgm:pt modelId="{06F51F4E-EB84-4EF7-BCB8-C7876EA97EE8}">
      <dgm:prSet custT="1"/>
      <dgm:spPr/>
      <dgm:t>
        <a:bodyPr/>
        <a:lstStyle/>
        <a:p>
          <a:pPr rtl="0"/>
          <a:r>
            <a:rPr lang="en-US" sz="1200" dirty="0" smtClean="0"/>
            <a:t>Studying in vivo and in vitro fluorescent bacterial infection of macrophages: E-coli, salmonella, s. aureus.</a:t>
          </a:r>
          <a:endParaRPr lang="he-IL" sz="1200" dirty="0"/>
        </a:p>
      </dgm:t>
    </dgm:pt>
    <dgm:pt modelId="{3567D64E-7F5B-4D58-BFB7-4DCAE25CA4F3}" type="parTrans" cxnId="{E8D8F70E-ACAC-4FB3-8F07-ED155567C1C9}">
      <dgm:prSet/>
      <dgm:spPr/>
    </dgm:pt>
    <dgm:pt modelId="{D0EE9DA0-26D2-46EC-817C-2F4E5165B947}" type="sibTrans" cxnId="{E8D8F70E-ACAC-4FB3-8F07-ED155567C1C9}">
      <dgm:prSet/>
      <dgm:spPr/>
    </dgm:pt>
    <dgm:pt modelId="{8E671FAE-D8BB-4380-9400-915E448AF92C}">
      <dgm:prSet custT="1"/>
      <dgm:spPr/>
      <dgm:t>
        <a:bodyPr/>
        <a:lstStyle/>
        <a:p>
          <a:pPr rtl="0"/>
          <a:r>
            <a:rPr lang="en-US" sz="1200" b="1" dirty="0" smtClean="0"/>
            <a:t>Mitochondrial activity</a:t>
          </a:r>
          <a:r>
            <a:rPr lang="en-US" sz="1200" dirty="0" smtClean="0"/>
            <a:t>: TMRE, glucose uptake, ROS</a:t>
          </a:r>
          <a:endParaRPr lang="he-IL" sz="1200" dirty="0"/>
        </a:p>
      </dgm:t>
    </dgm:pt>
    <dgm:pt modelId="{E286B71C-0B3F-47AE-B05A-53A67DFFFB3D}" type="parTrans" cxnId="{1BB3DCE7-2518-4DA1-9C67-ECBC2A64F2FB}">
      <dgm:prSet/>
      <dgm:spPr/>
      <dgm:t>
        <a:bodyPr/>
        <a:lstStyle/>
        <a:p>
          <a:endParaRPr lang="en-US"/>
        </a:p>
      </dgm:t>
    </dgm:pt>
    <dgm:pt modelId="{294CC1A1-E26F-419A-A212-579C9A3995E8}" type="sibTrans" cxnId="{1BB3DCE7-2518-4DA1-9C67-ECBC2A64F2FB}">
      <dgm:prSet/>
      <dgm:spPr/>
      <dgm:t>
        <a:bodyPr/>
        <a:lstStyle/>
        <a:p>
          <a:endParaRPr lang="en-US"/>
        </a:p>
      </dgm:t>
    </dgm:pt>
    <dgm:pt modelId="{31B512F1-6449-464D-9797-2826280084FA}">
      <dgm:prSet custT="1"/>
      <dgm:spPr/>
      <dgm:t>
        <a:bodyPr/>
        <a:lstStyle/>
        <a:p>
          <a:pPr rtl="0"/>
          <a:r>
            <a:rPr lang="en-US" sz="1200" b="1" dirty="0" smtClean="0"/>
            <a:t>Isolation and molecular analysis of organelles</a:t>
          </a:r>
          <a:r>
            <a:rPr lang="en-US" sz="1200" dirty="0" smtClean="0"/>
            <a:t>: lysosomes, mitochondria, nuclei and cytosol</a:t>
          </a:r>
          <a:endParaRPr lang="he-IL" sz="1200" dirty="0"/>
        </a:p>
      </dgm:t>
    </dgm:pt>
    <dgm:pt modelId="{C618C99F-FC9B-4C30-B6AE-C8A1AC27785C}" type="parTrans" cxnId="{7C9A9C10-3F93-4A9B-A499-3A3C17EA2BEC}">
      <dgm:prSet/>
      <dgm:spPr/>
      <dgm:t>
        <a:bodyPr/>
        <a:lstStyle/>
        <a:p>
          <a:endParaRPr lang="en-US"/>
        </a:p>
      </dgm:t>
    </dgm:pt>
    <dgm:pt modelId="{952478B8-53EF-4C4A-8307-B982A9018E3E}" type="sibTrans" cxnId="{7C9A9C10-3F93-4A9B-A499-3A3C17EA2BEC}">
      <dgm:prSet/>
      <dgm:spPr/>
      <dgm:t>
        <a:bodyPr/>
        <a:lstStyle/>
        <a:p>
          <a:endParaRPr lang="en-US"/>
        </a:p>
      </dgm:t>
    </dgm:pt>
    <dgm:pt modelId="{50947B47-8BE8-47FD-A03D-A9AFD39E5EA3}">
      <dgm:prSet custT="1"/>
      <dgm:spPr/>
      <dgm:t>
        <a:bodyPr/>
        <a:lstStyle/>
        <a:p>
          <a:r>
            <a:rPr lang="en-US" sz="1200" b="1" dirty="0" smtClean="0"/>
            <a:t>Genetic manipulation of cells and mice</a:t>
          </a:r>
          <a:r>
            <a:rPr lang="en-US" sz="1200" dirty="0" smtClean="0"/>
            <a:t>: myeloid (macrophage subsets) and epithelial lineages (gut, liver)</a:t>
          </a:r>
          <a:endParaRPr lang="en-US" dirty="0"/>
        </a:p>
      </dgm:t>
    </dgm:pt>
    <dgm:pt modelId="{27256897-BACE-4C3C-98F4-47F5BF4FFAC4}" type="parTrans" cxnId="{78B8C54F-A1D2-45BC-8B43-478DDE8E0234}">
      <dgm:prSet/>
      <dgm:spPr/>
    </dgm:pt>
    <dgm:pt modelId="{30538355-09EA-45C6-8936-C040DC20B7C2}" type="sibTrans" cxnId="{78B8C54F-A1D2-45BC-8B43-478DDE8E0234}">
      <dgm:prSet/>
      <dgm:spPr/>
    </dgm:pt>
    <dgm:pt modelId="{940641B6-7460-4A75-9A91-EB030C60DC60}">
      <dgm:prSet custT="1"/>
      <dgm:spPr/>
      <dgm:t>
        <a:bodyPr/>
        <a:lstStyle/>
        <a:p>
          <a:pPr rtl="0"/>
          <a:r>
            <a:rPr lang="en-US" sz="1200" dirty="0" smtClean="0"/>
            <a:t>Isolating and preparing cells for immuno-metabolic assays</a:t>
          </a:r>
          <a:endParaRPr lang="he-IL" sz="1200" dirty="0"/>
        </a:p>
      </dgm:t>
    </dgm:pt>
    <dgm:pt modelId="{211313F6-5268-476B-8947-08D6C27C2790}" type="parTrans" cxnId="{9CA82ED3-3A10-458A-AE18-3E0E2BFBFB65}">
      <dgm:prSet/>
      <dgm:spPr/>
    </dgm:pt>
    <dgm:pt modelId="{192705AA-7462-44E8-8BBF-192697C7CA63}" type="sibTrans" cxnId="{9CA82ED3-3A10-458A-AE18-3E0E2BFBFB65}">
      <dgm:prSet/>
      <dgm:spPr/>
    </dgm:pt>
    <dgm:pt modelId="{CD6B89CE-AE32-463F-A245-AF05C7CFE10D}" type="pres">
      <dgm:prSet presAssocID="{3C6A4C54-0B1B-4C41-A71D-881BB32C56DE}" presName="Name0" presStyleCnt="0">
        <dgm:presLayoutVars>
          <dgm:dir/>
          <dgm:animLvl val="lvl"/>
          <dgm:resizeHandles val="exact"/>
        </dgm:presLayoutVars>
      </dgm:prSet>
      <dgm:spPr/>
      <dgm:t>
        <a:bodyPr/>
        <a:lstStyle/>
        <a:p>
          <a:pPr rtl="1"/>
          <a:endParaRPr lang="he-IL"/>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pPr rtl="1"/>
          <a:endParaRPr lang="he-IL"/>
        </a:p>
      </dgm:t>
    </dgm:pt>
    <dgm:pt modelId="{E73F5EDE-A10D-4951-8321-A945EA279669}" type="pres">
      <dgm:prSet presAssocID="{455E1280-5780-4DF4-A4E1-73960532650F}" presName="desTx" presStyleLbl="alignAccFollowNode1" presStyleIdx="0" presStyleCnt="3">
        <dgm:presLayoutVars>
          <dgm:bulletEnabled val="1"/>
        </dgm:presLayoutVars>
      </dgm:prSet>
      <dgm:spPr/>
      <dgm:t>
        <a:bodyPr/>
        <a:lstStyle/>
        <a:p>
          <a:pPr rtl="1"/>
          <a:endParaRPr lang="he-IL"/>
        </a:p>
      </dgm:t>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pPr rtl="1"/>
          <a:endParaRPr lang="he-IL"/>
        </a:p>
      </dgm:t>
    </dgm:pt>
    <dgm:pt modelId="{9C200E40-D124-4CE4-915D-0E8B6478DD71}" type="pres">
      <dgm:prSet presAssocID="{BE354AAD-6D47-4986-9273-D2C2806FDEB1}" presName="desTx" presStyleLbl="alignAccFollowNode1" presStyleIdx="1" presStyleCnt="3">
        <dgm:presLayoutVars>
          <dgm:bulletEnabled val="1"/>
        </dgm:presLayoutVars>
      </dgm:prSet>
      <dgm:spPr/>
      <dgm:t>
        <a:bodyPr/>
        <a:lstStyle/>
        <a:p>
          <a:pPr rtl="1"/>
          <a:endParaRPr lang="he-IL"/>
        </a:p>
      </dgm:t>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pPr rtl="1"/>
          <a:endParaRPr lang="he-IL"/>
        </a:p>
      </dgm:t>
    </dgm:pt>
    <dgm:pt modelId="{32A85AEE-79FA-452C-86E3-3B8118DDF0F4}" type="pres">
      <dgm:prSet presAssocID="{5FF2580A-09CB-4A9F-BBD0-5F77C05A2374}" presName="desTx" presStyleLbl="alignAccFollowNode1" presStyleIdx="2" presStyleCnt="3">
        <dgm:presLayoutVars>
          <dgm:bulletEnabled val="1"/>
        </dgm:presLayoutVars>
      </dgm:prSet>
      <dgm:spPr/>
      <dgm:t>
        <a:bodyPr/>
        <a:lstStyle/>
        <a:p>
          <a:pPr rtl="1"/>
          <a:endParaRPr lang="he-IL"/>
        </a:p>
      </dgm:t>
    </dgm:pt>
  </dgm:ptLst>
  <dgm:cxnLst>
    <dgm:cxn modelId="{381BF6F5-DAA8-4D43-8B54-962F425A60DC}" type="presOf" srcId="{D06B7D4B-C597-4DDF-9F3C-63E27B90FC25}" destId="{9C200E40-D124-4CE4-915D-0E8B6478DD71}" srcOrd="0" destOrd="6" presId="urn:microsoft.com/office/officeart/2005/8/layout/hList1"/>
    <dgm:cxn modelId="{8C16B4E0-BA84-4235-9430-E5FCED852312}" type="presOf" srcId="{5DC06D57-DB4A-458A-9B56-14E4946A3422}" destId="{32A85AEE-79FA-452C-86E3-3B8118DDF0F4}" srcOrd="0" destOrd="3" presId="urn:microsoft.com/office/officeart/2005/8/layout/hList1"/>
    <dgm:cxn modelId="{66794297-E63A-49D6-8895-F6F04653769F}" type="presOf" srcId="{940641B6-7460-4A75-9A91-EB030C60DC60}" destId="{32A85AEE-79FA-452C-86E3-3B8118DDF0F4}" srcOrd="0" destOrd="1" presId="urn:microsoft.com/office/officeart/2005/8/layout/hList1"/>
    <dgm:cxn modelId="{BE3C516C-7611-4E01-9635-B807FB75505D}" srcId="{5FF2580A-09CB-4A9F-BBD0-5F77C05A2374}" destId="{730F8414-9DEA-420C-9D45-755AF99DB115}" srcOrd="6" destOrd="0" parTransId="{AF3B44D3-32A1-4205-98F7-3FD441778445}" sibTransId="{DBB5CB8E-F5B4-4075-BE77-6BC8C259D062}"/>
    <dgm:cxn modelId="{76F35FEA-27FB-4479-A415-C23DAE8DC4AE}" type="presOf" srcId="{F7042409-C427-4BC5-91FC-5AE33E6D75BC}" destId="{9C200E40-D124-4CE4-915D-0E8B6478DD71}" srcOrd="0" destOrd="1" presId="urn:microsoft.com/office/officeart/2005/8/layout/hList1"/>
    <dgm:cxn modelId="{821AD596-19DF-496B-8A38-0F7135E0BCA7}" type="presOf" srcId="{2D0ED946-4CE3-473B-809C-A1606FBB2CE3}" destId="{9C200E40-D124-4CE4-915D-0E8B6478DD71}" srcOrd="0" destOrd="8" presId="urn:microsoft.com/office/officeart/2005/8/layout/hList1"/>
    <dgm:cxn modelId="{F09D64CD-523A-4C9A-A039-35E9278E47B1}" type="presOf" srcId="{098A9080-A944-4BF8-A90B-2B4B176C8871}" destId="{E73F5EDE-A10D-4951-8321-A945EA279669}" srcOrd="0" destOrd="0" presId="urn:microsoft.com/office/officeart/2005/8/layout/hList1"/>
    <dgm:cxn modelId="{E04F8748-AA78-4C07-8039-D37DDDC3DEE3}" srcId="{5FF2580A-09CB-4A9F-BBD0-5F77C05A2374}" destId="{B4B18C2A-2010-47BD-BB29-9A9A14B45877}" srcOrd="2" destOrd="0" parTransId="{091BCC5D-858B-4203-AE6A-9056993DBF98}" sibTransId="{37309FFC-12B7-4F7B-9973-3F37CF7AC7FA}"/>
    <dgm:cxn modelId="{1B53F0A3-609B-42AC-BAF3-202D524CBFCC}" type="presOf" srcId="{3C6A4C54-0B1B-4C41-A71D-881BB32C56DE}" destId="{CD6B89CE-AE32-463F-A245-AF05C7CFE10D}" srcOrd="0" destOrd="0" presId="urn:microsoft.com/office/officeart/2005/8/layout/hList1"/>
    <dgm:cxn modelId="{BB450C05-E128-41D5-A6A5-F702EAEE6E81}" type="presOf" srcId="{FE6777F4-F07B-4001-8198-102D48F4B9AC}" destId="{E73F5EDE-A10D-4951-8321-A945EA279669}" srcOrd="0" destOrd="5" presId="urn:microsoft.com/office/officeart/2005/8/layout/hList1"/>
    <dgm:cxn modelId="{A9601EF4-185E-4B57-8ADE-19852E105A52}" srcId="{BE354AAD-6D47-4986-9273-D2C2806FDEB1}" destId="{D06B7D4B-C597-4DDF-9F3C-63E27B90FC25}" srcOrd="6" destOrd="0" parTransId="{52717F43-5D9C-4549-9E82-CC91CED42E5E}" sibTransId="{9A95C8C6-00D1-4C15-8329-8A64228BDF37}"/>
    <dgm:cxn modelId="{7C9A9C10-3F93-4A9B-A499-3A3C17EA2BEC}" srcId="{455E1280-5780-4DF4-A4E1-73960532650F}" destId="{31B512F1-6449-464D-9797-2826280084FA}" srcOrd="2" destOrd="0" parTransId="{C618C99F-FC9B-4C30-B6AE-C8A1AC27785C}" sibTransId="{952478B8-53EF-4C4A-8307-B982A9018E3E}"/>
    <dgm:cxn modelId="{8D6BD9DE-6B84-4E93-83FE-F68788A22A8B}" srcId="{BE354AAD-6D47-4986-9273-D2C2806FDEB1}" destId="{B08F11A6-6184-4489-962B-A3741D771B41}" srcOrd="7" destOrd="0" parTransId="{4DF0FA6C-C967-4131-A742-9ADBE4BA77F0}" sibTransId="{45A752A8-CCE6-4DC8-BB6C-FBB312E77F81}"/>
    <dgm:cxn modelId="{F6578C5C-1510-446A-B648-063FC4AD207E}" type="presOf" srcId="{BE354AAD-6D47-4986-9273-D2C2806FDEB1}" destId="{DAC52AC3-FFAD-4F64-9D6B-D5B196EDD508}" srcOrd="0" destOrd="0" presId="urn:microsoft.com/office/officeart/2005/8/layout/hList1"/>
    <dgm:cxn modelId="{9DE956BD-FAC8-499E-AD86-020C0A5A0E11}" type="presOf" srcId="{D92EF45C-DDBE-4DA6-8BA7-0DF99614CBD7}" destId="{E73F5EDE-A10D-4951-8321-A945EA279669}" srcOrd="0" destOrd="7" presId="urn:microsoft.com/office/officeart/2005/8/layout/hList1"/>
    <dgm:cxn modelId="{7BD7283C-3D39-4932-8793-5EF41AE4B753}" srcId="{BE354AAD-6D47-4986-9273-D2C2806FDEB1}" destId="{9C8A7608-3408-416A-A89B-7AD6D9C5405E}" srcOrd="2" destOrd="0" parTransId="{DDE5941E-5146-49EF-8FEF-563462D4444C}" sibTransId="{7E5A15A8-1D7E-4886-9E72-BC540A470FB4}"/>
    <dgm:cxn modelId="{39F37130-E9A1-4723-8B7A-05A638CA0922}" type="presOf" srcId="{5BD57F99-A034-498C-B476-CC6D919DE34E}" destId="{9C200E40-D124-4CE4-915D-0E8B6478DD71}" srcOrd="0" destOrd="5" presId="urn:microsoft.com/office/officeart/2005/8/layout/hList1"/>
    <dgm:cxn modelId="{01CA07D9-5F01-4ED7-A8FA-695139907258}" srcId="{BE354AAD-6D47-4986-9273-D2C2806FDEB1}" destId="{5BD57F99-A034-498C-B476-CC6D919DE34E}" srcOrd="5" destOrd="0" parTransId="{CA9C1015-3E96-42B0-A0E4-925428BC152E}" sibTransId="{19D383F9-79EA-4E69-AE2D-99A50CE6D7AD}"/>
    <dgm:cxn modelId="{81537283-32C4-4C0E-A609-6CFD534835EB}" srcId="{BE354AAD-6D47-4986-9273-D2C2806FDEB1}" destId="{2C49CFAB-590E-4CEB-9BB9-FB03C9DAD62E}" srcOrd="10" destOrd="0" parTransId="{9E985AF5-0CC1-4DF1-9772-455A602798B1}" sibTransId="{069E318B-5ACB-457E-B066-36F0D6490FAB}"/>
    <dgm:cxn modelId="{0B6AF5E7-10FC-4FFE-9669-453F3775B941}" srcId="{BE354AAD-6D47-4986-9273-D2C2806FDEB1}" destId="{6EDB9106-36FC-4B86-B1E6-9EBA59D3619E}" srcOrd="3" destOrd="0" parTransId="{CC58C46C-CA66-4126-BFCA-CB78B6D46777}" sibTransId="{69E5B814-E77C-4253-8EFD-7083915EEEC9}"/>
    <dgm:cxn modelId="{F2F2D544-DABD-4722-BC38-48501488464E}" srcId="{455E1280-5780-4DF4-A4E1-73960532650F}" destId="{FE6777F4-F07B-4001-8198-102D48F4B9AC}" srcOrd="5" destOrd="0" parTransId="{BC3F41A3-539E-4F18-A81C-EB695F3A558C}" sibTransId="{5FB1E377-892F-496E-828F-D69A37BD0DF4}"/>
    <dgm:cxn modelId="{D856DBBF-1D31-4903-B921-A5E2BAAD6D19}" srcId="{BE354AAD-6D47-4986-9273-D2C2806FDEB1}" destId="{CDCD3CD7-3AB8-4A6C-A73B-29C6BBA238A4}" srcOrd="9" destOrd="0" parTransId="{F6826C75-F7E1-4926-A085-3A96F565D69E}" sibTransId="{6870F6F0-61A4-4DE8-A76B-385A06F6BD7B}"/>
    <dgm:cxn modelId="{94E14286-A1D7-4463-BCCE-7DD404FEFD43}" type="presOf" srcId="{730F8414-9DEA-420C-9D45-755AF99DB115}" destId="{32A85AEE-79FA-452C-86E3-3B8118DDF0F4}" srcOrd="0" destOrd="6" presId="urn:microsoft.com/office/officeart/2005/8/layout/hList1"/>
    <dgm:cxn modelId="{08B08A28-532F-4D7F-808B-44DB3D94E3E1}" type="presOf" srcId="{6EDB9106-36FC-4B86-B1E6-9EBA59D3619E}" destId="{9C200E40-D124-4CE4-915D-0E8B6478DD71}" srcOrd="0" destOrd="3" presId="urn:microsoft.com/office/officeart/2005/8/layout/hList1"/>
    <dgm:cxn modelId="{0210AA09-DD48-4A70-BE07-48E059076AED}" srcId="{3C6A4C54-0B1B-4C41-A71D-881BB32C56DE}" destId="{5FF2580A-09CB-4A9F-BBD0-5F77C05A2374}" srcOrd="2" destOrd="0" parTransId="{9D2999A8-0C50-4AA3-82A9-A96FF32FEFAF}" sibTransId="{6573042E-B4DF-4912-9B1F-EDB01CFD9B88}"/>
    <dgm:cxn modelId="{0672C8DA-715D-4F04-8466-5455BAE0F143}" type="presOf" srcId="{B4B18C2A-2010-47BD-BB29-9A9A14B45877}" destId="{32A85AEE-79FA-452C-86E3-3B8118DDF0F4}" srcOrd="0" destOrd="2" presId="urn:microsoft.com/office/officeart/2005/8/layout/hList1"/>
    <dgm:cxn modelId="{583DCA20-B224-409E-89D4-5097BD96A9BD}" srcId="{BE354AAD-6D47-4986-9273-D2C2806FDEB1}" destId="{05AB7784-5869-45FD-9B13-83176BC2084C}" srcOrd="0" destOrd="0" parTransId="{258D8B7E-D7E7-49E8-81B5-82263659BB04}" sibTransId="{7E453CCF-5708-45E6-A2DF-22AF39B6C7BC}"/>
    <dgm:cxn modelId="{DA762133-6B97-47D5-8F83-5E007EE9CF24}" srcId="{5FF2580A-09CB-4A9F-BBD0-5F77C05A2374}" destId="{03BC93EA-8F67-4130-B07F-AEE2C57E3168}" srcOrd="4" destOrd="0" parTransId="{81159BD5-5FF4-4961-BF11-D25B76EEFE73}" sibTransId="{4FC3F90A-C0C8-42DB-8D37-09C150ADCE8D}"/>
    <dgm:cxn modelId="{9642CCAC-C222-4863-9A85-FD28C4131959}" srcId="{455E1280-5780-4DF4-A4E1-73960532650F}" destId="{1C191C9D-1BCF-4909-B031-913EDFA395C4}" srcOrd="8" destOrd="0" parTransId="{4D9A503D-7224-4DD6-BB93-D555B2233E60}" sibTransId="{DEC4DF26-D7BC-4FB1-8293-69FFB186EFAC}"/>
    <dgm:cxn modelId="{44554B4F-E367-4F2F-847B-9F2112819ABD}" srcId="{3C6A4C54-0B1B-4C41-A71D-881BB32C56DE}" destId="{BE354AAD-6D47-4986-9273-D2C2806FDEB1}" srcOrd="1" destOrd="0" parTransId="{69F9910C-3031-4166-92B5-1BCF40DB062D}" sibTransId="{2AEB31F0-8F4B-4367-ADAE-7AAA3FD3F781}"/>
    <dgm:cxn modelId="{E8D8F70E-ACAC-4FB3-8F07-ED155567C1C9}" srcId="{5FF2580A-09CB-4A9F-BBD0-5F77C05A2374}" destId="{06F51F4E-EB84-4EF7-BCB8-C7876EA97EE8}" srcOrd="5" destOrd="0" parTransId="{3567D64E-7F5B-4D58-BFB7-4DCAE25CA4F3}" sibTransId="{D0EE9DA0-26D2-46EC-817C-2F4E5165B947}"/>
    <dgm:cxn modelId="{BA3467F5-4F9C-4A6F-B338-5D11A8F43FFA}" type="presOf" srcId="{10F38DAB-CFC4-4120-814E-D807BC1286DE}" destId="{E73F5EDE-A10D-4951-8321-A945EA279669}" srcOrd="0" destOrd="4" presId="urn:microsoft.com/office/officeart/2005/8/layout/hList1"/>
    <dgm:cxn modelId="{BE367516-8BE4-4309-A76E-C10349AE0DB0}" type="presOf" srcId="{D5C5C077-E773-46E5-BD34-102DE4146EE4}" destId="{32A85AEE-79FA-452C-86E3-3B8118DDF0F4}" srcOrd="0" destOrd="0" presId="urn:microsoft.com/office/officeart/2005/8/layout/hList1"/>
    <dgm:cxn modelId="{7FE29427-9E3C-41CD-964B-8C4752E6EB2F}" srcId="{BE354AAD-6D47-4986-9273-D2C2806FDEB1}" destId="{2D0ED946-4CE3-473B-809C-A1606FBB2CE3}" srcOrd="8" destOrd="0" parTransId="{26C31374-7B94-4F09-BE5A-946593583895}" sibTransId="{4E3B3EB2-59DE-49C6-A831-F074B6418C36}"/>
    <dgm:cxn modelId="{DC05565C-0AE7-4072-A8D6-0EDADDF50AC6}" type="presOf" srcId="{ADCAC46B-84E7-4150-9EEA-3D3E156B9579}" destId="{9C200E40-D124-4CE4-915D-0E8B6478DD71}" srcOrd="0" destOrd="11" presId="urn:microsoft.com/office/officeart/2005/8/layout/hList1"/>
    <dgm:cxn modelId="{49677750-BD74-4974-9722-E312D974B584}" type="presOf" srcId="{50947B47-8BE8-47FD-A03D-A9AFD39E5EA3}" destId="{E73F5EDE-A10D-4951-8321-A945EA279669}" srcOrd="0" destOrd="3" presId="urn:microsoft.com/office/officeart/2005/8/layout/hList1"/>
    <dgm:cxn modelId="{FA01682D-7425-4DF4-BFB2-BA927A23F566}" srcId="{455E1280-5780-4DF4-A4E1-73960532650F}" destId="{74D23EC0-29E7-43C9-BC30-1434AE6776B1}" srcOrd="6" destOrd="0" parTransId="{C366640A-8571-4EA3-AE59-55723430885F}" sibTransId="{EEF34D48-0D7E-4DC7-AB93-D778D55001E7}"/>
    <dgm:cxn modelId="{534BDCAB-3456-4A5F-B2BC-5ECBA7C21761}" type="presOf" srcId="{CDCD3CD7-3AB8-4A6C-A73B-29C6BBA238A4}" destId="{9C200E40-D124-4CE4-915D-0E8B6478DD71}" srcOrd="0" destOrd="9" presId="urn:microsoft.com/office/officeart/2005/8/layout/hList1"/>
    <dgm:cxn modelId="{1D9B09BC-54AD-4F41-866C-820EEBC8C942}" srcId="{455E1280-5780-4DF4-A4E1-73960532650F}" destId="{098A9080-A944-4BF8-A90B-2B4B176C8871}" srcOrd="0" destOrd="0" parTransId="{5EC5F065-92A5-4520-8A08-7515AC4ED1F8}" sibTransId="{E79DB849-1A4C-4054-B5DB-7DD9FF4E9202}"/>
    <dgm:cxn modelId="{CE5C499E-B443-4D20-B079-3CD32BE266F3}" type="presOf" srcId="{74D23EC0-29E7-43C9-BC30-1434AE6776B1}" destId="{E73F5EDE-A10D-4951-8321-A945EA279669}" srcOrd="0" destOrd="6" presId="urn:microsoft.com/office/officeart/2005/8/layout/hList1"/>
    <dgm:cxn modelId="{D6B673D4-6FA9-46F7-9D0C-CD6F2EB3ECA6}" srcId="{455E1280-5780-4DF4-A4E1-73960532650F}" destId="{D92EF45C-DDBE-4DA6-8BA7-0DF99614CBD7}" srcOrd="7" destOrd="0" parTransId="{BC0A644F-37A4-4B11-8E55-7CE007D3851F}" sibTransId="{A9211B3E-AB7A-4DCB-A67E-0E910776E4B8}"/>
    <dgm:cxn modelId="{E085D659-2FB4-48D2-B653-2D167055C8C1}" srcId="{BE354AAD-6D47-4986-9273-D2C2806FDEB1}" destId="{829B9329-34B5-4196-B3C4-571D0F314137}" srcOrd="12" destOrd="0" parTransId="{FF1B4F14-5971-48AB-898A-42CB744A052C}" sibTransId="{8E97EE62-3552-4F3F-9901-70DDF325A9AD}"/>
    <dgm:cxn modelId="{DDA452C3-3CD1-4F78-81B2-6CFE88E0D46A}" srcId="{3C6A4C54-0B1B-4C41-A71D-881BB32C56DE}" destId="{455E1280-5780-4DF4-A4E1-73960532650F}" srcOrd="0" destOrd="0" parTransId="{D54C55F4-FE85-4432-9FB3-52712DA6C8B2}" sibTransId="{9B54BAD9-145C-4C62-A63F-611A2CDDD1D5}"/>
    <dgm:cxn modelId="{DCD45F56-10BA-4A5E-89ED-E94498145118}" type="presOf" srcId="{E45A94A0-5760-493C-804E-07398B2A7B74}" destId="{9C200E40-D124-4CE4-915D-0E8B6478DD71}" srcOrd="0" destOrd="4" presId="urn:microsoft.com/office/officeart/2005/8/layout/hList1"/>
    <dgm:cxn modelId="{1BB3DCE7-2518-4DA1-9C67-ECBC2A64F2FB}" srcId="{455E1280-5780-4DF4-A4E1-73960532650F}" destId="{8E671FAE-D8BB-4380-9400-915E448AF92C}" srcOrd="1" destOrd="0" parTransId="{E286B71C-0B3F-47AE-B05A-53A67DFFFB3D}" sibTransId="{294CC1A1-E26F-419A-A212-579C9A3995E8}"/>
    <dgm:cxn modelId="{B8F3F9E2-A758-4947-ADA9-089282A21AA1}" type="presOf" srcId="{8E671FAE-D8BB-4380-9400-915E448AF92C}" destId="{E73F5EDE-A10D-4951-8321-A945EA279669}" srcOrd="0" destOrd="1" presId="urn:microsoft.com/office/officeart/2005/8/layout/hList1"/>
    <dgm:cxn modelId="{C87F090D-B969-4EBF-9173-8CBB37D64416}" type="presOf" srcId="{31B512F1-6449-464D-9797-2826280084FA}" destId="{E73F5EDE-A10D-4951-8321-A945EA279669}" srcOrd="0" destOrd="2" presId="urn:microsoft.com/office/officeart/2005/8/layout/hList1"/>
    <dgm:cxn modelId="{60B76F46-3CC1-4158-9828-2B028DF8A492}" srcId="{BE354AAD-6D47-4986-9273-D2C2806FDEB1}" destId="{ADCAC46B-84E7-4150-9EEA-3D3E156B9579}" srcOrd="11" destOrd="0" parTransId="{340F86D6-D814-42A7-A135-10AF2D55EABB}" sibTransId="{51FBE610-285D-4707-8DCC-9A5658EE25D0}"/>
    <dgm:cxn modelId="{0CE01F4A-A130-49B6-856C-5EA05D06C273}" srcId="{BE354AAD-6D47-4986-9273-D2C2806FDEB1}" destId="{F7042409-C427-4BC5-91FC-5AE33E6D75BC}" srcOrd="1" destOrd="0" parTransId="{30193F3C-AE42-4C68-849B-6EAEC9B43D1A}" sibTransId="{C51D87AA-7428-48CA-AB0D-A9FD7E2219C7}"/>
    <dgm:cxn modelId="{29F57AC5-1F38-48F1-9B32-0803C14E6C9C}" type="presOf" srcId="{5FF2580A-09CB-4A9F-BBD0-5F77C05A2374}" destId="{48B9880A-DF8D-4658-A75E-9F9803B6A3E5}" srcOrd="0" destOrd="0" presId="urn:microsoft.com/office/officeart/2005/8/layout/hList1"/>
    <dgm:cxn modelId="{B08D2FF8-D9BC-41E4-875F-C09733BA8012}" type="presOf" srcId="{455E1280-5780-4DF4-A4E1-73960532650F}" destId="{6C82391C-B745-416C-80E9-CE084F89A1C8}" srcOrd="0" destOrd="0" presId="urn:microsoft.com/office/officeart/2005/8/layout/hList1"/>
    <dgm:cxn modelId="{723186FE-82DE-4F6A-AA32-8E30398F070F}" type="presOf" srcId="{B08F11A6-6184-4489-962B-A3741D771B41}" destId="{9C200E40-D124-4CE4-915D-0E8B6478DD71}" srcOrd="0" destOrd="7" presId="urn:microsoft.com/office/officeart/2005/8/layout/hList1"/>
    <dgm:cxn modelId="{9BF0A67B-1DB3-436D-93C5-201ABA5E14E0}" type="presOf" srcId="{05AB7784-5869-45FD-9B13-83176BC2084C}" destId="{9C200E40-D124-4CE4-915D-0E8B6478DD71}" srcOrd="0" destOrd="0" presId="urn:microsoft.com/office/officeart/2005/8/layout/hList1"/>
    <dgm:cxn modelId="{AD0A4E08-A7AB-4F91-B9CA-C555430B18A9}" srcId="{455E1280-5780-4DF4-A4E1-73960532650F}" destId="{10F38DAB-CFC4-4120-814E-D807BC1286DE}" srcOrd="4" destOrd="0" parTransId="{B07C8FD7-BB54-414F-BF22-BDC261487A9D}" sibTransId="{B75D39FC-9D60-4D4F-84AD-7EE4C86E9BA1}"/>
    <dgm:cxn modelId="{A389CD43-3E71-47C8-8CE4-FD731BDBB99E}" srcId="{5FF2580A-09CB-4A9F-BBD0-5F77C05A2374}" destId="{D5C5C077-E773-46E5-BD34-102DE4146EE4}" srcOrd="0" destOrd="0" parTransId="{9446DBC6-C068-4835-B354-21D65B3DED3E}" sibTransId="{A654F20F-F210-42BE-BE33-BEBE9CBADF79}"/>
    <dgm:cxn modelId="{1C74A219-7F1D-4C44-B0F8-99C9CAF4EDBF}" type="presOf" srcId="{829B9329-34B5-4196-B3C4-571D0F314137}" destId="{9C200E40-D124-4CE4-915D-0E8B6478DD71}" srcOrd="0" destOrd="12" presId="urn:microsoft.com/office/officeart/2005/8/layout/hList1"/>
    <dgm:cxn modelId="{52CDFA1A-8EB3-4CC7-9841-8F23771924D3}" type="presOf" srcId="{9C8A7608-3408-416A-A89B-7AD6D9C5405E}" destId="{9C200E40-D124-4CE4-915D-0E8B6478DD71}" srcOrd="0" destOrd="2" presId="urn:microsoft.com/office/officeart/2005/8/layout/hList1"/>
    <dgm:cxn modelId="{F2D13B36-77B7-47C9-9D2C-AA6CA9B82C4E}" type="presOf" srcId="{1C191C9D-1BCF-4909-B031-913EDFA395C4}" destId="{E73F5EDE-A10D-4951-8321-A945EA279669}" srcOrd="0" destOrd="8" presId="urn:microsoft.com/office/officeart/2005/8/layout/hList1"/>
    <dgm:cxn modelId="{9CA82ED3-3A10-458A-AE18-3E0E2BFBFB65}" srcId="{5FF2580A-09CB-4A9F-BBD0-5F77C05A2374}" destId="{940641B6-7460-4A75-9A91-EB030C60DC60}" srcOrd="1" destOrd="0" parTransId="{211313F6-5268-476B-8947-08D6C27C2790}" sibTransId="{192705AA-7462-44E8-8BBF-192697C7CA63}"/>
    <dgm:cxn modelId="{78B8C54F-A1D2-45BC-8B43-478DDE8E0234}" srcId="{455E1280-5780-4DF4-A4E1-73960532650F}" destId="{50947B47-8BE8-47FD-A03D-A9AFD39E5EA3}" srcOrd="3" destOrd="0" parTransId="{27256897-BACE-4C3C-98F4-47F5BF4FFAC4}" sibTransId="{30538355-09EA-45C6-8936-C040DC20B7C2}"/>
    <dgm:cxn modelId="{97A44BB3-2346-449D-88F2-1ADBA3A7EE75}" type="presOf" srcId="{2C49CFAB-590E-4CEB-9BB9-FB03C9DAD62E}" destId="{9C200E40-D124-4CE4-915D-0E8B6478DD71}" srcOrd="0" destOrd="10" presId="urn:microsoft.com/office/officeart/2005/8/layout/hList1"/>
    <dgm:cxn modelId="{1A0C6E82-E65A-4D3C-9DDA-D5F105BA38CC}" srcId="{BE354AAD-6D47-4986-9273-D2C2806FDEB1}" destId="{E45A94A0-5760-493C-804E-07398B2A7B74}" srcOrd="4" destOrd="0" parTransId="{B82DC3FA-0112-4602-9A4E-A274EE0FACC2}" sibTransId="{2F303D1B-D8AD-4414-AF7A-A40179C7C9E9}"/>
    <dgm:cxn modelId="{84CA75A6-E1A6-4474-B432-1B50EE5F6C44}" srcId="{5FF2580A-09CB-4A9F-BBD0-5F77C05A2374}" destId="{5DC06D57-DB4A-458A-9B56-14E4946A3422}" srcOrd="3" destOrd="0" parTransId="{6DE59F8C-0936-41C8-98D4-D16E97AC5DB7}" sibTransId="{1D8D5272-033D-4C1A-915F-C2AAEAC4A5B6}"/>
    <dgm:cxn modelId="{0B493079-E429-4F15-AF2B-19C7E52B7BDA}" srcId="{BE354AAD-6D47-4986-9273-D2C2806FDEB1}" destId="{E69CF047-BD88-4277-92BF-450820E22907}" srcOrd="13" destOrd="0" parTransId="{70D975C2-84B8-4BE4-BB17-56844831FCD9}" sibTransId="{9DAE39D8-712C-4069-9A0D-3CDA642A7A95}"/>
    <dgm:cxn modelId="{E6A03055-CED9-4A8E-BBC0-9F277CC1EDA8}" type="presOf" srcId="{E69CF047-BD88-4277-92BF-450820E22907}" destId="{9C200E40-D124-4CE4-915D-0E8B6478DD71}" srcOrd="0" destOrd="13" presId="urn:microsoft.com/office/officeart/2005/8/layout/hList1"/>
    <dgm:cxn modelId="{3DBE6991-E672-48A4-985F-CFEA423E7EB1}" type="presOf" srcId="{03BC93EA-8F67-4130-B07F-AEE2C57E3168}" destId="{32A85AEE-79FA-452C-86E3-3B8118DDF0F4}" srcOrd="0" destOrd="4" presId="urn:microsoft.com/office/officeart/2005/8/layout/hList1"/>
    <dgm:cxn modelId="{A371652B-59A3-498B-B9AD-7C7D77B170DB}" type="presOf" srcId="{06F51F4E-EB84-4EF7-BCB8-C7876EA97EE8}" destId="{32A85AEE-79FA-452C-86E3-3B8118DDF0F4}" srcOrd="0" destOrd="5" presId="urn:microsoft.com/office/officeart/2005/8/layout/hList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E08D7C-70BA-43B7-847A-65D542C386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105CB-3150-4A3F-BE2D-F22DAD71B8E0}">
      <dgm:prSet custT="1"/>
      <dgm:spPr/>
      <dgm:t>
        <a:bodyPr/>
        <a:lstStyle/>
        <a:p>
          <a:pPr rtl="0"/>
          <a:r>
            <a:rPr lang="en-US" sz="1800" b="1" dirty="0"/>
            <a:t>Name of lab / Location</a:t>
          </a:r>
          <a:endParaRPr lang="he-IL" sz="1800" b="1" dirty="0"/>
        </a:p>
      </dgm:t>
    </dgm:pt>
    <dgm:pt modelId="{2BAFADAB-3F27-4130-A250-3BFB21434846}" type="parTrans" cxnId="{71649D71-05C8-4C8A-BEE7-FB6936684AE5}">
      <dgm:prSet/>
      <dgm:spPr/>
      <dgm:t>
        <a:bodyPr/>
        <a:lstStyle/>
        <a:p>
          <a:endParaRPr lang="en-US" sz="1400" b="1"/>
        </a:p>
      </dgm:t>
    </dgm:pt>
    <dgm:pt modelId="{0FC1CB51-4E97-4C58-8BB3-ECCBCCDCD105}" type="sibTrans" cxnId="{71649D71-05C8-4C8A-BEE7-FB6936684AE5}">
      <dgm:prSet/>
      <dgm:spPr/>
      <dgm:t>
        <a:bodyPr/>
        <a:lstStyle/>
        <a:p>
          <a:endParaRPr lang="en-US" sz="1400" b="1"/>
        </a:p>
      </dgm:t>
    </dgm:pt>
    <dgm:pt modelId="{CC43F576-53C0-402A-AC10-6E2B88F75ABC}">
      <dgm:prSet custT="1"/>
      <dgm:spPr/>
      <dgm:t>
        <a:bodyPr/>
        <a:lstStyle/>
        <a:p>
          <a:pPr rtl="0"/>
          <a:r>
            <a:rPr lang="en-US" sz="1800" b="1" dirty="0"/>
            <a:t>PI / Manager</a:t>
          </a:r>
          <a:endParaRPr lang="he-IL" sz="1800" b="1" dirty="0"/>
        </a:p>
      </dgm:t>
    </dgm:pt>
    <dgm:pt modelId="{98B380F4-9A55-4597-BFAF-05EC71CA6705}" type="parTrans" cxnId="{2599FEA5-6F66-40C1-87B9-4E07AC6BD74B}">
      <dgm:prSet/>
      <dgm:spPr/>
      <dgm:t>
        <a:bodyPr/>
        <a:lstStyle/>
        <a:p>
          <a:endParaRPr lang="en-US" sz="1400" b="1"/>
        </a:p>
      </dgm:t>
    </dgm:pt>
    <dgm:pt modelId="{E49FBFA1-899A-4EA5-A105-99A683904865}" type="sibTrans" cxnId="{2599FEA5-6F66-40C1-87B9-4E07AC6BD74B}">
      <dgm:prSet/>
      <dgm:spPr/>
      <dgm:t>
        <a:bodyPr/>
        <a:lstStyle/>
        <a:p>
          <a:endParaRPr lang="en-US" sz="1400" b="1"/>
        </a:p>
      </dgm:t>
    </dgm:pt>
    <dgm:pt modelId="{87FD89F3-4F06-4C1B-B154-82B48E5B2BF5}">
      <dgm:prSet custT="1"/>
      <dgm:spPr/>
      <dgm:t>
        <a:bodyPr/>
        <a:lstStyle/>
        <a:p>
          <a:pPr rtl="0"/>
          <a:r>
            <a:rPr lang="en-US" sz="1800" b="1" dirty="0"/>
            <a:t>Main Subjects </a:t>
          </a:r>
          <a:br>
            <a:rPr lang="en-US" sz="1800" b="1" dirty="0"/>
          </a:br>
          <a:r>
            <a:rPr lang="en-US" sz="1800" b="1" dirty="0"/>
            <a:t>in the lab</a:t>
          </a:r>
          <a:endParaRPr lang="he-IL" sz="1800" b="1" dirty="0"/>
        </a:p>
      </dgm:t>
    </dgm:pt>
    <dgm:pt modelId="{8D52FD59-3092-491C-8945-5B8107B74797}" type="parTrans" cxnId="{82925CB6-489A-4F2B-81E2-EB3C642F96C3}">
      <dgm:prSet/>
      <dgm:spPr/>
      <dgm:t>
        <a:bodyPr/>
        <a:lstStyle/>
        <a:p>
          <a:endParaRPr lang="en-US" sz="1400" b="1"/>
        </a:p>
      </dgm:t>
    </dgm:pt>
    <dgm:pt modelId="{8BA5DE6B-1121-4DBE-A6F4-2757FA544E13}" type="sibTrans" cxnId="{82925CB6-489A-4F2B-81E2-EB3C642F96C3}">
      <dgm:prSet/>
      <dgm:spPr/>
      <dgm:t>
        <a:bodyPr/>
        <a:lstStyle/>
        <a:p>
          <a:endParaRPr lang="en-US" sz="1400" b="1"/>
        </a:p>
      </dgm:t>
    </dgm:pt>
    <dgm:pt modelId="{CC120128-8D09-48B4-AA8B-3E2E7DDD4A77}">
      <dgm:prSet custT="1"/>
      <dgm:spPr/>
      <dgm:t>
        <a:bodyPr/>
        <a:lstStyle/>
        <a:p>
          <a:pPr rtl="0"/>
          <a:r>
            <a:rPr lang="en-US" sz="1800" b="1" dirty="0"/>
            <a:t>Keep it simple to people who are not in the field</a:t>
          </a:r>
          <a:endParaRPr lang="he-IL" sz="1800" b="1" dirty="0"/>
        </a:p>
      </dgm:t>
    </dgm:pt>
    <dgm:pt modelId="{F8B02D0A-112C-49FD-8DD5-CD1546D70FD1}" type="parTrans" cxnId="{F95D533A-5F78-4A87-B02E-864191EBFB16}">
      <dgm:prSet/>
      <dgm:spPr/>
      <dgm:t>
        <a:bodyPr/>
        <a:lstStyle/>
        <a:p>
          <a:endParaRPr lang="en-US" sz="1400" b="1"/>
        </a:p>
      </dgm:t>
    </dgm:pt>
    <dgm:pt modelId="{B6640F96-EB0D-490C-ACFD-843AA8F925C4}" type="sibTrans" cxnId="{F95D533A-5F78-4A87-B02E-864191EBFB16}">
      <dgm:prSet/>
      <dgm:spPr/>
      <dgm:t>
        <a:bodyPr/>
        <a:lstStyle/>
        <a:p>
          <a:endParaRPr lang="en-US" sz="1400" b="1"/>
        </a:p>
      </dgm:t>
    </dgm:pt>
    <dgm:pt modelId="{45D1AFC2-0365-7042-8C25-06D14CFE6B0D}">
      <dgm:prSet custT="1"/>
      <dgm:spPr/>
      <dgm:t>
        <a:bodyPr/>
        <a:lstStyle/>
        <a:p>
          <a:pPr rtl="0"/>
          <a:r>
            <a:rPr lang="en-US" sz="1800" b="0" dirty="0"/>
            <a:t>Zmora Lab</a:t>
          </a:r>
          <a:endParaRPr lang="he-IL" sz="1800" b="0" dirty="0"/>
        </a:p>
      </dgm:t>
    </dgm:pt>
    <dgm:pt modelId="{AC59231F-261D-104A-A0B5-621F2E39E406}" type="parTrans" cxnId="{482F7804-5879-D547-9005-ECD161E7D53B}">
      <dgm:prSet/>
      <dgm:spPr/>
      <dgm:t>
        <a:bodyPr/>
        <a:lstStyle/>
        <a:p>
          <a:endParaRPr lang="en-US"/>
        </a:p>
      </dgm:t>
    </dgm:pt>
    <dgm:pt modelId="{1A9D2C98-6637-3C46-9E91-BCC7C6F191DD}" type="sibTrans" cxnId="{482F7804-5879-D547-9005-ECD161E7D53B}">
      <dgm:prSet/>
      <dgm:spPr/>
      <dgm:t>
        <a:bodyPr/>
        <a:lstStyle/>
        <a:p>
          <a:endParaRPr lang="en-US"/>
        </a:p>
      </dgm:t>
    </dgm:pt>
    <dgm:pt modelId="{4D3E8F7E-A226-CF4A-B54E-821BA521668B}">
      <dgm:prSet custT="1"/>
      <dgm:spPr/>
      <dgm:t>
        <a:bodyPr/>
        <a:lstStyle/>
        <a:p>
          <a:pPr rtl="0"/>
          <a:r>
            <a:rPr lang="en-US" sz="1800" b="0" dirty="0"/>
            <a:t>Research Center for Digestive Tract and Liver Diseases</a:t>
          </a:r>
          <a:endParaRPr lang="he-IL" sz="1800" b="0" dirty="0"/>
        </a:p>
      </dgm:t>
    </dgm:pt>
    <dgm:pt modelId="{891D78F9-037C-724D-A9B8-51CB912FCE0F}" type="parTrans" cxnId="{0558AFFD-3AE1-2A4C-8985-786AFAF010EA}">
      <dgm:prSet/>
      <dgm:spPr/>
      <dgm:t>
        <a:bodyPr/>
        <a:lstStyle/>
        <a:p>
          <a:endParaRPr lang="en-US"/>
        </a:p>
      </dgm:t>
    </dgm:pt>
    <dgm:pt modelId="{A33E9EF2-B8A1-F943-9A40-E0A501F27259}" type="sibTrans" cxnId="{0558AFFD-3AE1-2A4C-8985-786AFAF010EA}">
      <dgm:prSet/>
      <dgm:spPr/>
      <dgm:t>
        <a:bodyPr/>
        <a:lstStyle/>
        <a:p>
          <a:endParaRPr lang="en-US"/>
        </a:p>
      </dgm:t>
    </dgm:pt>
    <dgm:pt modelId="{DF354A5B-6D17-3242-8BB6-463644265F10}">
      <dgm:prSet custT="1"/>
      <dgm:spPr/>
      <dgm:t>
        <a:bodyPr/>
        <a:lstStyle/>
        <a:p>
          <a:pPr rtl="0"/>
          <a:r>
            <a:rPr lang="en-US" sz="1800" b="0" dirty="0"/>
            <a:t>Sourasky building</a:t>
          </a:r>
        </a:p>
      </dgm:t>
    </dgm:pt>
    <dgm:pt modelId="{295D9E46-336D-0544-BE81-357887635BB3}" type="parTrans" cxnId="{AF7BC05C-0542-E845-9018-5625CDD5EBB5}">
      <dgm:prSet/>
      <dgm:spPr/>
      <dgm:t>
        <a:bodyPr/>
        <a:lstStyle/>
        <a:p>
          <a:endParaRPr lang="en-US"/>
        </a:p>
      </dgm:t>
    </dgm:pt>
    <dgm:pt modelId="{59D6AA99-0440-D142-B0C1-4D0F405C64F1}" type="sibTrans" cxnId="{AF7BC05C-0542-E845-9018-5625CDD5EBB5}">
      <dgm:prSet/>
      <dgm:spPr/>
      <dgm:t>
        <a:bodyPr/>
        <a:lstStyle/>
        <a:p>
          <a:endParaRPr lang="en-US"/>
        </a:p>
      </dgm:t>
    </dgm:pt>
    <dgm:pt modelId="{37AD64A6-E856-024A-B36E-CC97D6C2F0D1}">
      <dgm:prSet custT="1"/>
      <dgm:spPr/>
      <dgm:t>
        <a:bodyPr/>
        <a:lstStyle/>
        <a:p>
          <a:pPr rtl="0"/>
          <a:r>
            <a:rPr lang="en-US" sz="1800" b="0" dirty="0"/>
            <a:t>1st floor‎ (above gate 6)</a:t>
          </a:r>
        </a:p>
      </dgm:t>
    </dgm:pt>
    <dgm:pt modelId="{F7B17672-B1FC-CE42-BCBF-5A6195600D3C}" type="parTrans" cxnId="{ECF50FA2-6954-0349-9461-2ACEB0141A1A}">
      <dgm:prSet/>
      <dgm:spPr/>
      <dgm:t>
        <a:bodyPr/>
        <a:lstStyle/>
        <a:p>
          <a:endParaRPr lang="en-US"/>
        </a:p>
      </dgm:t>
    </dgm:pt>
    <dgm:pt modelId="{C903C95B-32B5-6B4C-BF97-BF830E3AB896}" type="sibTrans" cxnId="{ECF50FA2-6954-0349-9461-2ACEB0141A1A}">
      <dgm:prSet/>
      <dgm:spPr/>
      <dgm:t>
        <a:bodyPr/>
        <a:lstStyle/>
        <a:p>
          <a:endParaRPr lang="en-US"/>
        </a:p>
      </dgm:t>
    </dgm:pt>
    <dgm:pt modelId="{D395C495-15A2-7D49-AF61-C56F2D0AC4CC}">
      <dgm:prSet custT="1"/>
      <dgm:spPr/>
      <dgm:t>
        <a:bodyPr/>
        <a:lstStyle/>
        <a:p>
          <a:pPr rtl="0"/>
          <a:r>
            <a:rPr lang="en-US" sz="1800" b="0" dirty="0"/>
            <a:t>Dr. Niv Zmora</a:t>
          </a:r>
          <a:endParaRPr lang="he-IL" sz="1800" b="0" dirty="0"/>
        </a:p>
      </dgm:t>
    </dgm:pt>
    <dgm:pt modelId="{2B13A6BA-A4B0-D749-9431-3CE3094FA3BE}" type="parTrans" cxnId="{747A34A9-14E5-4A4C-9E43-457DCE1D6EA8}">
      <dgm:prSet/>
      <dgm:spPr/>
      <dgm:t>
        <a:bodyPr/>
        <a:lstStyle/>
        <a:p>
          <a:endParaRPr lang="en-US"/>
        </a:p>
      </dgm:t>
    </dgm:pt>
    <dgm:pt modelId="{09ECA2E9-7ABE-2340-B503-80423876F490}" type="sibTrans" cxnId="{747A34A9-14E5-4A4C-9E43-457DCE1D6EA8}">
      <dgm:prSet/>
      <dgm:spPr/>
      <dgm:t>
        <a:bodyPr/>
        <a:lstStyle/>
        <a:p>
          <a:endParaRPr lang="en-US"/>
        </a:p>
      </dgm:t>
    </dgm:pt>
    <dgm:pt modelId="{C09DA28F-1213-B64C-859D-FCD03EC58BD7}">
      <dgm:prSet custT="1"/>
      <dgm:spPr/>
      <dgm:t>
        <a:bodyPr/>
        <a:lstStyle/>
        <a:p>
          <a:pPr rtl="0"/>
          <a:r>
            <a:rPr lang="en-US" sz="1800" b="0" dirty="0"/>
            <a:t>Dr. Chen </a:t>
          </a:r>
          <a:r>
            <a:rPr lang="en-US" sz="1800" b="0" dirty="0" err="1"/>
            <a:t>Varol</a:t>
          </a:r>
          <a:r>
            <a:rPr lang="en-US" sz="1800" b="0" dirty="0"/>
            <a:t> (Co-PI)</a:t>
          </a:r>
          <a:endParaRPr lang="he-IL" sz="1800" b="0" dirty="0"/>
        </a:p>
      </dgm:t>
    </dgm:pt>
    <dgm:pt modelId="{748F7243-6F46-9341-B83F-6A975831DB64}" type="parTrans" cxnId="{A0939CB0-5C6B-574C-9025-CD3A639E54AB}">
      <dgm:prSet/>
      <dgm:spPr/>
      <dgm:t>
        <a:bodyPr/>
        <a:lstStyle/>
        <a:p>
          <a:endParaRPr lang="en-US"/>
        </a:p>
      </dgm:t>
    </dgm:pt>
    <dgm:pt modelId="{4A3E3EC9-1F8F-774E-A72F-545F0CCECCEB}" type="sibTrans" cxnId="{A0939CB0-5C6B-574C-9025-CD3A639E54AB}">
      <dgm:prSet/>
      <dgm:spPr/>
      <dgm:t>
        <a:bodyPr/>
        <a:lstStyle/>
        <a:p>
          <a:endParaRPr lang="en-US"/>
        </a:p>
      </dgm:t>
    </dgm:pt>
    <dgm:pt modelId="{A50C4E6D-3B47-7D4F-8E36-FDFEA0833584}">
      <dgm:prSet custT="1"/>
      <dgm:spPr/>
      <dgm:t>
        <a:bodyPr/>
        <a:lstStyle/>
        <a:p>
          <a:pPr rtl="0"/>
          <a:r>
            <a:rPr lang="en-US" sz="1800" b="0" dirty="0"/>
            <a:t>Host-microbiota interaction</a:t>
          </a:r>
          <a:endParaRPr lang="he-IL" sz="1800" b="0" dirty="0"/>
        </a:p>
      </dgm:t>
    </dgm:pt>
    <dgm:pt modelId="{CB1CB16C-A7A1-5F46-A516-1E5B84BB5636}" type="parTrans" cxnId="{896E4F92-28D8-574B-820E-6162AAAF775D}">
      <dgm:prSet/>
      <dgm:spPr/>
      <dgm:t>
        <a:bodyPr/>
        <a:lstStyle/>
        <a:p>
          <a:endParaRPr lang="en-US"/>
        </a:p>
      </dgm:t>
    </dgm:pt>
    <dgm:pt modelId="{39DABA83-8838-0B44-970D-208E268D1CE4}" type="sibTrans" cxnId="{896E4F92-28D8-574B-820E-6162AAAF775D}">
      <dgm:prSet/>
      <dgm:spPr/>
      <dgm:t>
        <a:bodyPr/>
        <a:lstStyle/>
        <a:p>
          <a:endParaRPr lang="en-US"/>
        </a:p>
      </dgm:t>
    </dgm:pt>
    <dgm:pt modelId="{E39027B8-92E1-4E4B-B1AF-281A60B04D8E}">
      <dgm:prSet custT="1"/>
      <dgm:spPr/>
      <dgm:t>
        <a:bodyPr/>
        <a:lstStyle/>
        <a:p>
          <a:pPr rtl="0"/>
          <a:r>
            <a:rPr lang="en-US" sz="1800" b="0" dirty="0"/>
            <a:t>The role of the microbiota in type II immune responses</a:t>
          </a:r>
          <a:endParaRPr lang="he-IL" sz="1800" b="0" dirty="0"/>
        </a:p>
      </dgm:t>
    </dgm:pt>
    <dgm:pt modelId="{617879B0-FD98-B44C-8C95-B63D29D1B726}" type="parTrans" cxnId="{5BA5B1F7-C1BC-A040-A0BD-97CAE32C7A4C}">
      <dgm:prSet/>
      <dgm:spPr/>
      <dgm:t>
        <a:bodyPr/>
        <a:lstStyle/>
        <a:p>
          <a:endParaRPr lang="en-US"/>
        </a:p>
      </dgm:t>
    </dgm:pt>
    <dgm:pt modelId="{B8A1F6CF-9B0B-7047-89A8-4C3C85B29335}" type="sibTrans" cxnId="{5BA5B1F7-C1BC-A040-A0BD-97CAE32C7A4C}">
      <dgm:prSet/>
      <dgm:spPr/>
      <dgm:t>
        <a:bodyPr/>
        <a:lstStyle/>
        <a:p>
          <a:endParaRPr lang="en-US"/>
        </a:p>
      </dgm:t>
    </dgm:pt>
    <dgm:pt modelId="{98B7FC3C-2A4D-434C-8731-348B0016E2D4}">
      <dgm:prSet custT="1"/>
      <dgm:spPr/>
      <dgm:t>
        <a:bodyPr/>
        <a:lstStyle/>
        <a:p>
          <a:pPr rtl="0"/>
          <a:r>
            <a:rPr lang="en-US" sz="1800" b="0" dirty="0"/>
            <a:t>Innate immunity and anti-microbial responses</a:t>
          </a:r>
          <a:endParaRPr lang="he-IL" sz="1800" b="0" dirty="0"/>
        </a:p>
      </dgm:t>
    </dgm:pt>
    <dgm:pt modelId="{6FB17B06-A872-3A43-B8C4-0598072AE5A5}" type="parTrans" cxnId="{9A4E399D-A322-BB41-B445-02635EA26CB2}">
      <dgm:prSet/>
      <dgm:spPr/>
      <dgm:t>
        <a:bodyPr/>
        <a:lstStyle/>
        <a:p>
          <a:endParaRPr lang="en-US"/>
        </a:p>
      </dgm:t>
    </dgm:pt>
    <dgm:pt modelId="{D78A0E1C-9396-5D43-9CE4-C71632E94AD5}" type="sibTrans" cxnId="{9A4E399D-A322-BB41-B445-02635EA26CB2}">
      <dgm:prSet/>
      <dgm:spPr/>
      <dgm:t>
        <a:bodyPr/>
        <a:lstStyle/>
        <a:p>
          <a:endParaRPr lang="en-US"/>
        </a:p>
      </dgm:t>
    </dgm:pt>
    <dgm:pt modelId="{F923F00E-3F6D-9B49-A9CA-51B99366CB6F}">
      <dgm:prSet custT="1"/>
      <dgm:spPr/>
      <dgm:t>
        <a:bodyPr/>
        <a:lstStyle/>
        <a:p>
          <a:pPr rtl="0"/>
          <a:r>
            <a:rPr lang="en-US" sz="1800" b="0" dirty="0"/>
            <a:t>A homeostatic balance is kept between the host and their microbiota</a:t>
          </a:r>
          <a:endParaRPr lang="he-IL" sz="1800" b="0" dirty="0"/>
        </a:p>
      </dgm:t>
    </dgm:pt>
    <dgm:pt modelId="{22141538-7A64-A142-B488-F3BC5BDCDF17}" type="parTrans" cxnId="{855C9CA9-4EE5-7C44-B097-A01AE7858AB9}">
      <dgm:prSet/>
      <dgm:spPr/>
      <dgm:t>
        <a:bodyPr/>
        <a:lstStyle/>
        <a:p>
          <a:endParaRPr lang="en-US"/>
        </a:p>
      </dgm:t>
    </dgm:pt>
    <dgm:pt modelId="{6899A4A2-BEFF-8943-9F7B-B824ACB6E542}" type="sibTrans" cxnId="{855C9CA9-4EE5-7C44-B097-A01AE7858AB9}">
      <dgm:prSet/>
      <dgm:spPr/>
      <dgm:t>
        <a:bodyPr/>
        <a:lstStyle/>
        <a:p>
          <a:endParaRPr lang="en-US"/>
        </a:p>
      </dgm:t>
    </dgm:pt>
    <dgm:pt modelId="{74044CA3-4021-F948-8BDC-7F506CAC99D7}">
      <dgm:prSet custT="1"/>
      <dgm:spPr/>
      <dgm:t>
        <a:bodyPr/>
        <a:lstStyle/>
        <a:p>
          <a:pPr rtl="0"/>
          <a:r>
            <a:rPr lang="en-US" sz="1800" b="0" dirty="0"/>
            <a:t>The epithelium is the site where host-microbiota crosstalk occurs</a:t>
          </a:r>
          <a:endParaRPr lang="he-IL" sz="1800" b="0" dirty="0"/>
        </a:p>
      </dgm:t>
    </dgm:pt>
    <dgm:pt modelId="{2082DC5F-9F40-7441-8D63-454F08CBF934}" type="parTrans" cxnId="{F3F1BE91-2866-BD48-851A-F1144EC17B87}">
      <dgm:prSet/>
      <dgm:spPr/>
      <dgm:t>
        <a:bodyPr/>
        <a:lstStyle/>
        <a:p>
          <a:endParaRPr lang="en-US"/>
        </a:p>
      </dgm:t>
    </dgm:pt>
    <dgm:pt modelId="{1A902EDE-E2B9-8F42-B2DC-A6536D1EC99F}" type="sibTrans" cxnId="{F3F1BE91-2866-BD48-851A-F1144EC17B87}">
      <dgm:prSet/>
      <dgm:spPr/>
      <dgm:t>
        <a:bodyPr/>
        <a:lstStyle/>
        <a:p>
          <a:endParaRPr lang="en-US"/>
        </a:p>
      </dgm:t>
    </dgm:pt>
    <dgm:pt modelId="{90618ADF-F511-654A-9155-2D4D0A887D50}">
      <dgm:prSet custT="1"/>
      <dgm:spPr/>
      <dgm:t>
        <a:bodyPr/>
        <a:lstStyle/>
        <a:p>
          <a:pPr rtl="0"/>
          <a:endParaRPr lang="he-IL" sz="1800" b="0" dirty="0"/>
        </a:p>
      </dgm:t>
    </dgm:pt>
    <dgm:pt modelId="{DEE30227-DAAB-E44B-BAB3-D731BA5B0D4B}" type="parTrans" cxnId="{54070262-AA5D-3B40-B0E9-416A7D9F126B}">
      <dgm:prSet/>
      <dgm:spPr/>
      <dgm:t>
        <a:bodyPr/>
        <a:lstStyle/>
        <a:p>
          <a:endParaRPr lang="en-US"/>
        </a:p>
      </dgm:t>
    </dgm:pt>
    <dgm:pt modelId="{FAB8468E-F0F6-A74A-9F8F-4DC81A8F8F4E}" type="sibTrans" cxnId="{54070262-AA5D-3B40-B0E9-416A7D9F126B}">
      <dgm:prSet/>
      <dgm:spPr/>
      <dgm:t>
        <a:bodyPr/>
        <a:lstStyle/>
        <a:p>
          <a:endParaRPr lang="en-US"/>
        </a:p>
      </dgm:t>
    </dgm:pt>
    <dgm:pt modelId="{6C2FEFB3-8FAD-4505-9396-038E0C3B47B1}" type="pres">
      <dgm:prSet presAssocID="{96E08D7C-70BA-43B7-847A-65D542C386AD}" presName="Name0" presStyleCnt="0">
        <dgm:presLayoutVars>
          <dgm:dir/>
          <dgm:animLvl val="lvl"/>
          <dgm:resizeHandles val="exact"/>
        </dgm:presLayoutVars>
      </dgm:prSet>
      <dgm:spPr/>
      <dgm:t>
        <a:bodyPr/>
        <a:lstStyle/>
        <a:p>
          <a:pPr rtl="1"/>
          <a:endParaRPr lang="he-IL"/>
        </a:p>
      </dgm:t>
    </dgm:pt>
    <dgm:pt modelId="{FC4C54BA-7503-4475-853E-9E13787AAA0D}" type="pres">
      <dgm:prSet presAssocID="{F99105CB-3150-4A3F-BE2D-F22DAD71B8E0}" presName="composite" presStyleCnt="0"/>
      <dgm:spPr/>
    </dgm:pt>
    <dgm:pt modelId="{393EB0DA-0246-4CEC-A7D4-DC1FE911DF81}" type="pres">
      <dgm:prSet presAssocID="{F99105CB-3150-4A3F-BE2D-F22DAD71B8E0}" presName="parTx" presStyleLbl="alignNode1" presStyleIdx="0" presStyleCnt="4">
        <dgm:presLayoutVars>
          <dgm:chMax val="0"/>
          <dgm:chPref val="0"/>
          <dgm:bulletEnabled val="1"/>
        </dgm:presLayoutVars>
      </dgm:prSet>
      <dgm:spPr/>
      <dgm:t>
        <a:bodyPr/>
        <a:lstStyle/>
        <a:p>
          <a:pPr rtl="1"/>
          <a:endParaRPr lang="he-IL"/>
        </a:p>
      </dgm:t>
    </dgm:pt>
    <dgm:pt modelId="{AD36398F-ACF7-45F5-962D-A34A91DBDA29}" type="pres">
      <dgm:prSet presAssocID="{F99105CB-3150-4A3F-BE2D-F22DAD71B8E0}" presName="desTx" presStyleLbl="alignAccFollowNode1" presStyleIdx="0" presStyleCnt="4">
        <dgm:presLayoutVars>
          <dgm:bulletEnabled val="1"/>
        </dgm:presLayoutVars>
      </dgm:prSet>
      <dgm:spPr/>
      <dgm:t>
        <a:bodyPr/>
        <a:lstStyle/>
        <a:p>
          <a:pPr rtl="1"/>
          <a:endParaRPr lang="he-IL"/>
        </a:p>
      </dgm:t>
    </dgm:pt>
    <dgm:pt modelId="{8C74E1D5-140F-4E3E-A19F-F5ABD68B268B}" type="pres">
      <dgm:prSet presAssocID="{0FC1CB51-4E97-4C58-8BB3-ECCBCCDCD105}" presName="space" presStyleCnt="0"/>
      <dgm:spPr/>
    </dgm:pt>
    <dgm:pt modelId="{D6CCB69F-9F34-4644-B50E-C49737C822CB}" type="pres">
      <dgm:prSet presAssocID="{CC43F576-53C0-402A-AC10-6E2B88F75ABC}" presName="composite" presStyleCnt="0"/>
      <dgm:spPr/>
    </dgm:pt>
    <dgm:pt modelId="{143909F5-9BD6-4BDD-81E8-865DF92E8B75}" type="pres">
      <dgm:prSet presAssocID="{CC43F576-53C0-402A-AC10-6E2B88F75ABC}" presName="parTx" presStyleLbl="alignNode1" presStyleIdx="1" presStyleCnt="4">
        <dgm:presLayoutVars>
          <dgm:chMax val="0"/>
          <dgm:chPref val="0"/>
          <dgm:bulletEnabled val="1"/>
        </dgm:presLayoutVars>
      </dgm:prSet>
      <dgm:spPr/>
      <dgm:t>
        <a:bodyPr/>
        <a:lstStyle/>
        <a:p>
          <a:pPr rtl="1"/>
          <a:endParaRPr lang="he-IL"/>
        </a:p>
      </dgm:t>
    </dgm:pt>
    <dgm:pt modelId="{94AB53EF-7E78-43E7-8BF2-E42496B2A58C}" type="pres">
      <dgm:prSet presAssocID="{CC43F576-53C0-402A-AC10-6E2B88F75ABC}" presName="desTx" presStyleLbl="alignAccFollowNode1" presStyleIdx="1" presStyleCnt="4">
        <dgm:presLayoutVars>
          <dgm:bulletEnabled val="1"/>
        </dgm:presLayoutVars>
      </dgm:prSet>
      <dgm:spPr/>
      <dgm:t>
        <a:bodyPr/>
        <a:lstStyle/>
        <a:p>
          <a:pPr rtl="1"/>
          <a:endParaRPr lang="he-IL"/>
        </a:p>
      </dgm:t>
    </dgm:pt>
    <dgm:pt modelId="{42E2A2E7-EB13-4B65-8015-F27ABE6A5ED8}" type="pres">
      <dgm:prSet presAssocID="{E49FBFA1-899A-4EA5-A105-99A683904865}" presName="space" presStyleCnt="0"/>
      <dgm:spPr/>
    </dgm:pt>
    <dgm:pt modelId="{B336C4CD-DEBA-4A04-A921-77A11B3B6549}" type="pres">
      <dgm:prSet presAssocID="{87FD89F3-4F06-4C1B-B154-82B48E5B2BF5}" presName="composite" presStyleCnt="0"/>
      <dgm:spPr/>
    </dgm:pt>
    <dgm:pt modelId="{CBCB8305-FC8B-4B1D-8161-49D9D6160A9F}" type="pres">
      <dgm:prSet presAssocID="{87FD89F3-4F06-4C1B-B154-82B48E5B2BF5}" presName="parTx" presStyleLbl="alignNode1" presStyleIdx="2" presStyleCnt="4">
        <dgm:presLayoutVars>
          <dgm:chMax val="0"/>
          <dgm:chPref val="0"/>
          <dgm:bulletEnabled val="1"/>
        </dgm:presLayoutVars>
      </dgm:prSet>
      <dgm:spPr/>
      <dgm:t>
        <a:bodyPr/>
        <a:lstStyle/>
        <a:p>
          <a:pPr rtl="1"/>
          <a:endParaRPr lang="he-IL"/>
        </a:p>
      </dgm:t>
    </dgm:pt>
    <dgm:pt modelId="{9C774EAC-6A48-4087-85A7-5189DB5226D9}" type="pres">
      <dgm:prSet presAssocID="{87FD89F3-4F06-4C1B-B154-82B48E5B2BF5}" presName="desTx" presStyleLbl="alignAccFollowNode1" presStyleIdx="2" presStyleCnt="4">
        <dgm:presLayoutVars>
          <dgm:bulletEnabled val="1"/>
        </dgm:presLayoutVars>
      </dgm:prSet>
      <dgm:spPr/>
      <dgm:t>
        <a:bodyPr/>
        <a:lstStyle/>
        <a:p>
          <a:pPr rtl="1"/>
          <a:endParaRPr lang="he-IL"/>
        </a:p>
      </dgm:t>
    </dgm:pt>
    <dgm:pt modelId="{8532CC83-DFF8-432D-BA12-D59AD1D32575}" type="pres">
      <dgm:prSet presAssocID="{8BA5DE6B-1121-4DBE-A6F4-2757FA544E13}" presName="space" presStyleCnt="0"/>
      <dgm:spPr/>
    </dgm:pt>
    <dgm:pt modelId="{9A03B8C6-9A55-43FD-A87C-8E4C83886D11}" type="pres">
      <dgm:prSet presAssocID="{CC120128-8D09-48B4-AA8B-3E2E7DDD4A77}" presName="composite" presStyleCnt="0"/>
      <dgm:spPr/>
    </dgm:pt>
    <dgm:pt modelId="{F8A3F7B2-6FDE-40A0-9544-6C3C9B45771C}" type="pres">
      <dgm:prSet presAssocID="{CC120128-8D09-48B4-AA8B-3E2E7DDD4A77}" presName="parTx" presStyleLbl="alignNode1" presStyleIdx="3" presStyleCnt="4">
        <dgm:presLayoutVars>
          <dgm:chMax val="0"/>
          <dgm:chPref val="0"/>
          <dgm:bulletEnabled val="1"/>
        </dgm:presLayoutVars>
      </dgm:prSet>
      <dgm:spPr/>
      <dgm:t>
        <a:bodyPr/>
        <a:lstStyle/>
        <a:p>
          <a:pPr rtl="1"/>
          <a:endParaRPr lang="he-IL"/>
        </a:p>
      </dgm:t>
    </dgm:pt>
    <dgm:pt modelId="{501A2AC1-2799-495C-AE27-6F11CF2635C6}" type="pres">
      <dgm:prSet presAssocID="{CC120128-8D09-48B4-AA8B-3E2E7DDD4A77}" presName="desTx" presStyleLbl="alignAccFollowNode1" presStyleIdx="3" presStyleCnt="4">
        <dgm:presLayoutVars>
          <dgm:bulletEnabled val="1"/>
        </dgm:presLayoutVars>
      </dgm:prSet>
      <dgm:spPr/>
      <dgm:t>
        <a:bodyPr/>
        <a:lstStyle/>
        <a:p>
          <a:pPr rtl="1"/>
          <a:endParaRPr lang="he-IL"/>
        </a:p>
      </dgm:t>
    </dgm:pt>
  </dgm:ptLst>
  <dgm:cxnLst>
    <dgm:cxn modelId="{CAB93BB3-A7D9-7E45-B784-45BE2F4F838D}" type="presOf" srcId="{DF354A5B-6D17-3242-8BB6-463644265F10}" destId="{AD36398F-ACF7-45F5-962D-A34A91DBDA29}" srcOrd="0" destOrd="2" presId="urn:microsoft.com/office/officeart/2005/8/layout/hList1"/>
    <dgm:cxn modelId="{5865BBFC-4D13-7C46-A03A-F00CCB2E3DF5}" type="presOf" srcId="{E39027B8-92E1-4E4B-B1AF-281A60B04D8E}" destId="{9C774EAC-6A48-4087-85A7-5189DB5226D9}" srcOrd="0" destOrd="2" presId="urn:microsoft.com/office/officeart/2005/8/layout/hList1"/>
    <dgm:cxn modelId="{71649D71-05C8-4C8A-BEE7-FB6936684AE5}" srcId="{96E08D7C-70BA-43B7-847A-65D542C386AD}" destId="{F99105CB-3150-4A3F-BE2D-F22DAD71B8E0}" srcOrd="0" destOrd="0" parTransId="{2BAFADAB-3F27-4130-A250-3BFB21434846}" sibTransId="{0FC1CB51-4E97-4C58-8BB3-ECCBCCDCD105}"/>
    <dgm:cxn modelId="{A0939CB0-5C6B-574C-9025-CD3A639E54AB}" srcId="{CC43F576-53C0-402A-AC10-6E2B88F75ABC}" destId="{C09DA28F-1213-B64C-859D-FCD03EC58BD7}" srcOrd="1" destOrd="0" parTransId="{748F7243-6F46-9341-B83F-6A975831DB64}" sibTransId="{4A3E3EC9-1F8F-774E-A72F-545F0CCECCEB}"/>
    <dgm:cxn modelId="{896E4F92-28D8-574B-820E-6162AAAF775D}" srcId="{87FD89F3-4F06-4C1B-B154-82B48E5B2BF5}" destId="{A50C4E6D-3B47-7D4F-8E36-FDFEA0833584}" srcOrd="0" destOrd="0" parTransId="{CB1CB16C-A7A1-5F46-A516-1E5B84BB5636}" sibTransId="{39DABA83-8838-0B44-970D-208E268D1CE4}"/>
    <dgm:cxn modelId="{58323DDA-11DB-2842-8A6D-3AD435798014}" type="presOf" srcId="{45D1AFC2-0365-7042-8C25-06D14CFE6B0D}" destId="{AD36398F-ACF7-45F5-962D-A34A91DBDA29}" srcOrd="0" destOrd="0" presId="urn:microsoft.com/office/officeart/2005/8/layout/hList1"/>
    <dgm:cxn modelId="{F506A93A-5A77-BC4E-B53B-0CDEB2D1C478}" type="presOf" srcId="{C09DA28F-1213-B64C-859D-FCD03EC58BD7}" destId="{94AB53EF-7E78-43E7-8BF2-E42496B2A58C}" srcOrd="0" destOrd="1" presId="urn:microsoft.com/office/officeart/2005/8/layout/hList1"/>
    <dgm:cxn modelId="{1EFEEB76-38E6-BB47-AB0B-2F408EF7A437}" type="presOf" srcId="{37AD64A6-E856-024A-B36E-CC97D6C2F0D1}" destId="{AD36398F-ACF7-45F5-962D-A34A91DBDA29}" srcOrd="0" destOrd="3" presId="urn:microsoft.com/office/officeart/2005/8/layout/hList1"/>
    <dgm:cxn modelId="{AF7BC05C-0542-E845-9018-5625CDD5EBB5}" srcId="{F99105CB-3150-4A3F-BE2D-F22DAD71B8E0}" destId="{DF354A5B-6D17-3242-8BB6-463644265F10}" srcOrd="2" destOrd="0" parTransId="{295D9E46-336D-0544-BE81-357887635BB3}" sibTransId="{59D6AA99-0440-D142-B0C1-4D0F405C64F1}"/>
    <dgm:cxn modelId="{ECF50FA2-6954-0349-9461-2ACEB0141A1A}" srcId="{F99105CB-3150-4A3F-BE2D-F22DAD71B8E0}" destId="{37AD64A6-E856-024A-B36E-CC97D6C2F0D1}" srcOrd="3" destOrd="0" parTransId="{F7B17672-B1FC-CE42-BCBF-5A6195600D3C}" sibTransId="{C903C95B-32B5-6B4C-BF97-BF830E3AB896}"/>
    <dgm:cxn modelId="{165B702D-DC31-DE43-B08A-0110E00DF54F}" type="presOf" srcId="{4D3E8F7E-A226-CF4A-B54E-821BA521668B}" destId="{AD36398F-ACF7-45F5-962D-A34A91DBDA29}" srcOrd="0" destOrd="1" presId="urn:microsoft.com/office/officeart/2005/8/layout/hList1"/>
    <dgm:cxn modelId="{855C9CA9-4EE5-7C44-B097-A01AE7858AB9}" srcId="{CC120128-8D09-48B4-AA8B-3E2E7DDD4A77}" destId="{F923F00E-3F6D-9B49-A9CA-51B99366CB6F}" srcOrd="0" destOrd="0" parTransId="{22141538-7A64-A142-B488-F3BC5BDCDF17}" sibTransId="{6899A4A2-BEFF-8943-9F7B-B824ACB6E542}"/>
    <dgm:cxn modelId="{0558AFFD-3AE1-2A4C-8985-786AFAF010EA}" srcId="{F99105CB-3150-4A3F-BE2D-F22DAD71B8E0}" destId="{4D3E8F7E-A226-CF4A-B54E-821BA521668B}" srcOrd="1" destOrd="0" parTransId="{891D78F9-037C-724D-A9B8-51CB912FCE0F}" sibTransId="{A33E9EF2-B8A1-F943-9A40-E0A501F27259}"/>
    <dgm:cxn modelId="{F95D533A-5F78-4A87-B02E-864191EBFB16}" srcId="{96E08D7C-70BA-43B7-847A-65D542C386AD}" destId="{CC120128-8D09-48B4-AA8B-3E2E7DDD4A77}" srcOrd="3" destOrd="0" parTransId="{F8B02D0A-112C-49FD-8DD5-CD1546D70FD1}" sibTransId="{B6640F96-EB0D-490C-ACFD-843AA8F925C4}"/>
    <dgm:cxn modelId="{82925CB6-489A-4F2B-81E2-EB3C642F96C3}" srcId="{96E08D7C-70BA-43B7-847A-65D542C386AD}" destId="{87FD89F3-4F06-4C1B-B154-82B48E5B2BF5}" srcOrd="2" destOrd="0" parTransId="{8D52FD59-3092-491C-8945-5B8107B74797}" sibTransId="{8BA5DE6B-1121-4DBE-A6F4-2757FA544E13}"/>
    <dgm:cxn modelId="{5BA5B1F7-C1BC-A040-A0BD-97CAE32C7A4C}" srcId="{87FD89F3-4F06-4C1B-B154-82B48E5B2BF5}" destId="{E39027B8-92E1-4E4B-B1AF-281A60B04D8E}" srcOrd="2" destOrd="0" parTransId="{617879B0-FD98-B44C-8C95-B63D29D1B726}" sibTransId="{B8A1F6CF-9B0B-7047-89A8-4C3C85B29335}"/>
    <dgm:cxn modelId="{747A34A9-14E5-4A4C-9E43-457DCE1D6EA8}" srcId="{CC43F576-53C0-402A-AC10-6E2B88F75ABC}" destId="{D395C495-15A2-7D49-AF61-C56F2D0AC4CC}" srcOrd="0" destOrd="0" parTransId="{2B13A6BA-A4B0-D749-9431-3CE3094FA3BE}" sibTransId="{09ECA2E9-7ABE-2340-B503-80423876F490}"/>
    <dgm:cxn modelId="{3F6E61DA-1B14-4A47-8D83-82BF12002340}" type="presOf" srcId="{F99105CB-3150-4A3F-BE2D-F22DAD71B8E0}" destId="{393EB0DA-0246-4CEC-A7D4-DC1FE911DF81}" srcOrd="0" destOrd="0" presId="urn:microsoft.com/office/officeart/2005/8/layout/hList1"/>
    <dgm:cxn modelId="{16E99D52-F007-40BF-95C4-DC81EE411A8E}" type="presOf" srcId="{CC120128-8D09-48B4-AA8B-3E2E7DDD4A77}" destId="{F8A3F7B2-6FDE-40A0-9544-6C3C9B45771C}" srcOrd="0" destOrd="0" presId="urn:microsoft.com/office/officeart/2005/8/layout/hList1"/>
    <dgm:cxn modelId="{39A984D7-6A5C-0246-83FB-366119D58D40}" type="presOf" srcId="{90618ADF-F511-654A-9155-2D4D0A887D50}" destId="{501A2AC1-2799-495C-AE27-6F11CF2635C6}" srcOrd="0" destOrd="2" presId="urn:microsoft.com/office/officeart/2005/8/layout/hList1"/>
    <dgm:cxn modelId="{C8BD5868-3714-FF4B-85B2-4DA0DA2B05E7}" type="presOf" srcId="{74044CA3-4021-F948-8BDC-7F506CAC99D7}" destId="{501A2AC1-2799-495C-AE27-6F11CF2635C6}" srcOrd="0" destOrd="1" presId="urn:microsoft.com/office/officeart/2005/8/layout/hList1"/>
    <dgm:cxn modelId="{9C51DE90-55B4-4898-9A28-DF3CF5038AE0}" type="presOf" srcId="{96E08D7C-70BA-43B7-847A-65D542C386AD}" destId="{6C2FEFB3-8FAD-4505-9396-038E0C3B47B1}" srcOrd="0" destOrd="0" presId="urn:microsoft.com/office/officeart/2005/8/layout/hList1"/>
    <dgm:cxn modelId="{85FBD1A1-36C5-C949-927D-87A240AA3A75}" type="presOf" srcId="{A50C4E6D-3B47-7D4F-8E36-FDFEA0833584}" destId="{9C774EAC-6A48-4087-85A7-5189DB5226D9}" srcOrd="0" destOrd="0" presId="urn:microsoft.com/office/officeart/2005/8/layout/hList1"/>
    <dgm:cxn modelId="{065D9149-A92D-CB4F-971C-53F32B47A83C}" type="presOf" srcId="{D395C495-15A2-7D49-AF61-C56F2D0AC4CC}" destId="{94AB53EF-7E78-43E7-8BF2-E42496B2A58C}" srcOrd="0" destOrd="0" presId="urn:microsoft.com/office/officeart/2005/8/layout/hList1"/>
    <dgm:cxn modelId="{F3F1BE91-2866-BD48-851A-F1144EC17B87}" srcId="{CC120128-8D09-48B4-AA8B-3E2E7DDD4A77}" destId="{74044CA3-4021-F948-8BDC-7F506CAC99D7}" srcOrd="1" destOrd="0" parTransId="{2082DC5F-9F40-7441-8D63-454F08CBF934}" sibTransId="{1A902EDE-E2B9-8F42-B2DC-A6536D1EC99F}"/>
    <dgm:cxn modelId="{2599FEA5-6F66-40C1-87B9-4E07AC6BD74B}" srcId="{96E08D7C-70BA-43B7-847A-65D542C386AD}" destId="{CC43F576-53C0-402A-AC10-6E2B88F75ABC}" srcOrd="1" destOrd="0" parTransId="{98B380F4-9A55-4597-BFAF-05EC71CA6705}" sibTransId="{E49FBFA1-899A-4EA5-A105-99A683904865}"/>
    <dgm:cxn modelId="{86A1507E-C552-4085-8C8E-A66AD8DEBF82}" type="presOf" srcId="{CC43F576-53C0-402A-AC10-6E2B88F75ABC}" destId="{143909F5-9BD6-4BDD-81E8-865DF92E8B75}" srcOrd="0" destOrd="0" presId="urn:microsoft.com/office/officeart/2005/8/layout/hList1"/>
    <dgm:cxn modelId="{54070262-AA5D-3B40-B0E9-416A7D9F126B}" srcId="{CC120128-8D09-48B4-AA8B-3E2E7DDD4A77}" destId="{90618ADF-F511-654A-9155-2D4D0A887D50}" srcOrd="2" destOrd="0" parTransId="{DEE30227-DAAB-E44B-BAB3-D731BA5B0D4B}" sibTransId="{FAB8468E-F0F6-A74A-9F8F-4DC81A8F8F4E}"/>
    <dgm:cxn modelId="{7B267B6F-4958-4A96-985C-9A2E41A0F5B5}" type="presOf" srcId="{87FD89F3-4F06-4C1B-B154-82B48E5B2BF5}" destId="{CBCB8305-FC8B-4B1D-8161-49D9D6160A9F}" srcOrd="0" destOrd="0" presId="urn:microsoft.com/office/officeart/2005/8/layout/hList1"/>
    <dgm:cxn modelId="{9A4E399D-A322-BB41-B445-02635EA26CB2}" srcId="{87FD89F3-4F06-4C1B-B154-82B48E5B2BF5}" destId="{98B7FC3C-2A4D-434C-8731-348B0016E2D4}" srcOrd="1" destOrd="0" parTransId="{6FB17B06-A872-3A43-B8C4-0598072AE5A5}" sibTransId="{D78A0E1C-9396-5D43-9CE4-C71632E94AD5}"/>
    <dgm:cxn modelId="{792C8071-C70E-6D4C-BE1A-65A614ED2766}" type="presOf" srcId="{98B7FC3C-2A4D-434C-8731-348B0016E2D4}" destId="{9C774EAC-6A48-4087-85A7-5189DB5226D9}" srcOrd="0" destOrd="1" presId="urn:microsoft.com/office/officeart/2005/8/layout/hList1"/>
    <dgm:cxn modelId="{482F7804-5879-D547-9005-ECD161E7D53B}" srcId="{F99105CB-3150-4A3F-BE2D-F22DAD71B8E0}" destId="{45D1AFC2-0365-7042-8C25-06D14CFE6B0D}" srcOrd="0" destOrd="0" parTransId="{AC59231F-261D-104A-A0B5-621F2E39E406}" sibTransId="{1A9D2C98-6637-3C46-9E91-BCC7C6F191DD}"/>
    <dgm:cxn modelId="{7B29C289-F055-7041-843B-6B029CE09B5D}" type="presOf" srcId="{F923F00E-3F6D-9B49-A9CA-51B99366CB6F}" destId="{501A2AC1-2799-495C-AE27-6F11CF2635C6}" srcOrd="0" destOrd="0" presId="urn:microsoft.com/office/officeart/2005/8/layout/hList1"/>
    <dgm:cxn modelId="{5B2FF045-9E2B-4E81-84E1-0FC379472449}" type="presParOf" srcId="{6C2FEFB3-8FAD-4505-9396-038E0C3B47B1}" destId="{FC4C54BA-7503-4475-853E-9E13787AAA0D}" srcOrd="0" destOrd="0" presId="urn:microsoft.com/office/officeart/2005/8/layout/hList1"/>
    <dgm:cxn modelId="{9705AD5C-C76A-488B-849E-E5F18CED29C8}" type="presParOf" srcId="{FC4C54BA-7503-4475-853E-9E13787AAA0D}" destId="{393EB0DA-0246-4CEC-A7D4-DC1FE911DF81}" srcOrd="0" destOrd="0" presId="urn:microsoft.com/office/officeart/2005/8/layout/hList1"/>
    <dgm:cxn modelId="{73ECCFF1-2872-42F0-ABC7-275D82F27692}" type="presParOf" srcId="{FC4C54BA-7503-4475-853E-9E13787AAA0D}" destId="{AD36398F-ACF7-45F5-962D-A34A91DBDA29}" srcOrd="1" destOrd="0" presId="urn:microsoft.com/office/officeart/2005/8/layout/hList1"/>
    <dgm:cxn modelId="{3AA0E802-AE85-4A84-9FBE-65C658FC5E11}" type="presParOf" srcId="{6C2FEFB3-8FAD-4505-9396-038E0C3B47B1}" destId="{8C74E1D5-140F-4E3E-A19F-F5ABD68B268B}" srcOrd="1" destOrd="0" presId="urn:microsoft.com/office/officeart/2005/8/layout/hList1"/>
    <dgm:cxn modelId="{BF2686F0-9CA5-4C23-8CEE-89852FB628D7}" type="presParOf" srcId="{6C2FEFB3-8FAD-4505-9396-038E0C3B47B1}" destId="{D6CCB69F-9F34-4644-B50E-C49737C822CB}" srcOrd="2" destOrd="0" presId="urn:microsoft.com/office/officeart/2005/8/layout/hList1"/>
    <dgm:cxn modelId="{0605493D-9821-4696-965C-32FA8807B272}" type="presParOf" srcId="{D6CCB69F-9F34-4644-B50E-C49737C822CB}" destId="{143909F5-9BD6-4BDD-81E8-865DF92E8B75}" srcOrd="0" destOrd="0" presId="urn:microsoft.com/office/officeart/2005/8/layout/hList1"/>
    <dgm:cxn modelId="{4A1F3951-560B-48B8-95DC-BF21454B33F1}" type="presParOf" srcId="{D6CCB69F-9F34-4644-B50E-C49737C822CB}" destId="{94AB53EF-7E78-43E7-8BF2-E42496B2A58C}" srcOrd="1" destOrd="0" presId="urn:microsoft.com/office/officeart/2005/8/layout/hList1"/>
    <dgm:cxn modelId="{DA13738F-C2EA-4EF2-8187-EE2923AA7CB2}" type="presParOf" srcId="{6C2FEFB3-8FAD-4505-9396-038E0C3B47B1}" destId="{42E2A2E7-EB13-4B65-8015-F27ABE6A5ED8}" srcOrd="3" destOrd="0" presId="urn:microsoft.com/office/officeart/2005/8/layout/hList1"/>
    <dgm:cxn modelId="{13DEA264-9BAE-4723-A466-004341BC7C71}" type="presParOf" srcId="{6C2FEFB3-8FAD-4505-9396-038E0C3B47B1}" destId="{B336C4CD-DEBA-4A04-A921-77A11B3B6549}" srcOrd="4" destOrd="0" presId="urn:microsoft.com/office/officeart/2005/8/layout/hList1"/>
    <dgm:cxn modelId="{BBFEFBE9-4EE3-4B31-9C1F-04011EC215F5}" type="presParOf" srcId="{B336C4CD-DEBA-4A04-A921-77A11B3B6549}" destId="{CBCB8305-FC8B-4B1D-8161-49D9D6160A9F}" srcOrd="0" destOrd="0" presId="urn:microsoft.com/office/officeart/2005/8/layout/hList1"/>
    <dgm:cxn modelId="{90418A73-4DCD-4C63-8511-BA8B1B783BDF}" type="presParOf" srcId="{B336C4CD-DEBA-4A04-A921-77A11B3B6549}" destId="{9C774EAC-6A48-4087-85A7-5189DB5226D9}" srcOrd="1" destOrd="0" presId="urn:microsoft.com/office/officeart/2005/8/layout/hList1"/>
    <dgm:cxn modelId="{4305DF20-6C6F-46B3-BDAC-55F9BA39444E}" type="presParOf" srcId="{6C2FEFB3-8FAD-4505-9396-038E0C3B47B1}" destId="{8532CC83-DFF8-432D-BA12-D59AD1D32575}" srcOrd="5" destOrd="0" presId="urn:microsoft.com/office/officeart/2005/8/layout/hList1"/>
    <dgm:cxn modelId="{4E251EBA-2592-4C37-8C67-99F696C19CDC}" type="presParOf" srcId="{6C2FEFB3-8FAD-4505-9396-038E0C3B47B1}" destId="{9A03B8C6-9A55-43FD-A87C-8E4C83886D11}" srcOrd="6" destOrd="0" presId="urn:microsoft.com/office/officeart/2005/8/layout/hList1"/>
    <dgm:cxn modelId="{61C29ACF-6A43-477D-B0BA-D2136DBA341A}" type="presParOf" srcId="{9A03B8C6-9A55-43FD-A87C-8E4C83886D11}" destId="{F8A3F7B2-6FDE-40A0-9544-6C3C9B45771C}" srcOrd="0" destOrd="0" presId="urn:microsoft.com/office/officeart/2005/8/layout/hList1"/>
    <dgm:cxn modelId="{32C7D5D5-A17F-48A5-8568-9940A33B1054}" type="presParOf" srcId="{9A03B8C6-9A55-43FD-A87C-8E4C83886D11}" destId="{501A2AC1-2799-495C-AE27-6F11CF263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6A4C54-0B1B-4C41-A71D-881BB32C56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55E1280-5780-4DF4-A4E1-73960532650F}">
      <dgm:prSet custT="1"/>
      <dgm:spPr/>
      <dgm:t>
        <a:bodyPr/>
        <a:lstStyle/>
        <a:p>
          <a:pPr rtl="0"/>
          <a:r>
            <a:rPr lang="en-US" sz="1800" b="1" dirty="0"/>
            <a:t>What are we </a:t>
          </a:r>
          <a:br>
            <a:rPr lang="en-US" sz="1800" b="1" dirty="0"/>
          </a:br>
          <a:r>
            <a:rPr lang="en-US" sz="1800" b="1" dirty="0"/>
            <a:t>specialized in</a:t>
          </a:r>
          <a:endParaRPr lang="he-IL" sz="1800" dirty="0"/>
        </a:p>
      </dgm:t>
    </dgm:pt>
    <dgm:pt modelId="{D54C55F4-FE85-4432-9FB3-52712DA6C8B2}" type="parTrans" cxnId="{DDA452C3-3CD1-4F78-81B2-6CFE88E0D46A}">
      <dgm:prSet/>
      <dgm:spPr/>
      <dgm:t>
        <a:bodyPr/>
        <a:lstStyle/>
        <a:p>
          <a:endParaRPr lang="en-US" sz="1400"/>
        </a:p>
      </dgm:t>
    </dgm:pt>
    <dgm:pt modelId="{9B54BAD9-145C-4C62-A63F-611A2CDDD1D5}" type="sibTrans" cxnId="{DDA452C3-3CD1-4F78-81B2-6CFE88E0D46A}">
      <dgm:prSet/>
      <dgm:spPr/>
      <dgm:t>
        <a:bodyPr/>
        <a:lstStyle/>
        <a:p>
          <a:endParaRPr lang="en-US" sz="1400"/>
        </a:p>
      </dgm:t>
    </dgm:pt>
    <dgm:pt modelId="{BE354AAD-6D47-4986-9273-D2C2806FDEB1}">
      <dgm:prSet custT="1"/>
      <dgm:spPr/>
      <dgm:t>
        <a:bodyPr/>
        <a:lstStyle/>
        <a:p>
          <a:pPr rtl="0"/>
          <a:r>
            <a:rPr lang="en-US" sz="1800" b="1" dirty="0"/>
            <a:t>What specialized equipment we use to answer Q</a:t>
          </a:r>
          <a:endParaRPr lang="he-IL" sz="1800" dirty="0"/>
        </a:p>
      </dgm:t>
    </dgm:pt>
    <dgm:pt modelId="{69F9910C-3031-4166-92B5-1BCF40DB062D}" type="parTrans" cxnId="{44554B4F-E367-4F2F-847B-9F2112819ABD}">
      <dgm:prSet/>
      <dgm:spPr/>
      <dgm:t>
        <a:bodyPr/>
        <a:lstStyle/>
        <a:p>
          <a:endParaRPr lang="en-US" sz="1400"/>
        </a:p>
      </dgm:t>
    </dgm:pt>
    <dgm:pt modelId="{2AEB31F0-8F4B-4367-ADAE-7AAA3FD3F781}" type="sibTrans" cxnId="{44554B4F-E367-4F2F-847B-9F2112819ABD}">
      <dgm:prSet/>
      <dgm:spPr/>
      <dgm:t>
        <a:bodyPr/>
        <a:lstStyle/>
        <a:p>
          <a:endParaRPr lang="en-US" sz="1400"/>
        </a:p>
      </dgm:t>
    </dgm:pt>
    <dgm:pt modelId="{5FF2580A-09CB-4A9F-BBD0-5F77C05A2374}">
      <dgm:prSet custT="1"/>
      <dgm:spPr/>
      <dgm:t>
        <a:bodyPr/>
        <a:lstStyle/>
        <a:p>
          <a:pPr rtl="0"/>
          <a:r>
            <a:rPr lang="en-US" sz="1800" b="1" dirty="0"/>
            <a:t>How can we aid other scientists to answer </a:t>
          </a:r>
          <a:br>
            <a:rPr lang="en-US" sz="1800" b="1" dirty="0"/>
          </a:br>
          <a:r>
            <a:rPr lang="en-US" sz="1800" b="1" dirty="0"/>
            <a:t>their Q</a:t>
          </a:r>
          <a:endParaRPr lang="he-IL" sz="1800" dirty="0"/>
        </a:p>
      </dgm:t>
    </dgm:pt>
    <dgm:pt modelId="{9D2999A8-0C50-4AA3-82A9-A96FF32FEFAF}" type="parTrans" cxnId="{0210AA09-DD48-4A70-BE07-48E059076AED}">
      <dgm:prSet/>
      <dgm:spPr/>
      <dgm:t>
        <a:bodyPr/>
        <a:lstStyle/>
        <a:p>
          <a:endParaRPr lang="en-US" sz="1400"/>
        </a:p>
      </dgm:t>
    </dgm:pt>
    <dgm:pt modelId="{6573042E-B4DF-4912-9B1F-EDB01CFD9B88}" type="sibTrans" cxnId="{0210AA09-DD48-4A70-BE07-48E059076AED}">
      <dgm:prSet/>
      <dgm:spPr/>
      <dgm:t>
        <a:bodyPr/>
        <a:lstStyle/>
        <a:p>
          <a:endParaRPr lang="en-US" sz="1400"/>
        </a:p>
      </dgm:t>
    </dgm:pt>
    <dgm:pt modelId="{B0B50311-0C31-4E44-90CD-A9F343BFF34D}">
      <dgm:prSet custT="1"/>
      <dgm:spPr/>
      <dgm:t>
        <a:bodyPr/>
        <a:lstStyle/>
        <a:p>
          <a:pPr rtl="0"/>
          <a:r>
            <a:rPr lang="en-US" sz="1800" b="1" dirty="0"/>
            <a:t>Microbiology techniques </a:t>
          </a:r>
          <a:r>
            <a:rPr lang="en-US" sz="1800" dirty="0"/>
            <a:t>– cultures, isolation, transplantation</a:t>
          </a:r>
          <a:endParaRPr lang="he-IL" sz="1800" dirty="0"/>
        </a:p>
      </dgm:t>
    </dgm:pt>
    <dgm:pt modelId="{BBF7929F-AC2C-004F-844C-8871DD6128A8}" type="parTrans" cxnId="{EA115175-2073-9148-8E40-6B8A57DC31EE}">
      <dgm:prSet/>
      <dgm:spPr/>
      <dgm:t>
        <a:bodyPr/>
        <a:lstStyle/>
        <a:p>
          <a:endParaRPr lang="en-US"/>
        </a:p>
      </dgm:t>
    </dgm:pt>
    <dgm:pt modelId="{D6BC9275-C212-754B-8084-1CB8B48BAC45}" type="sibTrans" cxnId="{EA115175-2073-9148-8E40-6B8A57DC31EE}">
      <dgm:prSet/>
      <dgm:spPr/>
      <dgm:t>
        <a:bodyPr/>
        <a:lstStyle/>
        <a:p>
          <a:endParaRPr lang="en-US"/>
        </a:p>
      </dgm:t>
    </dgm:pt>
    <dgm:pt modelId="{A313C35D-CA62-FC4E-913E-485A9DA274F6}">
      <dgm:prSet custT="1"/>
      <dgm:spPr/>
      <dgm:t>
        <a:bodyPr/>
        <a:lstStyle/>
        <a:p>
          <a:pPr rtl="0"/>
          <a:r>
            <a:rPr lang="en-US" sz="1800" b="1" dirty="0"/>
            <a:t>Microbiota research </a:t>
          </a:r>
          <a:r>
            <a:rPr lang="en-US" sz="1800" dirty="0"/>
            <a:t>– microbiota-based therapies (antibiotics, prebiotics, probiotics, post-biotics, FMT), germ-free studies</a:t>
          </a:r>
          <a:endParaRPr lang="he-IL" sz="1800" dirty="0"/>
        </a:p>
      </dgm:t>
    </dgm:pt>
    <dgm:pt modelId="{76292D7A-6014-FF4C-9652-CFA366632E39}" type="parTrans" cxnId="{FB11D4BA-DD64-2641-B8FE-2087C385B443}">
      <dgm:prSet/>
      <dgm:spPr/>
      <dgm:t>
        <a:bodyPr/>
        <a:lstStyle/>
        <a:p>
          <a:endParaRPr lang="en-US"/>
        </a:p>
      </dgm:t>
    </dgm:pt>
    <dgm:pt modelId="{21A082C8-A2F5-0B44-A566-B05B3C9C4150}" type="sibTrans" cxnId="{FB11D4BA-DD64-2641-B8FE-2087C385B443}">
      <dgm:prSet/>
      <dgm:spPr/>
      <dgm:t>
        <a:bodyPr/>
        <a:lstStyle/>
        <a:p>
          <a:endParaRPr lang="en-US"/>
        </a:p>
      </dgm:t>
    </dgm:pt>
    <dgm:pt modelId="{0C3727CE-5B21-E647-B3BD-1F6F0F7805DD}">
      <dgm:prSet custT="1"/>
      <dgm:spPr/>
      <dgm:t>
        <a:bodyPr/>
        <a:lstStyle/>
        <a:p>
          <a:pPr rtl="0"/>
          <a:r>
            <a:rPr lang="en-US" sz="1800" b="1" dirty="0"/>
            <a:t>Programming </a:t>
          </a:r>
          <a:r>
            <a:rPr lang="en-US" sz="1800" dirty="0"/>
            <a:t>– “big data” analysis and bioinformatics</a:t>
          </a:r>
          <a:endParaRPr lang="he-IL" sz="1800" dirty="0"/>
        </a:p>
      </dgm:t>
    </dgm:pt>
    <dgm:pt modelId="{0DD68EB0-9669-8946-9928-5F88B9D8BA16}" type="parTrans" cxnId="{9EF77C6D-AB73-924F-94AC-41F56448D4E3}">
      <dgm:prSet/>
      <dgm:spPr/>
      <dgm:t>
        <a:bodyPr/>
        <a:lstStyle/>
        <a:p>
          <a:endParaRPr lang="en-US"/>
        </a:p>
      </dgm:t>
    </dgm:pt>
    <dgm:pt modelId="{ABA43977-6981-204C-8A8C-A1359E7CA479}" type="sibTrans" cxnId="{9EF77C6D-AB73-924F-94AC-41F56448D4E3}">
      <dgm:prSet/>
      <dgm:spPr/>
      <dgm:t>
        <a:bodyPr/>
        <a:lstStyle/>
        <a:p>
          <a:endParaRPr lang="en-US"/>
        </a:p>
      </dgm:t>
    </dgm:pt>
    <dgm:pt modelId="{9818F4B1-BC85-4F42-8EFB-EC1B4DBB2E8B}">
      <dgm:prSet custT="1"/>
      <dgm:spPr/>
      <dgm:t>
        <a:bodyPr/>
        <a:lstStyle/>
        <a:p>
          <a:pPr rtl="0"/>
          <a:r>
            <a:rPr lang="en-US" sz="1800" dirty="0"/>
            <a:t>Germ-free facility</a:t>
          </a:r>
          <a:endParaRPr lang="he-IL" sz="1800" dirty="0"/>
        </a:p>
      </dgm:t>
    </dgm:pt>
    <dgm:pt modelId="{8CF4DB5A-2B62-5741-BAC2-3E4BBD53FB63}" type="parTrans" cxnId="{983B24A7-89E6-CA44-B804-7C746A23F48A}">
      <dgm:prSet/>
      <dgm:spPr/>
      <dgm:t>
        <a:bodyPr/>
        <a:lstStyle/>
        <a:p>
          <a:endParaRPr lang="en-US"/>
        </a:p>
      </dgm:t>
    </dgm:pt>
    <dgm:pt modelId="{DE980B18-C3E7-B34B-9928-49BDBAA35372}" type="sibTrans" cxnId="{983B24A7-89E6-CA44-B804-7C746A23F48A}">
      <dgm:prSet/>
      <dgm:spPr/>
      <dgm:t>
        <a:bodyPr/>
        <a:lstStyle/>
        <a:p>
          <a:endParaRPr lang="en-US"/>
        </a:p>
      </dgm:t>
    </dgm:pt>
    <dgm:pt modelId="{082CE8F1-0BCD-8B4E-9B28-984DF57917B2}">
      <dgm:prSet custT="1"/>
      <dgm:spPr/>
      <dgm:t>
        <a:bodyPr/>
        <a:lstStyle/>
        <a:p>
          <a:pPr rtl="0"/>
          <a:r>
            <a:rPr lang="en-US" sz="1800" dirty="0"/>
            <a:t>Artificial esophagus culture system (</a:t>
          </a:r>
          <a:r>
            <a:rPr lang="en-US" sz="1800" dirty="0" err="1"/>
            <a:t>Yissachar</a:t>
          </a:r>
          <a:r>
            <a:rPr lang="en-US" sz="1800" dirty="0"/>
            <a:t> lab)</a:t>
          </a:r>
          <a:endParaRPr lang="he-IL" sz="1800" dirty="0"/>
        </a:p>
      </dgm:t>
    </dgm:pt>
    <dgm:pt modelId="{AFEB77F8-66A9-884A-A51E-A2EFB41E19FF}" type="parTrans" cxnId="{58DC370C-E235-DA48-869C-45B5AC74E954}">
      <dgm:prSet/>
      <dgm:spPr/>
      <dgm:t>
        <a:bodyPr/>
        <a:lstStyle/>
        <a:p>
          <a:endParaRPr lang="en-US"/>
        </a:p>
      </dgm:t>
    </dgm:pt>
    <dgm:pt modelId="{03AA8CE4-D8E9-DF48-AE68-427364233332}" type="sibTrans" cxnId="{58DC370C-E235-DA48-869C-45B5AC74E954}">
      <dgm:prSet/>
      <dgm:spPr/>
      <dgm:t>
        <a:bodyPr/>
        <a:lstStyle/>
        <a:p>
          <a:endParaRPr lang="en-US"/>
        </a:p>
      </dgm:t>
    </dgm:pt>
    <dgm:pt modelId="{84A29380-238C-8148-83F7-59915F375C81}">
      <dgm:prSet custT="1"/>
      <dgm:spPr/>
      <dgm:t>
        <a:bodyPr/>
        <a:lstStyle/>
        <a:p>
          <a:r>
            <a:rPr lang="en-US" sz="1800" dirty="0"/>
            <a:t>Next-Generation Sequencing</a:t>
          </a:r>
          <a:endParaRPr lang="he-IL" sz="1800" dirty="0"/>
        </a:p>
      </dgm:t>
    </dgm:pt>
    <dgm:pt modelId="{4F28405C-9482-B14B-8C5E-614AB225315B}" type="parTrans" cxnId="{9E3FEBDB-EEF7-EE4F-A0F1-8740C1263480}">
      <dgm:prSet/>
      <dgm:spPr/>
      <dgm:t>
        <a:bodyPr/>
        <a:lstStyle/>
        <a:p>
          <a:endParaRPr lang="en-US"/>
        </a:p>
      </dgm:t>
    </dgm:pt>
    <dgm:pt modelId="{1D9E1AC1-4BD5-3C45-8745-DAC125209C06}" type="sibTrans" cxnId="{9E3FEBDB-EEF7-EE4F-A0F1-8740C1263480}">
      <dgm:prSet/>
      <dgm:spPr/>
      <dgm:t>
        <a:bodyPr/>
        <a:lstStyle/>
        <a:p>
          <a:endParaRPr lang="en-US"/>
        </a:p>
      </dgm:t>
    </dgm:pt>
    <dgm:pt modelId="{16910073-AAC7-EC41-A0E6-673BC0BEEB53}">
      <dgm:prSet custT="1"/>
      <dgm:spPr/>
      <dgm:t>
        <a:bodyPr/>
        <a:lstStyle/>
        <a:p>
          <a:pPr rtl="0"/>
          <a:r>
            <a:rPr lang="en-US" sz="1800" dirty="0"/>
            <a:t>We welcome collaborations!</a:t>
          </a:r>
          <a:endParaRPr lang="he-IL" sz="1800" dirty="0"/>
        </a:p>
      </dgm:t>
    </dgm:pt>
    <dgm:pt modelId="{C3723F87-CA05-A642-99C6-104A8B342440}" type="parTrans" cxnId="{6D3DDCBC-BDF5-A847-94D9-54CB2C7CD4D8}">
      <dgm:prSet/>
      <dgm:spPr/>
      <dgm:t>
        <a:bodyPr/>
        <a:lstStyle/>
        <a:p>
          <a:endParaRPr lang="en-US"/>
        </a:p>
      </dgm:t>
    </dgm:pt>
    <dgm:pt modelId="{E48BBE80-ADED-1640-9DD2-35A84AD794F6}" type="sibTrans" cxnId="{6D3DDCBC-BDF5-A847-94D9-54CB2C7CD4D8}">
      <dgm:prSet/>
      <dgm:spPr/>
      <dgm:t>
        <a:bodyPr/>
        <a:lstStyle/>
        <a:p>
          <a:endParaRPr lang="en-US"/>
        </a:p>
      </dgm:t>
    </dgm:pt>
    <dgm:pt modelId="{CD6B89CE-AE32-463F-A245-AF05C7CFE10D}" type="pres">
      <dgm:prSet presAssocID="{3C6A4C54-0B1B-4C41-A71D-881BB32C56DE}" presName="Name0" presStyleCnt="0">
        <dgm:presLayoutVars>
          <dgm:dir/>
          <dgm:animLvl val="lvl"/>
          <dgm:resizeHandles val="exact"/>
        </dgm:presLayoutVars>
      </dgm:prSet>
      <dgm:spPr/>
      <dgm:t>
        <a:bodyPr/>
        <a:lstStyle/>
        <a:p>
          <a:pPr rtl="1"/>
          <a:endParaRPr lang="he-IL"/>
        </a:p>
      </dgm:t>
    </dgm:pt>
    <dgm:pt modelId="{495A1F84-2D42-46FA-8357-2ECCBA87746A}" type="pres">
      <dgm:prSet presAssocID="{455E1280-5780-4DF4-A4E1-73960532650F}" presName="composite" presStyleCnt="0"/>
      <dgm:spPr/>
    </dgm:pt>
    <dgm:pt modelId="{6C82391C-B745-416C-80E9-CE084F89A1C8}" type="pres">
      <dgm:prSet presAssocID="{455E1280-5780-4DF4-A4E1-73960532650F}" presName="parTx" presStyleLbl="alignNode1" presStyleIdx="0" presStyleCnt="3">
        <dgm:presLayoutVars>
          <dgm:chMax val="0"/>
          <dgm:chPref val="0"/>
          <dgm:bulletEnabled val="1"/>
        </dgm:presLayoutVars>
      </dgm:prSet>
      <dgm:spPr/>
      <dgm:t>
        <a:bodyPr/>
        <a:lstStyle/>
        <a:p>
          <a:pPr rtl="1"/>
          <a:endParaRPr lang="he-IL"/>
        </a:p>
      </dgm:t>
    </dgm:pt>
    <dgm:pt modelId="{E73F5EDE-A10D-4951-8321-A945EA279669}" type="pres">
      <dgm:prSet presAssocID="{455E1280-5780-4DF4-A4E1-73960532650F}" presName="desTx" presStyleLbl="alignAccFollowNode1" presStyleIdx="0" presStyleCnt="3">
        <dgm:presLayoutVars>
          <dgm:bulletEnabled val="1"/>
        </dgm:presLayoutVars>
      </dgm:prSet>
      <dgm:spPr/>
      <dgm:t>
        <a:bodyPr/>
        <a:lstStyle/>
        <a:p>
          <a:pPr rtl="1"/>
          <a:endParaRPr lang="he-IL"/>
        </a:p>
      </dgm:t>
    </dgm:pt>
    <dgm:pt modelId="{BB0DF62D-BDB8-4968-B1DD-B476C7429DB0}" type="pres">
      <dgm:prSet presAssocID="{9B54BAD9-145C-4C62-A63F-611A2CDDD1D5}" presName="space" presStyleCnt="0"/>
      <dgm:spPr/>
    </dgm:pt>
    <dgm:pt modelId="{07B05F15-D073-4F0F-BF47-D1EDC6E7B535}" type="pres">
      <dgm:prSet presAssocID="{BE354AAD-6D47-4986-9273-D2C2806FDEB1}" presName="composite" presStyleCnt="0"/>
      <dgm:spPr/>
    </dgm:pt>
    <dgm:pt modelId="{DAC52AC3-FFAD-4F64-9D6B-D5B196EDD508}" type="pres">
      <dgm:prSet presAssocID="{BE354AAD-6D47-4986-9273-D2C2806FDEB1}" presName="parTx" presStyleLbl="alignNode1" presStyleIdx="1" presStyleCnt="3">
        <dgm:presLayoutVars>
          <dgm:chMax val="0"/>
          <dgm:chPref val="0"/>
          <dgm:bulletEnabled val="1"/>
        </dgm:presLayoutVars>
      </dgm:prSet>
      <dgm:spPr/>
      <dgm:t>
        <a:bodyPr/>
        <a:lstStyle/>
        <a:p>
          <a:pPr rtl="1"/>
          <a:endParaRPr lang="he-IL"/>
        </a:p>
      </dgm:t>
    </dgm:pt>
    <dgm:pt modelId="{9C200E40-D124-4CE4-915D-0E8B6478DD71}" type="pres">
      <dgm:prSet presAssocID="{BE354AAD-6D47-4986-9273-D2C2806FDEB1}" presName="desTx" presStyleLbl="alignAccFollowNode1" presStyleIdx="1" presStyleCnt="3">
        <dgm:presLayoutVars>
          <dgm:bulletEnabled val="1"/>
        </dgm:presLayoutVars>
      </dgm:prSet>
      <dgm:spPr/>
      <dgm:t>
        <a:bodyPr/>
        <a:lstStyle/>
        <a:p>
          <a:pPr rtl="1"/>
          <a:endParaRPr lang="he-IL"/>
        </a:p>
      </dgm:t>
    </dgm:pt>
    <dgm:pt modelId="{7111D8C3-3A7B-4E9D-9B55-92A6D87DF184}" type="pres">
      <dgm:prSet presAssocID="{2AEB31F0-8F4B-4367-ADAE-7AAA3FD3F781}" presName="space" presStyleCnt="0"/>
      <dgm:spPr/>
    </dgm:pt>
    <dgm:pt modelId="{2802B2A4-E36C-46A7-82AA-B672D9B7D40B}" type="pres">
      <dgm:prSet presAssocID="{5FF2580A-09CB-4A9F-BBD0-5F77C05A2374}" presName="composite" presStyleCnt="0"/>
      <dgm:spPr/>
    </dgm:pt>
    <dgm:pt modelId="{48B9880A-DF8D-4658-A75E-9F9803B6A3E5}" type="pres">
      <dgm:prSet presAssocID="{5FF2580A-09CB-4A9F-BBD0-5F77C05A2374}" presName="parTx" presStyleLbl="alignNode1" presStyleIdx="2" presStyleCnt="3">
        <dgm:presLayoutVars>
          <dgm:chMax val="0"/>
          <dgm:chPref val="0"/>
          <dgm:bulletEnabled val="1"/>
        </dgm:presLayoutVars>
      </dgm:prSet>
      <dgm:spPr/>
      <dgm:t>
        <a:bodyPr/>
        <a:lstStyle/>
        <a:p>
          <a:pPr rtl="1"/>
          <a:endParaRPr lang="he-IL"/>
        </a:p>
      </dgm:t>
    </dgm:pt>
    <dgm:pt modelId="{32A85AEE-79FA-452C-86E3-3B8118DDF0F4}" type="pres">
      <dgm:prSet presAssocID="{5FF2580A-09CB-4A9F-BBD0-5F77C05A2374}" presName="desTx" presStyleLbl="alignAccFollowNode1" presStyleIdx="2" presStyleCnt="3">
        <dgm:presLayoutVars>
          <dgm:bulletEnabled val="1"/>
        </dgm:presLayoutVars>
      </dgm:prSet>
      <dgm:spPr/>
      <dgm:t>
        <a:bodyPr/>
        <a:lstStyle/>
        <a:p>
          <a:pPr rtl="1"/>
          <a:endParaRPr lang="he-IL"/>
        </a:p>
      </dgm:t>
    </dgm:pt>
  </dgm:ptLst>
  <dgm:cxnLst>
    <dgm:cxn modelId="{EA115175-2073-9148-8E40-6B8A57DC31EE}" srcId="{455E1280-5780-4DF4-A4E1-73960532650F}" destId="{B0B50311-0C31-4E44-90CD-A9F343BFF34D}" srcOrd="1" destOrd="0" parTransId="{BBF7929F-AC2C-004F-844C-8871DD6128A8}" sibTransId="{D6BC9275-C212-754B-8084-1CB8B48BAC45}"/>
    <dgm:cxn modelId="{29F57AC5-1F38-48F1-9B32-0803C14E6C9C}" type="presOf" srcId="{5FF2580A-09CB-4A9F-BBD0-5F77C05A2374}" destId="{48B9880A-DF8D-4658-A75E-9F9803B6A3E5}" srcOrd="0" destOrd="0" presId="urn:microsoft.com/office/officeart/2005/8/layout/hList1"/>
    <dgm:cxn modelId="{1447D98E-39C7-7646-BC8B-508D2D3D7E11}" type="presOf" srcId="{0C3727CE-5B21-E647-B3BD-1F6F0F7805DD}" destId="{E73F5EDE-A10D-4951-8321-A945EA279669}" srcOrd="0" destOrd="2" presId="urn:microsoft.com/office/officeart/2005/8/layout/hList1"/>
    <dgm:cxn modelId="{5F6CF485-9132-3142-8BB7-18D0F9F0EFC3}" type="presOf" srcId="{84A29380-238C-8148-83F7-59915F375C81}" destId="{9C200E40-D124-4CE4-915D-0E8B6478DD71}" srcOrd="0" destOrd="2" presId="urn:microsoft.com/office/officeart/2005/8/layout/hList1"/>
    <dgm:cxn modelId="{EC9BE58D-7A8E-5D49-960A-20AEC6112DD3}" type="presOf" srcId="{A313C35D-CA62-FC4E-913E-485A9DA274F6}" destId="{E73F5EDE-A10D-4951-8321-A945EA279669}" srcOrd="0" destOrd="0" presId="urn:microsoft.com/office/officeart/2005/8/layout/hList1"/>
    <dgm:cxn modelId="{B358739D-8B61-0C4D-83F3-E65D09683027}" type="presOf" srcId="{9818F4B1-BC85-4F42-8EFB-EC1B4DBB2E8B}" destId="{9C200E40-D124-4CE4-915D-0E8B6478DD71}" srcOrd="0" destOrd="0" presId="urn:microsoft.com/office/officeart/2005/8/layout/hList1"/>
    <dgm:cxn modelId="{66A810B9-09DD-0F48-B94D-2F8493115430}" type="presOf" srcId="{16910073-AAC7-EC41-A0E6-673BC0BEEB53}" destId="{32A85AEE-79FA-452C-86E3-3B8118DDF0F4}" srcOrd="0" destOrd="0" presId="urn:microsoft.com/office/officeart/2005/8/layout/hList1"/>
    <dgm:cxn modelId="{488C1011-57D0-3548-80CB-0881062C171A}" type="presOf" srcId="{B0B50311-0C31-4E44-90CD-A9F343BFF34D}" destId="{E73F5EDE-A10D-4951-8321-A945EA279669}" srcOrd="0" destOrd="1" presId="urn:microsoft.com/office/officeart/2005/8/layout/hList1"/>
    <dgm:cxn modelId="{1B53F0A3-609B-42AC-BAF3-202D524CBFCC}" type="presOf" srcId="{3C6A4C54-0B1B-4C41-A71D-881BB32C56DE}" destId="{CD6B89CE-AE32-463F-A245-AF05C7CFE10D}" srcOrd="0" destOrd="0" presId="urn:microsoft.com/office/officeart/2005/8/layout/hList1"/>
    <dgm:cxn modelId="{9EF77C6D-AB73-924F-94AC-41F56448D4E3}" srcId="{455E1280-5780-4DF4-A4E1-73960532650F}" destId="{0C3727CE-5B21-E647-B3BD-1F6F0F7805DD}" srcOrd="2" destOrd="0" parTransId="{0DD68EB0-9669-8946-9928-5F88B9D8BA16}" sibTransId="{ABA43977-6981-204C-8A8C-A1359E7CA479}"/>
    <dgm:cxn modelId="{FB11D4BA-DD64-2641-B8FE-2087C385B443}" srcId="{455E1280-5780-4DF4-A4E1-73960532650F}" destId="{A313C35D-CA62-FC4E-913E-485A9DA274F6}" srcOrd="0" destOrd="0" parTransId="{76292D7A-6014-FF4C-9652-CFA366632E39}" sibTransId="{21A082C8-A2F5-0B44-A566-B05B3C9C4150}"/>
    <dgm:cxn modelId="{0210AA09-DD48-4A70-BE07-48E059076AED}" srcId="{3C6A4C54-0B1B-4C41-A71D-881BB32C56DE}" destId="{5FF2580A-09CB-4A9F-BBD0-5F77C05A2374}" srcOrd="2" destOrd="0" parTransId="{9D2999A8-0C50-4AA3-82A9-A96FF32FEFAF}" sibTransId="{6573042E-B4DF-4912-9B1F-EDB01CFD9B88}"/>
    <dgm:cxn modelId="{983B24A7-89E6-CA44-B804-7C746A23F48A}" srcId="{BE354AAD-6D47-4986-9273-D2C2806FDEB1}" destId="{9818F4B1-BC85-4F42-8EFB-EC1B4DBB2E8B}" srcOrd="0" destOrd="0" parTransId="{8CF4DB5A-2B62-5741-BAC2-3E4BBD53FB63}" sibTransId="{DE980B18-C3E7-B34B-9928-49BDBAA35372}"/>
    <dgm:cxn modelId="{B7CF6451-5FF0-8A47-B9E2-042307C94608}" type="presOf" srcId="{082CE8F1-0BCD-8B4E-9B28-984DF57917B2}" destId="{9C200E40-D124-4CE4-915D-0E8B6478DD71}" srcOrd="0" destOrd="1" presId="urn:microsoft.com/office/officeart/2005/8/layout/hList1"/>
    <dgm:cxn modelId="{6D3DDCBC-BDF5-A847-94D9-54CB2C7CD4D8}" srcId="{5FF2580A-09CB-4A9F-BBD0-5F77C05A2374}" destId="{16910073-AAC7-EC41-A0E6-673BC0BEEB53}" srcOrd="0" destOrd="0" parTransId="{C3723F87-CA05-A642-99C6-104A8B342440}" sibTransId="{E48BBE80-ADED-1640-9DD2-35A84AD794F6}"/>
    <dgm:cxn modelId="{44554B4F-E367-4F2F-847B-9F2112819ABD}" srcId="{3C6A4C54-0B1B-4C41-A71D-881BB32C56DE}" destId="{BE354AAD-6D47-4986-9273-D2C2806FDEB1}" srcOrd="1" destOrd="0" parTransId="{69F9910C-3031-4166-92B5-1BCF40DB062D}" sibTransId="{2AEB31F0-8F4B-4367-ADAE-7AAA3FD3F781}"/>
    <dgm:cxn modelId="{9E3FEBDB-EEF7-EE4F-A0F1-8740C1263480}" srcId="{BE354AAD-6D47-4986-9273-D2C2806FDEB1}" destId="{84A29380-238C-8148-83F7-59915F375C81}" srcOrd="2" destOrd="0" parTransId="{4F28405C-9482-B14B-8C5E-614AB225315B}" sibTransId="{1D9E1AC1-4BD5-3C45-8745-DAC125209C06}"/>
    <dgm:cxn modelId="{58DC370C-E235-DA48-869C-45B5AC74E954}" srcId="{BE354AAD-6D47-4986-9273-D2C2806FDEB1}" destId="{082CE8F1-0BCD-8B4E-9B28-984DF57917B2}" srcOrd="1" destOrd="0" parTransId="{AFEB77F8-66A9-884A-A51E-A2EFB41E19FF}" sibTransId="{03AA8CE4-D8E9-DF48-AE68-427364233332}"/>
    <dgm:cxn modelId="{DDA452C3-3CD1-4F78-81B2-6CFE88E0D46A}" srcId="{3C6A4C54-0B1B-4C41-A71D-881BB32C56DE}" destId="{455E1280-5780-4DF4-A4E1-73960532650F}" srcOrd="0" destOrd="0" parTransId="{D54C55F4-FE85-4432-9FB3-52712DA6C8B2}" sibTransId="{9B54BAD9-145C-4C62-A63F-611A2CDDD1D5}"/>
    <dgm:cxn modelId="{F6578C5C-1510-446A-B648-063FC4AD207E}" type="presOf" srcId="{BE354AAD-6D47-4986-9273-D2C2806FDEB1}" destId="{DAC52AC3-FFAD-4F64-9D6B-D5B196EDD508}" srcOrd="0" destOrd="0" presId="urn:microsoft.com/office/officeart/2005/8/layout/hList1"/>
    <dgm:cxn modelId="{B08D2FF8-D9BC-41E4-875F-C09733BA8012}" type="presOf" srcId="{455E1280-5780-4DF4-A4E1-73960532650F}" destId="{6C82391C-B745-416C-80E9-CE084F89A1C8}" srcOrd="0" destOrd="0" presId="urn:microsoft.com/office/officeart/2005/8/layout/hList1"/>
    <dgm:cxn modelId="{C3764D55-1099-4519-A89B-798AD4132304}" type="presParOf" srcId="{CD6B89CE-AE32-463F-A245-AF05C7CFE10D}" destId="{495A1F84-2D42-46FA-8357-2ECCBA87746A}" srcOrd="0" destOrd="0" presId="urn:microsoft.com/office/officeart/2005/8/layout/hList1"/>
    <dgm:cxn modelId="{DCF0A489-D86C-4C3A-9379-6684854DC750}" type="presParOf" srcId="{495A1F84-2D42-46FA-8357-2ECCBA87746A}" destId="{6C82391C-B745-416C-80E9-CE084F89A1C8}" srcOrd="0" destOrd="0" presId="urn:microsoft.com/office/officeart/2005/8/layout/hList1"/>
    <dgm:cxn modelId="{5A813A05-9544-45EA-A4A3-8D0A0926BE1E}" type="presParOf" srcId="{495A1F84-2D42-46FA-8357-2ECCBA87746A}" destId="{E73F5EDE-A10D-4951-8321-A945EA279669}" srcOrd="1" destOrd="0" presId="urn:microsoft.com/office/officeart/2005/8/layout/hList1"/>
    <dgm:cxn modelId="{B5B66F34-4BBF-444A-8E3A-6BFC4A8CA415}" type="presParOf" srcId="{CD6B89CE-AE32-463F-A245-AF05C7CFE10D}" destId="{BB0DF62D-BDB8-4968-B1DD-B476C7429DB0}" srcOrd="1" destOrd="0" presId="urn:microsoft.com/office/officeart/2005/8/layout/hList1"/>
    <dgm:cxn modelId="{3F386A68-93A3-4ECA-9265-BDDBDAEC4A87}" type="presParOf" srcId="{CD6B89CE-AE32-463F-A245-AF05C7CFE10D}" destId="{07B05F15-D073-4F0F-BF47-D1EDC6E7B535}" srcOrd="2" destOrd="0" presId="urn:microsoft.com/office/officeart/2005/8/layout/hList1"/>
    <dgm:cxn modelId="{B66A081F-96AE-448B-8E02-71A386E4201E}" type="presParOf" srcId="{07B05F15-D073-4F0F-BF47-D1EDC6E7B535}" destId="{DAC52AC3-FFAD-4F64-9D6B-D5B196EDD508}" srcOrd="0" destOrd="0" presId="urn:microsoft.com/office/officeart/2005/8/layout/hList1"/>
    <dgm:cxn modelId="{63FF1E13-244F-4E17-9311-F4BA57D32CCD}" type="presParOf" srcId="{07B05F15-D073-4F0F-BF47-D1EDC6E7B535}" destId="{9C200E40-D124-4CE4-915D-0E8B6478DD71}" srcOrd="1" destOrd="0" presId="urn:microsoft.com/office/officeart/2005/8/layout/hList1"/>
    <dgm:cxn modelId="{3FD848E7-8F07-484C-B500-4225C4A6106F}" type="presParOf" srcId="{CD6B89CE-AE32-463F-A245-AF05C7CFE10D}" destId="{7111D8C3-3A7B-4E9D-9B55-92A6D87DF184}" srcOrd="3" destOrd="0" presId="urn:microsoft.com/office/officeart/2005/8/layout/hList1"/>
    <dgm:cxn modelId="{FC071186-402B-488F-914F-FF4AE8FA38B3}" type="presParOf" srcId="{CD6B89CE-AE32-463F-A245-AF05C7CFE10D}" destId="{2802B2A4-E36C-46A7-82AA-B672D9B7D40B}" srcOrd="4" destOrd="0" presId="urn:microsoft.com/office/officeart/2005/8/layout/hList1"/>
    <dgm:cxn modelId="{0C80077D-D0F4-4DFC-95D3-CFC7C375AE33}" type="presParOf" srcId="{2802B2A4-E36C-46A7-82AA-B672D9B7D40B}" destId="{48B9880A-DF8D-4658-A75E-9F9803B6A3E5}" srcOrd="0" destOrd="0" presId="urn:microsoft.com/office/officeart/2005/8/layout/hList1"/>
    <dgm:cxn modelId="{56FEB998-60B4-4C73-89F3-81086A4E440A}" type="presParOf" srcId="{2802B2A4-E36C-46A7-82AA-B672D9B7D40B}" destId="{32A85AEE-79FA-452C-86E3-3B8118DDF0F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57B39-92A5-AA4E-8F6D-AC9905063D22}">
      <dsp:nvSpPr>
        <dsp:cNvPr id="0" name=""/>
        <dsp:cNvSpPr/>
      </dsp:nvSpPr>
      <dsp:spPr>
        <a:xfrm>
          <a:off x="781511" y="0"/>
          <a:ext cx="3858596" cy="3858596"/>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DA82D-8435-914A-AAC7-05E5FBC3A7B3}">
      <dsp:nvSpPr>
        <dsp:cNvPr id="0" name=""/>
        <dsp:cNvSpPr/>
      </dsp:nvSpPr>
      <dsp:spPr>
        <a:xfrm>
          <a:off x="1032319" y="250808"/>
          <a:ext cx="1543438" cy="1543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t>Innate immunity</a:t>
          </a:r>
        </a:p>
      </dsp:txBody>
      <dsp:txXfrm>
        <a:off x="1107663" y="326152"/>
        <a:ext cx="1392750" cy="1392750"/>
      </dsp:txXfrm>
    </dsp:sp>
    <dsp:sp modelId="{FB949890-EBB0-3643-95B9-B7C6469202E8}">
      <dsp:nvSpPr>
        <dsp:cNvPr id="0" name=""/>
        <dsp:cNvSpPr/>
      </dsp:nvSpPr>
      <dsp:spPr>
        <a:xfrm>
          <a:off x="2845859" y="250808"/>
          <a:ext cx="1543438" cy="1543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t>Bacterial therapy</a:t>
          </a:r>
        </a:p>
      </dsp:txBody>
      <dsp:txXfrm>
        <a:off x="2921203" y="326152"/>
        <a:ext cx="1392750" cy="1392750"/>
      </dsp:txXfrm>
    </dsp:sp>
    <dsp:sp modelId="{F90ACC90-C8B2-A248-9BEA-DE26DD2EB6D5}">
      <dsp:nvSpPr>
        <dsp:cNvPr id="0" name=""/>
        <dsp:cNvSpPr/>
      </dsp:nvSpPr>
      <dsp:spPr>
        <a:xfrm>
          <a:off x="1032319" y="2064348"/>
          <a:ext cx="1543438" cy="1543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t>Nutrition</a:t>
          </a:r>
        </a:p>
      </dsp:txBody>
      <dsp:txXfrm>
        <a:off x="1107663" y="2139692"/>
        <a:ext cx="1392750" cy="1392750"/>
      </dsp:txXfrm>
    </dsp:sp>
    <dsp:sp modelId="{C993444C-9EDB-C946-9769-18E1ABB46F3C}">
      <dsp:nvSpPr>
        <dsp:cNvPr id="0" name=""/>
        <dsp:cNvSpPr/>
      </dsp:nvSpPr>
      <dsp:spPr>
        <a:xfrm>
          <a:off x="2845859" y="2064348"/>
          <a:ext cx="1543438" cy="1543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a:t>Microbiome</a:t>
          </a:r>
        </a:p>
      </dsp:txBody>
      <dsp:txXfrm>
        <a:off x="2921203" y="2139692"/>
        <a:ext cx="1392750" cy="13927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173103"/>
          <a:ext cx="2208762" cy="5116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Name of lab/Location</a:t>
          </a:r>
          <a:endParaRPr lang="he-IL" sz="1400" b="1" kern="1200" dirty="0"/>
        </a:p>
      </dsp:txBody>
      <dsp:txXfrm>
        <a:off x="3673" y="173103"/>
        <a:ext cx="2208762" cy="511604"/>
      </dsp:txXfrm>
    </dsp:sp>
    <dsp:sp modelId="{AD36398F-ACF7-45F5-962D-A34A91DBDA29}">
      <dsp:nvSpPr>
        <dsp:cNvPr id="0" name=""/>
        <dsp:cNvSpPr/>
      </dsp:nvSpPr>
      <dsp:spPr>
        <a:xfrm>
          <a:off x="3673" y="684708"/>
          <a:ext cx="2208762" cy="37328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Microbiome-Human Interactions</a:t>
          </a:r>
          <a:endParaRPr lang="en-US" sz="2000" kern="1200" dirty="0"/>
        </a:p>
        <a:p>
          <a:pPr marL="171450" lvl="1" indent="-171450" algn="l" defTabSz="800100">
            <a:lnSpc>
              <a:spcPct val="90000"/>
            </a:lnSpc>
            <a:spcBef>
              <a:spcPct val="0"/>
            </a:spcBef>
            <a:spcAft>
              <a:spcPct val="15000"/>
            </a:spcAft>
            <a:buChar char="••"/>
          </a:pPr>
          <a:endParaRPr lang="en-US" sz="1800" kern="1200" dirty="0"/>
        </a:p>
        <a:p>
          <a:pPr marL="228600" lvl="1" indent="-228600" algn="l" defTabSz="889000" rtl="0">
            <a:lnSpc>
              <a:spcPct val="90000"/>
            </a:lnSpc>
            <a:spcBef>
              <a:spcPct val="0"/>
            </a:spcBef>
            <a:spcAft>
              <a:spcPct val="15000"/>
            </a:spcAft>
            <a:buChar char="••"/>
          </a:pPr>
          <a:r>
            <a:rPr lang="en-US" sz="2000" kern="1200" dirty="0" smtClean="0"/>
            <a:t>Research Center for Digestive Tract &amp; Liver Diseases</a:t>
          </a:r>
          <a:endParaRPr lang="en-US" sz="2000" kern="1200" dirty="0"/>
        </a:p>
      </dsp:txBody>
      <dsp:txXfrm>
        <a:off x="3673" y="684708"/>
        <a:ext cx="2208762" cy="3732856"/>
      </dsp:txXfrm>
    </dsp:sp>
    <dsp:sp modelId="{143909F5-9BD6-4BDD-81E8-865DF92E8B75}">
      <dsp:nvSpPr>
        <dsp:cNvPr id="0" name=""/>
        <dsp:cNvSpPr/>
      </dsp:nvSpPr>
      <dsp:spPr>
        <a:xfrm>
          <a:off x="2521662" y="173103"/>
          <a:ext cx="2208762" cy="5116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PI/Manager</a:t>
          </a:r>
          <a:endParaRPr lang="he-IL" sz="1400" b="1" kern="1200" dirty="0"/>
        </a:p>
      </dsp:txBody>
      <dsp:txXfrm>
        <a:off x="2521662" y="173103"/>
        <a:ext cx="2208762" cy="511604"/>
      </dsp:txXfrm>
    </dsp:sp>
    <dsp:sp modelId="{94AB53EF-7E78-43E7-8BF2-E42496B2A58C}">
      <dsp:nvSpPr>
        <dsp:cNvPr id="0" name=""/>
        <dsp:cNvSpPr/>
      </dsp:nvSpPr>
      <dsp:spPr>
        <a:xfrm>
          <a:off x="2521662" y="684708"/>
          <a:ext cx="2208762" cy="37328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0" lvl="1" indent="0" algn="l" defTabSz="889000">
            <a:lnSpc>
              <a:spcPct val="90000"/>
            </a:lnSpc>
            <a:spcBef>
              <a:spcPct val="0"/>
            </a:spcBef>
            <a:spcAft>
              <a:spcPct val="15000"/>
            </a:spcAft>
            <a:buChar char="••"/>
          </a:pPr>
          <a:r>
            <a:rPr lang="en-US" sz="2000" kern="1200" dirty="0" smtClean="0"/>
            <a:t>Prof. Nitsan Maharshak, MD. Head of IBD unit </a:t>
          </a:r>
          <a:endParaRPr lang="en-US" sz="2000" kern="1200" dirty="0"/>
        </a:p>
        <a:p>
          <a:pPr marL="228600" lvl="1" indent="0" algn="l" defTabSz="889000">
            <a:lnSpc>
              <a:spcPct val="90000"/>
            </a:lnSpc>
            <a:spcBef>
              <a:spcPct val="0"/>
            </a:spcBef>
            <a:spcAft>
              <a:spcPct val="15000"/>
            </a:spcAft>
            <a:buChar char="••"/>
          </a:pPr>
          <a:endParaRPr lang="en-US" sz="2000" kern="1200" dirty="0"/>
        </a:p>
        <a:p>
          <a:pPr marL="0" lvl="1" indent="0" algn="l" defTabSz="889000">
            <a:lnSpc>
              <a:spcPct val="90000"/>
            </a:lnSpc>
            <a:spcBef>
              <a:spcPct val="0"/>
            </a:spcBef>
            <a:spcAft>
              <a:spcPct val="15000"/>
            </a:spcAft>
            <a:buChar char="••"/>
          </a:pPr>
          <a:r>
            <a:rPr lang="en-US" sz="2000" kern="1200" dirty="0" smtClean="0"/>
            <a:t>Dr. Lael Werner,    PhD. Lab manager</a:t>
          </a:r>
          <a:endParaRPr lang="en-US" sz="2000" kern="1200" dirty="0"/>
        </a:p>
      </dsp:txBody>
      <dsp:txXfrm>
        <a:off x="2521662" y="684708"/>
        <a:ext cx="2208762" cy="3732856"/>
      </dsp:txXfrm>
    </dsp:sp>
    <dsp:sp modelId="{CBCB8305-FC8B-4B1D-8161-49D9D6160A9F}">
      <dsp:nvSpPr>
        <dsp:cNvPr id="0" name=""/>
        <dsp:cNvSpPr/>
      </dsp:nvSpPr>
      <dsp:spPr>
        <a:xfrm>
          <a:off x="5039651" y="173103"/>
          <a:ext cx="2208762" cy="5116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Main Subjects in the lab</a:t>
          </a:r>
          <a:endParaRPr lang="he-IL" sz="1400" b="1" kern="1200" dirty="0"/>
        </a:p>
      </dsp:txBody>
      <dsp:txXfrm>
        <a:off x="5039651" y="173103"/>
        <a:ext cx="2208762" cy="511604"/>
      </dsp:txXfrm>
    </dsp:sp>
    <dsp:sp modelId="{9C774EAC-6A48-4087-85A7-5189DB5226D9}">
      <dsp:nvSpPr>
        <dsp:cNvPr id="0" name=""/>
        <dsp:cNvSpPr/>
      </dsp:nvSpPr>
      <dsp:spPr>
        <a:xfrm>
          <a:off x="5039651" y="684708"/>
          <a:ext cx="2208762" cy="37328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Char char="••"/>
            <a:tabLst/>
            <a:defRPr/>
          </a:pPr>
          <a:r>
            <a:rPr lang="en-US" sz="1100" kern="1200" dirty="0" smtClean="0"/>
            <a:t>We investigate inflammatory bowel diseases, and perform interventional studies such as diets, fecal microbial transfer and physical activity on these diseases.</a:t>
          </a:r>
          <a:endParaRPr lang="en-US" sz="1100" kern="1200" dirty="0"/>
        </a:p>
        <a:p>
          <a:pPr marL="0" marR="0" lvl="0" indent="0" algn="l" defTabSz="914400" rtl="0" eaLnBrk="1" fontAlgn="auto" latinLnBrk="0" hangingPunct="1">
            <a:lnSpc>
              <a:spcPct val="100000"/>
            </a:lnSpc>
            <a:spcBef>
              <a:spcPct val="0"/>
            </a:spcBef>
            <a:spcAft>
              <a:spcPts val="0"/>
            </a:spcAft>
            <a:buClrTx/>
            <a:buSzTx/>
            <a:buFontTx/>
            <a:buChar char="••"/>
            <a:tabLst/>
            <a:defRPr/>
          </a:pPr>
          <a:endParaRPr lang="en-US" sz="1100" kern="1200" dirty="0"/>
        </a:p>
        <a:p>
          <a:pPr marL="0" marR="0" lvl="0" indent="0" algn="l" defTabSz="914400" rtl="0" eaLnBrk="1" fontAlgn="auto" latinLnBrk="0" hangingPunct="1">
            <a:lnSpc>
              <a:spcPct val="100000"/>
            </a:lnSpc>
            <a:spcBef>
              <a:spcPct val="0"/>
            </a:spcBef>
            <a:spcAft>
              <a:spcPts val="0"/>
            </a:spcAft>
            <a:buClrTx/>
            <a:buSzTx/>
            <a:buFontTx/>
            <a:buChar char="••"/>
            <a:tabLst/>
            <a:defRPr/>
          </a:pPr>
          <a:r>
            <a:rPr lang="en-US" sz="1100" kern="1200" dirty="0" smtClean="0"/>
            <a:t>We search for clinical, dietary, microbial and laboratory factors for prognostication of disease exacerbation and response to therapy.  </a:t>
          </a:r>
          <a:endParaRPr lang="en-US" sz="1100" kern="1200" dirty="0"/>
        </a:p>
        <a:p>
          <a:pPr marL="0" marR="0" lvl="0" indent="0" algn="l" defTabSz="914400" rtl="0" eaLnBrk="1" fontAlgn="auto" latinLnBrk="0" hangingPunct="1">
            <a:lnSpc>
              <a:spcPct val="100000"/>
            </a:lnSpc>
            <a:spcBef>
              <a:spcPct val="0"/>
            </a:spcBef>
            <a:spcAft>
              <a:spcPts val="0"/>
            </a:spcAft>
            <a:buClrTx/>
            <a:buSzTx/>
            <a:buFontTx/>
            <a:buChar char="••"/>
            <a:tabLst/>
            <a:defRPr/>
          </a:pPr>
          <a:endParaRPr lang="en-US" sz="1100" kern="1200" dirty="0"/>
        </a:p>
        <a:p>
          <a:pPr marL="0" marR="0" lvl="0" indent="0" algn="l" defTabSz="914400" rtl="0" eaLnBrk="1" fontAlgn="auto" latinLnBrk="0" hangingPunct="1">
            <a:lnSpc>
              <a:spcPct val="100000"/>
            </a:lnSpc>
            <a:spcBef>
              <a:spcPct val="0"/>
            </a:spcBef>
            <a:spcAft>
              <a:spcPts val="0"/>
            </a:spcAft>
            <a:buClrTx/>
            <a:buSzTx/>
            <a:buFontTx/>
            <a:buChar char="••"/>
            <a:tabLst/>
            <a:defRPr/>
          </a:pPr>
          <a:r>
            <a:rPr lang="en-US" sz="1100" kern="1200" dirty="0" smtClean="0"/>
            <a:t>The association between bacteria and its products to disease conditions in humans.</a:t>
          </a:r>
          <a:endParaRPr lang="en-US" sz="1100" kern="1200" dirty="0"/>
        </a:p>
        <a:p>
          <a:pPr marL="0" marR="0" lvl="0" indent="0" algn="l" defTabSz="914400" rtl="0" eaLnBrk="1" fontAlgn="auto" latinLnBrk="0" hangingPunct="1">
            <a:lnSpc>
              <a:spcPct val="100000"/>
            </a:lnSpc>
            <a:spcBef>
              <a:spcPct val="0"/>
            </a:spcBef>
            <a:spcAft>
              <a:spcPts val="0"/>
            </a:spcAft>
            <a:buClrTx/>
            <a:buSzTx/>
            <a:buFontTx/>
            <a:buChar char="••"/>
            <a:tabLst/>
            <a:defRPr/>
          </a:pPr>
          <a:endParaRPr lang="en-US" sz="1100" kern="1200" dirty="0"/>
        </a:p>
        <a:p>
          <a:pPr marL="0" marR="0" lvl="0" indent="0" algn="l" defTabSz="914400" rtl="0" eaLnBrk="1" fontAlgn="auto" latinLnBrk="0" hangingPunct="1">
            <a:lnSpc>
              <a:spcPct val="100000"/>
            </a:lnSpc>
            <a:spcBef>
              <a:spcPct val="0"/>
            </a:spcBef>
            <a:spcAft>
              <a:spcPts val="0"/>
            </a:spcAft>
            <a:buClrTx/>
            <a:buSzTx/>
            <a:buFontTx/>
            <a:buChar char="••"/>
            <a:tabLst/>
            <a:defRPr/>
          </a:pPr>
          <a:r>
            <a:rPr lang="en-US" sz="1100" kern="1200" dirty="0" smtClean="0"/>
            <a:t>The impact of bacterial proteases on the epithelial barrier function and how enteric microbial alterations are related to diseases</a:t>
          </a:r>
          <a:r>
            <a:rPr lang="he-IL" sz="1100" kern="1200" dirty="0" smtClean="0"/>
            <a:t>.</a:t>
          </a:r>
          <a:endParaRPr lang="en-US" sz="1100" kern="1200" dirty="0"/>
        </a:p>
        <a:p>
          <a:pPr marL="114300" lvl="1" indent="0" algn="l" defTabSz="533400">
            <a:lnSpc>
              <a:spcPct val="90000"/>
            </a:lnSpc>
            <a:spcBef>
              <a:spcPct val="0"/>
            </a:spcBef>
            <a:spcAft>
              <a:spcPct val="15000"/>
            </a:spcAft>
            <a:buChar char="••"/>
          </a:pPr>
          <a:endParaRPr lang="he-IL" sz="1100" kern="1200" dirty="0"/>
        </a:p>
      </dsp:txBody>
      <dsp:txXfrm>
        <a:off x="5039651" y="684708"/>
        <a:ext cx="2208762" cy="3732856"/>
      </dsp:txXfrm>
    </dsp:sp>
    <dsp:sp modelId="{F8A3F7B2-6FDE-40A0-9544-6C3C9B45771C}">
      <dsp:nvSpPr>
        <dsp:cNvPr id="0" name=""/>
        <dsp:cNvSpPr/>
      </dsp:nvSpPr>
      <dsp:spPr>
        <a:xfrm>
          <a:off x="7557640" y="173103"/>
          <a:ext cx="2208762" cy="5116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Keep it simple to people who are not in the field</a:t>
          </a:r>
          <a:endParaRPr lang="he-IL" sz="1400" b="1" kern="1200" dirty="0"/>
        </a:p>
      </dsp:txBody>
      <dsp:txXfrm>
        <a:off x="7557640" y="173103"/>
        <a:ext cx="2208762" cy="511604"/>
      </dsp:txXfrm>
    </dsp:sp>
    <dsp:sp modelId="{501A2AC1-2799-495C-AE27-6F11CF2635C6}">
      <dsp:nvSpPr>
        <dsp:cNvPr id="0" name=""/>
        <dsp:cNvSpPr/>
      </dsp:nvSpPr>
      <dsp:spPr>
        <a:xfrm>
          <a:off x="7557640" y="684708"/>
          <a:ext cx="2208762" cy="37328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Our lab studies inflammatory bowel diseases.</a:t>
          </a:r>
          <a:endParaRPr lang="en-US" sz="1100" kern="1200" dirty="0"/>
        </a:p>
        <a:p>
          <a:pPr marL="57150" lvl="1" indent="-57150" algn="l" defTabSz="488950">
            <a:lnSpc>
              <a:spcPct val="90000"/>
            </a:lnSpc>
            <a:spcBef>
              <a:spcPct val="0"/>
            </a:spcBef>
            <a:spcAft>
              <a:spcPct val="15000"/>
            </a:spcAft>
            <a:buChar char="••"/>
          </a:pPr>
          <a:r>
            <a:rPr lang="en-US" sz="1100" kern="1200" dirty="0" smtClean="0"/>
            <a:t>The microbiome, diet, and genetics all influence these intestinal disorders.</a:t>
          </a:r>
          <a:endParaRPr lang="en-US" sz="1100" kern="1200" dirty="0"/>
        </a:p>
        <a:p>
          <a:pPr marL="57150" lvl="1" indent="-57150" algn="l" defTabSz="488950">
            <a:lnSpc>
              <a:spcPct val="90000"/>
            </a:lnSpc>
            <a:spcBef>
              <a:spcPct val="0"/>
            </a:spcBef>
            <a:spcAft>
              <a:spcPct val="15000"/>
            </a:spcAft>
            <a:buChar char="••"/>
          </a:pPr>
          <a:r>
            <a:rPr lang="en-US" sz="1100" kern="1200" dirty="0" smtClean="0"/>
            <a:t>We investigate these parameters in different clinical and basic science research.</a:t>
          </a:r>
          <a:endParaRPr lang="en-US" sz="1100" kern="1200" dirty="0"/>
        </a:p>
      </dsp:txBody>
      <dsp:txXfrm>
        <a:off x="7557640" y="684708"/>
        <a:ext cx="2208762" cy="37328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What are we specialized in</a:t>
          </a:r>
          <a:endParaRPr lang="he-IL" sz="1400" kern="1200"/>
        </a:p>
      </dsp:txBody>
      <dsp:txXfrm>
        <a:off x="2821" y="197204"/>
        <a:ext cx="2750923" cy="1100369"/>
      </dsp:txXfrm>
    </dsp:sp>
    <dsp:sp modelId="{E73F5EDE-A10D-4951-8321-A945EA279669}">
      <dsp:nvSpPr>
        <dsp:cNvPr id="0" name=""/>
        <dsp:cNvSpPr/>
      </dsp:nvSpPr>
      <dsp:spPr>
        <a:xfrm>
          <a:off x="2821"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52AC3-FFAD-4F64-9D6B-D5B196EDD508}">
      <dsp:nvSpPr>
        <dsp:cNvPr id="0" name=""/>
        <dsp:cNvSpPr/>
      </dsp:nvSpPr>
      <dsp:spPr>
        <a:xfrm>
          <a:off x="3138873"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What specialized equipment we use to answer Q</a:t>
          </a:r>
          <a:endParaRPr lang="he-IL" sz="1400" kern="1200"/>
        </a:p>
      </dsp:txBody>
      <dsp:txXfrm>
        <a:off x="3138873" y="197204"/>
        <a:ext cx="2750923" cy="1100369"/>
      </dsp:txXfrm>
    </dsp:sp>
    <dsp:sp modelId="{9C200E40-D124-4CE4-915D-0E8B6478DD71}">
      <dsp:nvSpPr>
        <dsp:cNvPr id="0" name=""/>
        <dsp:cNvSpPr/>
      </dsp:nvSpPr>
      <dsp:spPr>
        <a:xfrm>
          <a:off x="3138873"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B9880A-DF8D-4658-A75E-9F9803B6A3E5}">
      <dsp:nvSpPr>
        <dsp:cNvPr id="0" name=""/>
        <dsp:cNvSpPr/>
      </dsp:nvSpPr>
      <dsp:spPr>
        <a:xfrm>
          <a:off x="6274926"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How can we aid other scientists to answer their Q</a:t>
          </a:r>
          <a:endParaRPr lang="he-IL" sz="1400" kern="1200"/>
        </a:p>
      </dsp:txBody>
      <dsp:txXfrm>
        <a:off x="6274926" y="197204"/>
        <a:ext cx="2750923" cy="1100369"/>
      </dsp:txXfrm>
    </dsp:sp>
    <dsp:sp modelId="{32A85AEE-79FA-452C-86E3-3B8118DDF0F4}">
      <dsp:nvSpPr>
        <dsp:cNvPr id="0" name=""/>
        <dsp:cNvSpPr/>
      </dsp:nvSpPr>
      <dsp:spPr>
        <a:xfrm>
          <a:off x="6274926"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292363"/>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latin typeface="Aharoni" panose="02010803020104030203" pitchFamily="2" charset="-79"/>
              <a:cs typeface="Aharoni" panose="02010803020104030203" pitchFamily="2" charset="-79"/>
            </a:rPr>
            <a:t>Name of lab/Location</a:t>
          </a:r>
          <a:endParaRPr lang="he-IL" sz="1400" b="1" kern="1200" dirty="0">
            <a:latin typeface="Aharoni" panose="02010803020104030203" pitchFamily="2" charset="-79"/>
            <a:cs typeface="Aharoni" panose="02010803020104030203" pitchFamily="2" charset="-79"/>
          </a:endParaRPr>
        </a:p>
      </dsp:txBody>
      <dsp:txXfrm>
        <a:off x="3673" y="292363"/>
        <a:ext cx="2208762" cy="883504"/>
      </dsp:txXfrm>
    </dsp:sp>
    <dsp:sp modelId="{AD36398F-ACF7-45F5-962D-A34A91DBDA29}">
      <dsp:nvSpPr>
        <dsp:cNvPr id="0" name=""/>
        <dsp:cNvSpPr/>
      </dsp:nvSpPr>
      <dsp:spPr>
        <a:xfrm>
          <a:off x="3673" y="1175868"/>
          <a:ext cx="2208762"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Inflammatory Research Laboratory</a:t>
          </a:r>
          <a:endParaRPr lang="he-IL" sz="2000" kern="1200" dirty="0"/>
        </a:p>
        <a:p>
          <a:pPr marL="228600" lvl="1" indent="-228600" algn="l" defTabSz="889000" rtl="0">
            <a:lnSpc>
              <a:spcPct val="90000"/>
            </a:lnSpc>
            <a:spcBef>
              <a:spcPct val="0"/>
            </a:spcBef>
            <a:spcAft>
              <a:spcPct val="15000"/>
            </a:spcAft>
            <a:buChar char="••"/>
          </a:pPr>
          <a:r>
            <a:rPr lang="en-US" sz="2000" kern="1200" dirty="0" smtClean="0"/>
            <a:t>Sammy Ofer, 10</a:t>
          </a:r>
          <a:r>
            <a:rPr lang="en-US" sz="2000" kern="1200" baseline="30000" dirty="0" smtClean="0"/>
            <a:t>th</a:t>
          </a:r>
          <a:r>
            <a:rPr lang="en-US" sz="2000" kern="1200" dirty="0" smtClean="0"/>
            <a:t> floor, Room 72</a:t>
          </a:r>
          <a:endParaRPr lang="he-IL" sz="2000" kern="1200" dirty="0"/>
        </a:p>
      </dsp:txBody>
      <dsp:txXfrm>
        <a:off x="3673" y="1175868"/>
        <a:ext cx="2208762" cy="3122437"/>
      </dsp:txXfrm>
    </dsp:sp>
    <dsp:sp modelId="{143909F5-9BD6-4BDD-81E8-865DF92E8B75}">
      <dsp:nvSpPr>
        <dsp:cNvPr id="0" name=""/>
        <dsp:cNvSpPr/>
      </dsp:nvSpPr>
      <dsp:spPr>
        <a:xfrm>
          <a:off x="2521662" y="292363"/>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latin typeface="Aharoni" panose="02010803020104030203" pitchFamily="2" charset="-79"/>
              <a:cs typeface="Aharoni" panose="02010803020104030203" pitchFamily="2" charset="-79"/>
            </a:rPr>
            <a:t>PI/Manager</a:t>
          </a:r>
          <a:endParaRPr lang="he-IL" sz="1400" b="1" kern="1200" dirty="0">
            <a:latin typeface="Aharoni" panose="02010803020104030203" pitchFamily="2" charset="-79"/>
            <a:cs typeface="Aharoni" panose="02010803020104030203" pitchFamily="2" charset="-79"/>
          </a:endParaRPr>
        </a:p>
      </dsp:txBody>
      <dsp:txXfrm>
        <a:off x="2521662" y="292363"/>
        <a:ext cx="2208762" cy="883504"/>
      </dsp:txXfrm>
    </dsp:sp>
    <dsp:sp modelId="{94AB53EF-7E78-43E7-8BF2-E42496B2A58C}">
      <dsp:nvSpPr>
        <dsp:cNvPr id="0" name=""/>
        <dsp:cNvSpPr/>
      </dsp:nvSpPr>
      <dsp:spPr>
        <a:xfrm>
          <a:off x="2521662" y="1175868"/>
          <a:ext cx="2208762"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Prof. Shlomo Berliner</a:t>
          </a:r>
          <a:endParaRPr lang="he-IL" sz="2400" kern="1200" dirty="0"/>
        </a:p>
        <a:p>
          <a:pPr marL="228600" lvl="1" indent="-228600" algn="l" defTabSz="1066800" rtl="0">
            <a:lnSpc>
              <a:spcPct val="90000"/>
            </a:lnSpc>
            <a:spcBef>
              <a:spcPct val="0"/>
            </a:spcBef>
            <a:spcAft>
              <a:spcPct val="15000"/>
            </a:spcAft>
            <a:buChar char="••"/>
          </a:pPr>
          <a:r>
            <a:rPr lang="en-US" sz="2400" kern="1200" dirty="0" smtClean="0"/>
            <a:t>Prof. Ori </a:t>
          </a:r>
          <a:r>
            <a:rPr lang="en-US" sz="2400" kern="1200" dirty="0" err="1" smtClean="0"/>
            <a:t>Rogowski</a:t>
          </a:r>
          <a:endParaRPr lang="he-IL" sz="2400" kern="1200" dirty="0"/>
        </a:p>
        <a:p>
          <a:pPr marL="228600" lvl="1" indent="-228600" algn="l" defTabSz="1066800" rtl="0">
            <a:lnSpc>
              <a:spcPct val="90000"/>
            </a:lnSpc>
            <a:spcBef>
              <a:spcPct val="0"/>
            </a:spcBef>
            <a:spcAft>
              <a:spcPct val="15000"/>
            </a:spcAft>
            <a:buChar char="••"/>
          </a:pPr>
          <a:r>
            <a:rPr lang="en-US" sz="2400" kern="1200" dirty="0" smtClean="0"/>
            <a:t>Noa Sasson</a:t>
          </a:r>
          <a:endParaRPr lang="he-IL" sz="2400" kern="1200" dirty="0"/>
        </a:p>
      </dsp:txBody>
      <dsp:txXfrm>
        <a:off x="2521662" y="1175868"/>
        <a:ext cx="2208762" cy="3122437"/>
      </dsp:txXfrm>
    </dsp:sp>
    <dsp:sp modelId="{CBCB8305-FC8B-4B1D-8161-49D9D6160A9F}">
      <dsp:nvSpPr>
        <dsp:cNvPr id="0" name=""/>
        <dsp:cNvSpPr/>
      </dsp:nvSpPr>
      <dsp:spPr>
        <a:xfrm>
          <a:off x="5039651" y="292363"/>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latin typeface="Aharoni" panose="02010803020104030203" pitchFamily="2" charset="-79"/>
              <a:cs typeface="Aharoni" panose="02010803020104030203" pitchFamily="2" charset="-79"/>
            </a:rPr>
            <a:t>Main Subjects in the lab</a:t>
          </a:r>
          <a:endParaRPr lang="he-IL" sz="1400" b="1" kern="1200" dirty="0">
            <a:latin typeface="Aharoni" panose="02010803020104030203" pitchFamily="2" charset="-79"/>
            <a:cs typeface="Aharoni" panose="02010803020104030203" pitchFamily="2" charset="-79"/>
          </a:endParaRPr>
        </a:p>
      </dsp:txBody>
      <dsp:txXfrm>
        <a:off x="5039651" y="292363"/>
        <a:ext cx="2208762" cy="883504"/>
      </dsp:txXfrm>
    </dsp:sp>
    <dsp:sp modelId="{9C774EAC-6A48-4087-85A7-5189DB5226D9}">
      <dsp:nvSpPr>
        <dsp:cNvPr id="0" name=""/>
        <dsp:cNvSpPr/>
      </dsp:nvSpPr>
      <dsp:spPr>
        <a:xfrm>
          <a:off x="5039651" y="1175868"/>
          <a:ext cx="2208762"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Urine proteomics for detection of inflammation</a:t>
          </a:r>
          <a:endParaRPr lang="he-IL" sz="2000" kern="1200" dirty="0"/>
        </a:p>
      </dsp:txBody>
      <dsp:txXfrm>
        <a:off x="5039651" y="1175868"/>
        <a:ext cx="2208762" cy="3122437"/>
      </dsp:txXfrm>
    </dsp:sp>
    <dsp:sp modelId="{F8A3F7B2-6FDE-40A0-9544-6C3C9B45771C}">
      <dsp:nvSpPr>
        <dsp:cNvPr id="0" name=""/>
        <dsp:cNvSpPr/>
      </dsp:nvSpPr>
      <dsp:spPr>
        <a:xfrm>
          <a:off x="7557640" y="292363"/>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latin typeface="Aharoni" panose="02010803020104030203" pitchFamily="2" charset="-79"/>
              <a:cs typeface="Aharoni" panose="02010803020104030203" pitchFamily="2" charset="-79"/>
            </a:rPr>
            <a:t>Keep it simple to people who are not in the field</a:t>
          </a:r>
          <a:endParaRPr lang="he-IL" sz="1400" b="1" kern="1200" dirty="0">
            <a:latin typeface="Aharoni" panose="02010803020104030203" pitchFamily="2" charset="-79"/>
            <a:cs typeface="Aharoni" panose="02010803020104030203" pitchFamily="2" charset="-79"/>
          </a:endParaRPr>
        </a:p>
      </dsp:txBody>
      <dsp:txXfrm>
        <a:off x="7557640" y="292363"/>
        <a:ext cx="2208762" cy="883504"/>
      </dsp:txXfrm>
    </dsp:sp>
    <dsp:sp modelId="{501A2AC1-2799-495C-AE27-6F11CF2635C6}">
      <dsp:nvSpPr>
        <dsp:cNvPr id="0" name=""/>
        <dsp:cNvSpPr/>
      </dsp:nvSpPr>
      <dsp:spPr>
        <a:xfrm>
          <a:off x="7557640" y="1175868"/>
          <a:ext cx="2208762"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What if you could diagnose yourself or your children at home with a simple urine test?</a:t>
          </a:r>
          <a:endParaRPr lang="he-IL" sz="1800" kern="1200" dirty="0"/>
        </a:p>
        <a:p>
          <a:pPr marL="171450" lvl="1" indent="-171450" algn="l" defTabSz="800100" rtl="0">
            <a:lnSpc>
              <a:spcPct val="90000"/>
            </a:lnSpc>
            <a:spcBef>
              <a:spcPct val="0"/>
            </a:spcBef>
            <a:spcAft>
              <a:spcPct val="15000"/>
            </a:spcAft>
            <a:buChar char="••"/>
          </a:pPr>
          <a:r>
            <a:rPr lang="en-US" sz="1800" kern="1200" dirty="0" smtClean="0"/>
            <a:t>The end of unnecessary antibiotics administration</a:t>
          </a:r>
          <a:endParaRPr lang="he-IL" sz="1800" kern="1200" dirty="0"/>
        </a:p>
        <a:p>
          <a:pPr marL="171450" lvl="1" indent="-171450" algn="l" defTabSz="800100" rtl="0">
            <a:lnSpc>
              <a:spcPct val="90000"/>
            </a:lnSpc>
            <a:spcBef>
              <a:spcPct val="0"/>
            </a:spcBef>
            <a:spcAft>
              <a:spcPct val="15000"/>
            </a:spcAft>
            <a:buChar char="••"/>
          </a:pPr>
          <a:r>
            <a:rPr lang="en-US" sz="1800" kern="1200" dirty="0" smtClean="0"/>
            <a:t>Early diagnosis and treatment</a:t>
          </a:r>
          <a:endParaRPr lang="he-IL" sz="1800" kern="1200" dirty="0"/>
        </a:p>
      </dsp:txBody>
      <dsp:txXfrm>
        <a:off x="7557640" y="1175868"/>
        <a:ext cx="2208762" cy="312243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latin typeface="Aharoni" panose="02010803020104030203" pitchFamily="2" charset="-79"/>
              <a:cs typeface="Aharoni" panose="02010803020104030203" pitchFamily="2" charset="-79"/>
            </a:rPr>
            <a:t>What are we specialized in</a:t>
          </a:r>
          <a:endParaRPr lang="he-IL" sz="1400" kern="1200" dirty="0">
            <a:latin typeface="Aharoni" panose="02010803020104030203" pitchFamily="2" charset="-79"/>
            <a:cs typeface="Aharoni" panose="02010803020104030203" pitchFamily="2" charset="-79"/>
          </a:endParaRPr>
        </a:p>
      </dsp:txBody>
      <dsp:txXfrm>
        <a:off x="2821" y="197204"/>
        <a:ext cx="2750923" cy="1100369"/>
      </dsp:txXfrm>
    </dsp:sp>
    <dsp:sp modelId="{E73F5EDE-A10D-4951-8321-A945EA279669}">
      <dsp:nvSpPr>
        <dsp:cNvPr id="0" name=""/>
        <dsp:cNvSpPr/>
      </dsp:nvSpPr>
      <dsp:spPr>
        <a:xfrm>
          <a:off x="2821"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EARLY DETECTION OF INFLAMMATORY BURSTS</a:t>
          </a:r>
          <a:endParaRPr lang="he-IL" sz="2400" kern="1200" dirty="0"/>
        </a:p>
      </dsp:txBody>
      <dsp:txXfrm>
        <a:off x="2821" y="1297573"/>
        <a:ext cx="2750923" cy="2854800"/>
      </dsp:txXfrm>
    </dsp:sp>
    <dsp:sp modelId="{DAC52AC3-FFAD-4F64-9D6B-D5B196EDD508}">
      <dsp:nvSpPr>
        <dsp:cNvPr id="0" name=""/>
        <dsp:cNvSpPr/>
      </dsp:nvSpPr>
      <dsp:spPr>
        <a:xfrm>
          <a:off x="3138873"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latin typeface="Aharoni" panose="02010803020104030203" pitchFamily="2" charset="-79"/>
              <a:cs typeface="Aharoni" panose="02010803020104030203" pitchFamily="2" charset="-79"/>
            </a:rPr>
            <a:t>What specialized equipment we use to answer Q</a:t>
          </a:r>
          <a:endParaRPr lang="he-IL" sz="1400" kern="1200">
            <a:latin typeface="Aharoni" panose="02010803020104030203" pitchFamily="2" charset="-79"/>
            <a:cs typeface="Aharoni" panose="02010803020104030203" pitchFamily="2" charset="-79"/>
          </a:endParaRPr>
        </a:p>
      </dsp:txBody>
      <dsp:txXfrm>
        <a:off x="3138873" y="197204"/>
        <a:ext cx="2750923" cy="1100369"/>
      </dsp:txXfrm>
    </dsp:sp>
    <dsp:sp modelId="{9C200E40-D124-4CE4-915D-0E8B6478DD71}">
      <dsp:nvSpPr>
        <dsp:cNvPr id="0" name=""/>
        <dsp:cNvSpPr/>
      </dsp:nvSpPr>
      <dsp:spPr>
        <a:xfrm>
          <a:off x="3138873"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URINE PROTEOMICS &amp; PEPTIDOMICS</a:t>
          </a:r>
          <a:endParaRPr lang="he-IL" sz="2400" kern="1200" dirty="0"/>
        </a:p>
      </dsp:txBody>
      <dsp:txXfrm>
        <a:off x="3138873" y="1297573"/>
        <a:ext cx="2750923" cy="2854800"/>
      </dsp:txXfrm>
    </dsp:sp>
    <dsp:sp modelId="{48B9880A-DF8D-4658-A75E-9F9803B6A3E5}">
      <dsp:nvSpPr>
        <dsp:cNvPr id="0" name=""/>
        <dsp:cNvSpPr/>
      </dsp:nvSpPr>
      <dsp:spPr>
        <a:xfrm>
          <a:off x="6274926"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latin typeface="Aharoni" panose="02010803020104030203" pitchFamily="2" charset="-79"/>
              <a:cs typeface="Aharoni" panose="02010803020104030203" pitchFamily="2" charset="-79"/>
            </a:rPr>
            <a:t>How can we aid other scientists to answer their Q</a:t>
          </a:r>
          <a:endParaRPr lang="he-IL" sz="1400" kern="1200">
            <a:latin typeface="Aharoni" panose="02010803020104030203" pitchFamily="2" charset="-79"/>
            <a:cs typeface="Aharoni" panose="02010803020104030203" pitchFamily="2" charset="-79"/>
          </a:endParaRPr>
        </a:p>
      </dsp:txBody>
      <dsp:txXfrm>
        <a:off x="6274926" y="197204"/>
        <a:ext cx="2750923" cy="1100369"/>
      </dsp:txXfrm>
    </dsp:sp>
    <dsp:sp modelId="{32A85AEE-79FA-452C-86E3-3B8118DDF0F4}">
      <dsp:nvSpPr>
        <dsp:cNvPr id="0" name=""/>
        <dsp:cNvSpPr/>
      </dsp:nvSpPr>
      <dsp:spPr>
        <a:xfrm>
          <a:off x="6274926"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USE OUR KNOWLEDGE ABOUT INFLAMMATORY BURSTS</a:t>
          </a:r>
          <a:endParaRPr lang="he-IL" sz="2400" kern="1200" dirty="0"/>
        </a:p>
      </dsp:txBody>
      <dsp:txXfrm>
        <a:off x="6274926" y="1297573"/>
        <a:ext cx="2750923" cy="28548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Name of lab/Location</a:t>
          </a:r>
          <a:endParaRPr lang="he-IL" sz="1400" b="1" kern="1200" dirty="0"/>
        </a:p>
      </dsp:txBody>
      <dsp:txXfrm>
        <a:off x="3673" y="426182"/>
        <a:ext cx="2208762" cy="883504"/>
      </dsp:txXfrm>
    </dsp:sp>
    <dsp:sp modelId="{AD36398F-ACF7-45F5-962D-A34A91DBDA29}">
      <dsp:nvSpPr>
        <dsp:cNvPr id="0" name=""/>
        <dsp:cNvSpPr/>
      </dsp:nvSpPr>
      <dsp:spPr>
        <a:xfrm>
          <a:off x="29560" y="1318308"/>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3909F5-9BD6-4BDD-81E8-865DF92E8B75}">
      <dsp:nvSpPr>
        <dsp:cNvPr id="0" name=""/>
        <dsp:cNvSpPr/>
      </dsp:nvSpPr>
      <dsp:spPr>
        <a:xfrm>
          <a:off x="2521662"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PI/Manager</a:t>
          </a:r>
          <a:endParaRPr lang="he-IL" sz="1400" b="1" kern="1200" dirty="0"/>
        </a:p>
      </dsp:txBody>
      <dsp:txXfrm>
        <a:off x="2521662" y="426182"/>
        <a:ext cx="2208762" cy="883504"/>
      </dsp:txXfrm>
    </dsp:sp>
    <dsp:sp modelId="{94AB53EF-7E78-43E7-8BF2-E42496B2A58C}">
      <dsp:nvSpPr>
        <dsp:cNvPr id="0" name=""/>
        <dsp:cNvSpPr/>
      </dsp:nvSpPr>
      <dsp:spPr>
        <a:xfrm>
          <a:off x="2521662"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CB8305-FC8B-4B1D-8161-49D9D6160A9F}">
      <dsp:nvSpPr>
        <dsp:cNvPr id="0" name=""/>
        <dsp:cNvSpPr/>
      </dsp:nvSpPr>
      <dsp:spPr>
        <a:xfrm>
          <a:off x="5039651"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Main Subjects in the lab</a:t>
          </a:r>
          <a:endParaRPr lang="he-IL" sz="1400" b="1" kern="1200" dirty="0"/>
        </a:p>
      </dsp:txBody>
      <dsp:txXfrm>
        <a:off x="5039651" y="426182"/>
        <a:ext cx="2208762" cy="883504"/>
      </dsp:txXfrm>
    </dsp:sp>
    <dsp:sp modelId="{9C774EAC-6A48-4087-85A7-5189DB5226D9}">
      <dsp:nvSpPr>
        <dsp:cNvPr id="0" name=""/>
        <dsp:cNvSpPr/>
      </dsp:nvSpPr>
      <dsp:spPr>
        <a:xfrm>
          <a:off x="5039651"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A3F7B2-6FDE-40A0-9544-6C3C9B45771C}">
      <dsp:nvSpPr>
        <dsp:cNvPr id="0" name=""/>
        <dsp:cNvSpPr/>
      </dsp:nvSpPr>
      <dsp:spPr>
        <a:xfrm>
          <a:off x="7557640"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Keep it simple to people who are not in the field</a:t>
          </a:r>
          <a:endParaRPr lang="he-IL" sz="1400" b="1" kern="1200" dirty="0"/>
        </a:p>
      </dsp:txBody>
      <dsp:txXfrm>
        <a:off x="7557640" y="426182"/>
        <a:ext cx="2208762" cy="883504"/>
      </dsp:txXfrm>
    </dsp:sp>
    <dsp:sp modelId="{501A2AC1-2799-495C-AE27-6F11CF2635C6}">
      <dsp:nvSpPr>
        <dsp:cNvPr id="0" name=""/>
        <dsp:cNvSpPr/>
      </dsp:nvSpPr>
      <dsp:spPr>
        <a:xfrm>
          <a:off x="7557640"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968941"/>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What are we specialized in</a:t>
          </a:r>
          <a:endParaRPr lang="he-IL" sz="1400" kern="1200"/>
        </a:p>
      </dsp:txBody>
      <dsp:txXfrm>
        <a:off x="2821" y="968941"/>
        <a:ext cx="2750923" cy="1100369"/>
      </dsp:txXfrm>
    </dsp:sp>
    <dsp:sp modelId="{E73F5EDE-A10D-4951-8321-A945EA279669}">
      <dsp:nvSpPr>
        <dsp:cNvPr id="0" name=""/>
        <dsp:cNvSpPr/>
      </dsp:nvSpPr>
      <dsp:spPr>
        <a:xfrm>
          <a:off x="8790" y="2071559"/>
          <a:ext cx="2750923" cy="426590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52AC3-FFAD-4F64-9D6B-D5B196EDD508}">
      <dsp:nvSpPr>
        <dsp:cNvPr id="0" name=""/>
        <dsp:cNvSpPr/>
      </dsp:nvSpPr>
      <dsp:spPr>
        <a:xfrm>
          <a:off x="3138873" y="968941"/>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What specialized equipment we use to answer Q</a:t>
          </a:r>
          <a:endParaRPr lang="he-IL" sz="1400" kern="1200"/>
        </a:p>
      </dsp:txBody>
      <dsp:txXfrm>
        <a:off x="3138873" y="968941"/>
        <a:ext cx="2750923" cy="1100369"/>
      </dsp:txXfrm>
    </dsp:sp>
    <dsp:sp modelId="{9C200E40-D124-4CE4-915D-0E8B6478DD71}">
      <dsp:nvSpPr>
        <dsp:cNvPr id="0" name=""/>
        <dsp:cNvSpPr/>
      </dsp:nvSpPr>
      <dsp:spPr>
        <a:xfrm>
          <a:off x="3144843" y="2071559"/>
          <a:ext cx="2750923" cy="426590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B9880A-DF8D-4658-A75E-9F9803B6A3E5}">
      <dsp:nvSpPr>
        <dsp:cNvPr id="0" name=""/>
        <dsp:cNvSpPr/>
      </dsp:nvSpPr>
      <dsp:spPr>
        <a:xfrm>
          <a:off x="6274926" y="968941"/>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How can we aid other scientists to answer their Q</a:t>
          </a:r>
          <a:endParaRPr lang="he-IL" sz="1400" kern="1200"/>
        </a:p>
      </dsp:txBody>
      <dsp:txXfrm>
        <a:off x="6274926" y="968941"/>
        <a:ext cx="2750923" cy="1100369"/>
      </dsp:txXfrm>
    </dsp:sp>
    <dsp:sp modelId="{32A85AEE-79FA-452C-86E3-3B8118DDF0F4}">
      <dsp:nvSpPr>
        <dsp:cNvPr id="0" name=""/>
        <dsp:cNvSpPr/>
      </dsp:nvSpPr>
      <dsp:spPr>
        <a:xfrm>
          <a:off x="6277747" y="2071559"/>
          <a:ext cx="2750923" cy="426590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a:t>Name of lab/Location</a:t>
          </a:r>
          <a:endParaRPr lang="he-IL" sz="1400" b="1" kern="1200" dirty="0"/>
        </a:p>
      </dsp:txBody>
      <dsp:txXfrm>
        <a:off x="3673" y="426182"/>
        <a:ext cx="2208762" cy="883504"/>
      </dsp:txXfrm>
    </dsp:sp>
    <dsp:sp modelId="{AD36398F-ACF7-45F5-962D-A34A91DBDA29}">
      <dsp:nvSpPr>
        <dsp:cNvPr id="0" name=""/>
        <dsp:cNvSpPr/>
      </dsp:nvSpPr>
      <dsp:spPr>
        <a:xfrm>
          <a:off x="3673"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Samy </a:t>
          </a:r>
          <a:r>
            <a:rPr lang="en-US" sz="1800" kern="1200" dirty="0" err="1"/>
            <a:t>Ofer</a:t>
          </a:r>
          <a:r>
            <a:rPr lang="en-US" sz="1800" kern="1200" dirty="0"/>
            <a:t> , 10</a:t>
          </a:r>
          <a:r>
            <a:rPr lang="en-US" sz="1800" kern="1200" baseline="30000" dirty="0"/>
            <a:t>th</a:t>
          </a:r>
          <a:r>
            <a:rPr lang="en-US" sz="1800" kern="1200" dirty="0"/>
            <a:t> floor, Room 1098</a:t>
          </a:r>
        </a:p>
      </dsp:txBody>
      <dsp:txXfrm>
        <a:off x="3673" y="1309686"/>
        <a:ext cx="2208762" cy="2854800"/>
      </dsp:txXfrm>
    </dsp:sp>
    <dsp:sp modelId="{143909F5-9BD6-4BDD-81E8-865DF92E8B75}">
      <dsp:nvSpPr>
        <dsp:cNvPr id="0" name=""/>
        <dsp:cNvSpPr/>
      </dsp:nvSpPr>
      <dsp:spPr>
        <a:xfrm>
          <a:off x="2521662"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a:t>PI/Manager</a:t>
          </a:r>
          <a:endParaRPr lang="he-IL" sz="1400" b="1" kern="1200" dirty="0"/>
        </a:p>
      </dsp:txBody>
      <dsp:txXfrm>
        <a:off x="2521662" y="426182"/>
        <a:ext cx="2208762" cy="883504"/>
      </dsp:txXfrm>
    </dsp:sp>
    <dsp:sp modelId="{94AB53EF-7E78-43E7-8BF2-E42496B2A58C}">
      <dsp:nvSpPr>
        <dsp:cNvPr id="0" name=""/>
        <dsp:cNvSpPr/>
      </dsp:nvSpPr>
      <dsp:spPr>
        <a:xfrm>
          <a:off x="2536240"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Eric Shifrut (PI)</a:t>
          </a:r>
          <a:endParaRPr lang="he-IL" sz="1800" b="0" kern="1200" dirty="0"/>
        </a:p>
        <a:p>
          <a:pPr marL="171450" lvl="1" indent="-171450" algn="l" defTabSz="800100" rtl="0">
            <a:lnSpc>
              <a:spcPct val="90000"/>
            </a:lnSpc>
            <a:spcBef>
              <a:spcPct val="0"/>
            </a:spcBef>
            <a:spcAft>
              <a:spcPct val="15000"/>
            </a:spcAft>
            <a:buChar char="••"/>
          </a:pPr>
          <a:r>
            <a:rPr lang="en-US" sz="1800" b="0" kern="1200" dirty="0"/>
            <a:t>Danielle Geller (Manager)</a:t>
          </a:r>
          <a:endParaRPr lang="he-IL" sz="1800" b="0" kern="1200" dirty="0"/>
        </a:p>
      </dsp:txBody>
      <dsp:txXfrm>
        <a:off x="2536240" y="1309686"/>
        <a:ext cx="2208762" cy="2854800"/>
      </dsp:txXfrm>
    </dsp:sp>
    <dsp:sp modelId="{CBCB8305-FC8B-4B1D-8161-49D9D6160A9F}">
      <dsp:nvSpPr>
        <dsp:cNvPr id="0" name=""/>
        <dsp:cNvSpPr/>
      </dsp:nvSpPr>
      <dsp:spPr>
        <a:xfrm>
          <a:off x="5039651"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a:t>Main Subjects in the lab</a:t>
          </a:r>
          <a:endParaRPr lang="he-IL" sz="1400" b="1" kern="1200" dirty="0"/>
        </a:p>
      </dsp:txBody>
      <dsp:txXfrm>
        <a:off x="5039651" y="426182"/>
        <a:ext cx="2208762" cy="883504"/>
      </dsp:txXfrm>
    </dsp:sp>
    <dsp:sp modelId="{9C774EAC-6A48-4087-85A7-5189DB5226D9}">
      <dsp:nvSpPr>
        <dsp:cNvPr id="0" name=""/>
        <dsp:cNvSpPr/>
      </dsp:nvSpPr>
      <dsp:spPr>
        <a:xfrm>
          <a:off x="5039651"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b="0" kern="1200" dirty="0"/>
            <a:t>T cell engineering</a:t>
          </a:r>
          <a:endParaRPr lang="he-IL" sz="1600" b="0" kern="1200" dirty="0"/>
        </a:p>
        <a:p>
          <a:pPr marL="171450" lvl="1" indent="-171450" algn="l" defTabSz="711200" rtl="0">
            <a:lnSpc>
              <a:spcPct val="90000"/>
            </a:lnSpc>
            <a:spcBef>
              <a:spcPct val="0"/>
            </a:spcBef>
            <a:spcAft>
              <a:spcPct val="15000"/>
            </a:spcAft>
            <a:buChar char="••"/>
          </a:pPr>
          <a:r>
            <a:rPr lang="en-US" sz="1600" b="0" kern="1200" dirty="0"/>
            <a:t>CRISPR screens</a:t>
          </a:r>
          <a:endParaRPr lang="he-IL" sz="1600" b="0" kern="1200" dirty="0"/>
        </a:p>
        <a:p>
          <a:pPr marL="171450" lvl="1" indent="-171450" algn="l" defTabSz="711200" rtl="0">
            <a:lnSpc>
              <a:spcPct val="90000"/>
            </a:lnSpc>
            <a:spcBef>
              <a:spcPct val="0"/>
            </a:spcBef>
            <a:spcAft>
              <a:spcPct val="15000"/>
            </a:spcAft>
            <a:buChar char="••"/>
          </a:pPr>
          <a:r>
            <a:rPr lang="en-US" sz="1600" b="0" kern="1200" dirty="0"/>
            <a:t>Suppressive TME</a:t>
          </a:r>
          <a:endParaRPr lang="he-IL" sz="1600" b="0" kern="1200" dirty="0"/>
        </a:p>
      </dsp:txBody>
      <dsp:txXfrm>
        <a:off x="5039651" y="1309686"/>
        <a:ext cx="2208762" cy="2854800"/>
      </dsp:txXfrm>
    </dsp:sp>
    <dsp:sp modelId="{F8A3F7B2-6FDE-40A0-9544-6C3C9B45771C}">
      <dsp:nvSpPr>
        <dsp:cNvPr id="0" name=""/>
        <dsp:cNvSpPr/>
      </dsp:nvSpPr>
      <dsp:spPr>
        <a:xfrm>
          <a:off x="7557640"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a:t>Keep it simple to people who are not in the field</a:t>
          </a:r>
          <a:endParaRPr lang="he-IL" sz="1400" b="1" kern="1200" dirty="0"/>
        </a:p>
      </dsp:txBody>
      <dsp:txXfrm>
        <a:off x="7557640" y="426182"/>
        <a:ext cx="2208762" cy="883504"/>
      </dsp:txXfrm>
    </dsp:sp>
    <dsp:sp modelId="{501A2AC1-2799-495C-AE27-6F11CF2635C6}">
      <dsp:nvSpPr>
        <dsp:cNvPr id="0" name=""/>
        <dsp:cNvSpPr/>
      </dsp:nvSpPr>
      <dsp:spPr>
        <a:xfrm>
          <a:off x="7557640"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Genetic engineering (KO/KI/tagging) to improve T cell function within solid tumors</a:t>
          </a:r>
          <a:endParaRPr lang="he-IL" sz="1800" b="0" kern="1200" dirty="0"/>
        </a:p>
      </dsp:txBody>
      <dsp:txXfrm>
        <a:off x="7557640" y="1309686"/>
        <a:ext cx="2208762" cy="2854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a:t>What are we specialized in</a:t>
          </a:r>
          <a:endParaRPr lang="he-IL" sz="1400" kern="1200"/>
        </a:p>
      </dsp:txBody>
      <dsp:txXfrm>
        <a:off x="2821" y="197204"/>
        <a:ext cx="2750923" cy="1100369"/>
      </dsp:txXfrm>
    </dsp:sp>
    <dsp:sp modelId="{E73F5EDE-A10D-4951-8321-A945EA279669}">
      <dsp:nvSpPr>
        <dsp:cNvPr id="0" name=""/>
        <dsp:cNvSpPr/>
      </dsp:nvSpPr>
      <dsp:spPr>
        <a:xfrm>
          <a:off x="2821"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Lentiviral transduction</a:t>
          </a:r>
        </a:p>
        <a:p>
          <a:pPr marL="171450" lvl="1" indent="-171450" algn="l" defTabSz="800100">
            <a:lnSpc>
              <a:spcPct val="90000"/>
            </a:lnSpc>
            <a:spcBef>
              <a:spcPct val="0"/>
            </a:spcBef>
            <a:spcAft>
              <a:spcPct val="15000"/>
            </a:spcAft>
            <a:buChar char="••"/>
          </a:pPr>
          <a:r>
            <a:rPr lang="en-US" sz="1800" kern="1200" dirty="0"/>
            <a:t>CRISPR KO/KI</a:t>
          </a:r>
        </a:p>
        <a:p>
          <a:pPr marL="171450" lvl="1" indent="-171450" algn="l" defTabSz="800100">
            <a:lnSpc>
              <a:spcPct val="90000"/>
            </a:lnSpc>
            <a:spcBef>
              <a:spcPct val="0"/>
            </a:spcBef>
            <a:spcAft>
              <a:spcPct val="15000"/>
            </a:spcAft>
            <a:buChar char="••"/>
          </a:pPr>
          <a:r>
            <a:rPr lang="en-US" sz="1800" kern="1200" dirty="0"/>
            <a:t>NGS + analysis</a:t>
          </a:r>
        </a:p>
        <a:p>
          <a:pPr marL="171450" lvl="1" indent="-171450" algn="l" defTabSz="800100">
            <a:lnSpc>
              <a:spcPct val="90000"/>
            </a:lnSpc>
            <a:spcBef>
              <a:spcPct val="0"/>
            </a:spcBef>
            <a:spcAft>
              <a:spcPct val="15000"/>
            </a:spcAft>
            <a:buChar char="••"/>
          </a:pPr>
          <a:r>
            <a:rPr lang="en-US" sz="1800" kern="1200" dirty="0"/>
            <a:t>Functional assays for T cells (killing, ICS, phospho-flow)</a:t>
          </a:r>
        </a:p>
      </dsp:txBody>
      <dsp:txXfrm>
        <a:off x="2821" y="1297573"/>
        <a:ext cx="2750923" cy="2854800"/>
      </dsp:txXfrm>
    </dsp:sp>
    <dsp:sp modelId="{DAC52AC3-FFAD-4F64-9D6B-D5B196EDD508}">
      <dsp:nvSpPr>
        <dsp:cNvPr id="0" name=""/>
        <dsp:cNvSpPr/>
      </dsp:nvSpPr>
      <dsp:spPr>
        <a:xfrm>
          <a:off x="3138873"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a:t>What specialized equipment we use to answer Q</a:t>
          </a:r>
          <a:endParaRPr lang="he-IL" sz="1400" kern="1200" dirty="0"/>
        </a:p>
      </dsp:txBody>
      <dsp:txXfrm>
        <a:off x="3138873" y="197204"/>
        <a:ext cx="2750923" cy="1100369"/>
      </dsp:txXfrm>
    </dsp:sp>
    <dsp:sp modelId="{9C200E40-D124-4CE4-915D-0E8B6478DD71}">
      <dsp:nvSpPr>
        <dsp:cNvPr id="0" name=""/>
        <dsp:cNvSpPr/>
      </dsp:nvSpPr>
      <dsp:spPr>
        <a:xfrm>
          <a:off x="3138873"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Nucleofector</a:t>
          </a:r>
        </a:p>
        <a:p>
          <a:pPr marL="171450" lvl="1" indent="-171450" algn="l" defTabSz="800100">
            <a:lnSpc>
              <a:spcPct val="90000"/>
            </a:lnSpc>
            <a:spcBef>
              <a:spcPct val="0"/>
            </a:spcBef>
            <a:spcAft>
              <a:spcPct val="15000"/>
            </a:spcAft>
            <a:buChar char="••"/>
          </a:pPr>
          <a:r>
            <a:rPr lang="en-US" sz="1800" kern="1200" dirty="0"/>
            <a:t>Flow cytometer</a:t>
          </a:r>
        </a:p>
        <a:p>
          <a:pPr marL="171450" lvl="1" indent="-171450" algn="l" defTabSz="800100">
            <a:lnSpc>
              <a:spcPct val="90000"/>
            </a:lnSpc>
            <a:spcBef>
              <a:spcPct val="0"/>
            </a:spcBef>
            <a:spcAft>
              <a:spcPct val="15000"/>
            </a:spcAft>
            <a:buChar char="••"/>
          </a:pPr>
          <a:r>
            <a:rPr lang="en-US" sz="1800" kern="1200" dirty="0" err="1"/>
            <a:t>Incucyte</a:t>
          </a:r>
          <a:endParaRPr lang="en-US" sz="1800" kern="1200" dirty="0"/>
        </a:p>
      </dsp:txBody>
      <dsp:txXfrm>
        <a:off x="3138873" y="1297573"/>
        <a:ext cx="2750923" cy="2854800"/>
      </dsp:txXfrm>
    </dsp:sp>
    <dsp:sp modelId="{48B9880A-DF8D-4658-A75E-9F9803B6A3E5}">
      <dsp:nvSpPr>
        <dsp:cNvPr id="0" name=""/>
        <dsp:cNvSpPr/>
      </dsp:nvSpPr>
      <dsp:spPr>
        <a:xfrm>
          <a:off x="6274926"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a:t>How can we aid other scientists to answer their Q</a:t>
          </a:r>
          <a:endParaRPr lang="he-IL" sz="1400" kern="1200"/>
        </a:p>
      </dsp:txBody>
      <dsp:txXfrm>
        <a:off x="6274926" y="197204"/>
        <a:ext cx="2750923" cy="1100369"/>
      </dsp:txXfrm>
    </dsp:sp>
    <dsp:sp modelId="{32A85AEE-79FA-452C-86E3-3B8118DDF0F4}">
      <dsp:nvSpPr>
        <dsp:cNvPr id="0" name=""/>
        <dsp:cNvSpPr/>
      </dsp:nvSpPr>
      <dsp:spPr>
        <a:xfrm>
          <a:off x="6274926"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NGS analysis</a:t>
          </a:r>
        </a:p>
        <a:p>
          <a:pPr marL="171450" lvl="1" indent="-171450" algn="l" defTabSz="800100">
            <a:lnSpc>
              <a:spcPct val="90000"/>
            </a:lnSpc>
            <a:spcBef>
              <a:spcPct val="0"/>
            </a:spcBef>
            <a:spcAft>
              <a:spcPct val="15000"/>
            </a:spcAft>
            <a:buChar char="••"/>
          </a:pPr>
          <a:r>
            <a:rPr lang="en-US" sz="1800" kern="1200" dirty="0"/>
            <a:t>CRISPR design</a:t>
          </a:r>
        </a:p>
        <a:p>
          <a:pPr marL="171450" lvl="1" indent="-171450" algn="l" defTabSz="800100">
            <a:lnSpc>
              <a:spcPct val="90000"/>
            </a:lnSpc>
            <a:spcBef>
              <a:spcPct val="0"/>
            </a:spcBef>
            <a:spcAft>
              <a:spcPct val="15000"/>
            </a:spcAft>
            <a:buChar char="••"/>
          </a:pPr>
          <a:r>
            <a:rPr lang="en-US" sz="1800" kern="1200" dirty="0"/>
            <a:t>Coffee</a:t>
          </a:r>
        </a:p>
      </dsp:txBody>
      <dsp:txXfrm>
        <a:off x="6274926" y="1297573"/>
        <a:ext cx="2750923" cy="28548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154459"/>
          <a:ext cx="22087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Name of lab/Location</a:t>
          </a:r>
          <a:endParaRPr lang="he-IL" sz="1400" b="1" kern="1200" dirty="0"/>
        </a:p>
      </dsp:txBody>
      <dsp:txXfrm>
        <a:off x="3673" y="154459"/>
        <a:ext cx="2208762" cy="576000"/>
      </dsp:txXfrm>
    </dsp:sp>
    <dsp:sp modelId="{AD36398F-ACF7-45F5-962D-A34A91DBDA29}">
      <dsp:nvSpPr>
        <dsp:cNvPr id="0" name=""/>
        <dsp:cNvSpPr/>
      </dsp:nvSpPr>
      <dsp:spPr>
        <a:xfrm>
          <a:off x="3673" y="730459"/>
          <a:ext cx="2208762" cy="37057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I-ACT -             </a:t>
          </a:r>
          <a:r>
            <a:rPr lang="en-US" sz="1800" kern="1200" dirty="0" smtClean="0"/>
            <a:t>The Institute For Advanced Cellular Therapies</a:t>
          </a:r>
          <a:endParaRPr lang="en-US" sz="1800" kern="1200" dirty="0"/>
        </a:p>
      </dsp:txBody>
      <dsp:txXfrm>
        <a:off x="3673" y="730459"/>
        <a:ext cx="2208762" cy="3705749"/>
      </dsp:txXfrm>
    </dsp:sp>
    <dsp:sp modelId="{143909F5-9BD6-4BDD-81E8-865DF92E8B75}">
      <dsp:nvSpPr>
        <dsp:cNvPr id="0" name=""/>
        <dsp:cNvSpPr/>
      </dsp:nvSpPr>
      <dsp:spPr>
        <a:xfrm>
          <a:off x="2521662" y="154459"/>
          <a:ext cx="22087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PI/Manager</a:t>
          </a:r>
          <a:endParaRPr lang="he-IL" sz="1400" b="1" kern="1200" dirty="0"/>
        </a:p>
      </dsp:txBody>
      <dsp:txXfrm>
        <a:off x="2521662" y="154459"/>
        <a:ext cx="2208762" cy="576000"/>
      </dsp:txXfrm>
    </dsp:sp>
    <dsp:sp modelId="{94AB53EF-7E78-43E7-8BF2-E42496B2A58C}">
      <dsp:nvSpPr>
        <dsp:cNvPr id="0" name=""/>
        <dsp:cNvSpPr/>
      </dsp:nvSpPr>
      <dsp:spPr>
        <a:xfrm>
          <a:off x="2521662" y="730459"/>
          <a:ext cx="2208762" cy="37057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Shimrit Suliman</a:t>
          </a:r>
          <a:endParaRPr lang="en-US" sz="2000" kern="1200" dirty="0"/>
        </a:p>
      </dsp:txBody>
      <dsp:txXfrm>
        <a:off x="2521662" y="730459"/>
        <a:ext cx="2208762" cy="3705749"/>
      </dsp:txXfrm>
    </dsp:sp>
    <dsp:sp modelId="{CBCB8305-FC8B-4B1D-8161-49D9D6160A9F}">
      <dsp:nvSpPr>
        <dsp:cNvPr id="0" name=""/>
        <dsp:cNvSpPr/>
      </dsp:nvSpPr>
      <dsp:spPr>
        <a:xfrm>
          <a:off x="5039651" y="154459"/>
          <a:ext cx="22087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Main Subjects in the lab</a:t>
          </a:r>
          <a:endParaRPr lang="he-IL" sz="1400" b="1" kern="1200" dirty="0"/>
        </a:p>
      </dsp:txBody>
      <dsp:txXfrm>
        <a:off x="5039651" y="154459"/>
        <a:ext cx="2208762" cy="576000"/>
      </dsp:txXfrm>
    </dsp:sp>
    <dsp:sp modelId="{9C774EAC-6A48-4087-85A7-5189DB5226D9}">
      <dsp:nvSpPr>
        <dsp:cNvPr id="0" name=""/>
        <dsp:cNvSpPr/>
      </dsp:nvSpPr>
      <dsp:spPr>
        <a:xfrm>
          <a:off x="5039651" y="730459"/>
          <a:ext cx="2208762" cy="37057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Immunotherapy</a:t>
          </a:r>
          <a:endParaRPr lang="en-US" sz="2000" kern="1200" dirty="0"/>
        </a:p>
        <a:p>
          <a:pPr marL="228600" lvl="1" indent="-228600" algn="l" defTabSz="889000">
            <a:lnSpc>
              <a:spcPct val="90000"/>
            </a:lnSpc>
            <a:spcBef>
              <a:spcPct val="0"/>
            </a:spcBef>
            <a:spcAft>
              <a:spcPct val="15000"/>
            </a:spcAft>
            <a:buChar char="••"/>
          </a:pPr>
          <a:r>
            <a:rPr lang="en-US" sz="2000" kern="1200" dirty="0" smtClean="0"/>
            <a:t>Stem Cell based therapies</a:t>
          </a:r>
          <a:endParaRPr lang="en-US" sz="2000" kern="1200" dirty="0"/>
        </a:p>
      </dsp:txBody>
      <dsp:txXfrm>
        <a:off x="5039651" y="730459"/>
        <a:ext cx="2208762" cy="3705749"/>
      </dsp:txXfrm>
    </dsp:sp>
    <dsp:sp modelId="{F8A3F7B2-6FDE-40A0-9544-6C3C9B45771C}">
      <dsp:nvSpPr>
        <dsp:cNvPr id="0" name=""/>
        <dsp:cNvSpPr/>
      </dsp:nvSpPr>
      <dsp:spPr>
        <a:xfrm>
          <a:off x="7557640" y="154459"/>
          <a:ext cx="22087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Keep it simple to people who are not in the field</a:t>
          </a:r>
          <a:endParaRPr lang="he-IL" sz="1400" b="1" kern="1200" dirty="0"/>
        </a:p>
      </dsp:txBody>
      <dsp:txXfrm>
        <a:off x="7557640" y="154459"/>
        <a:ext cx="2208762" cy="576000"/>
      </dsp:txXfrm>
    </dsp:sp>
    <dsp:sp modelId="{501A2AC1-2799-495C-AE27-6F11CF2635C6}">
      <dsp:nvSpPr>
        <dsp:cNvPr id="0" name=""/>
        <dsp:cNvSpPr/>
      </dsp:nvSpPr>
      <dsp:spPr>
        <a:xfrm>
          <a:off x="7557640" y="730459"/>
          <a:ext cx="2208762" cy="37057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2000" kern="1200" dirty="0" smtClean="0"/>
            <a:t>Translational development of cellular therapies of clinical products used in clinical trial Phase I/II</a:t>
          </a:r>
          <a:endParaRPr lang="en-US" sz="20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en-US" sz="2000" kern="1200" dirty="0" err="1" smtClean="0"/>
            <a:t>GMP</a:t>
          </a:r>
          <a:r>
            <a:rPr lang="en-US" sz="2000" kern="1200" dirty="0" smtClean="0"/>
            <a:t> Manufacturing of clinical grade product</a:t>
          </a:r>
        </a:p>
        <a:p>
          <a:pPr marL="228600" lvl="1" indent="0" algn="l" defTabSz="1066800">
            <a:lnSpc>
              <a:spcPct val="90000"/>
            </a:lnSpc>
            <a:spcBef>
              <a:spcPct val="0"/>
            </a:spcBef>
            <a:spcAft>
              <a:spcPct val="15000"/>
            </a:spcAft>
            <a:buChar char="••"/>
          </a:pPr>
          <a:endParaRPr lang="en-US" sz="2000" kern="1200" dirty="0"/>
        </a:p>
      </dsp:txBody>
      <dsp:txXfrm>
        <a:off x="7557640" y="730459"/>
        <a:ext cx="2208762" cy="37057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171861"/>
          <a:ext cx="275092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What are we specialized in</a:t>
          </a:r>
          <a:endParaRPr lang="he-IL" sz="1400" kern="1200" dirty="0"/>
        </a:p>
      </dsp:txBody>
      <dsp:txXfrm>
        <a:off x="2821" y="171861"/>
        <a:ext cx="2750923" cy="604800"/>
      </dsp:txXfrm>
    </dsp:sp>
    <dsp:sp modelId="{E73F5EDE-A10D-4951-8321-A945EA279669}">
      <dsp:nvSpPr>
        <dsp:cNvPr id="0" name=""/>
        <dsp:cNvSpPr/>
      </dsp:nvSpPr>
      <dsp:spPr>
        <a:xfrm>
          <a:off x="2821" y="776661"/>
          <a:ext cx="2750923" cy="34010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Experienced team specialized in development of cell therapy products</a:t>
          </a:r>
          <a:endParaRPr lang="en-US" sz="2100" kern="1200" dirty="0"/>
        </a:p>
        <a:p>
          <a:pPr marL="228600" lvl="1" indent="-228600" algn="l" defTabSz="933450">
            <a:lnSpc>
              <a:spcPct val="90000"/>
            </a:lnSpc>
            <a:spcBef>
              <a:spcPct val="0"/>
            </a:spcBef>
            <a:spcAft>
              <a:spcPct val="15000"/>
            </a:spcAft>
            <a:buChar char="••"/>
          </a:pPr>
          <a:r>
            <a:rPr lang="en-US" sz="2100" kern="1200" dirty="0" smtClean="0"/>
            <a:t>Familiarity of the regulatory requirement for clinical trials</a:t>
          </a:r>
          <a:endParaRPr lang="en-US" sz="2100" kern="1200" dirty="0"/>
        </a:p>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dsp:txBody>
      <dsp:txXfrm>
        <a:off x="2821" y="776661"/>
        <a:ext cx="2750923" cy="3401055"/>
      </dsp:txXfrm>
    </dsp:sp>
    <dsp:sp modelId="{DAC52AC3-FFAD-4F64-9D6B-D5B196EDD508}">
      <dsp:nvSpPr>
        <dsp:cNvPr id="0" name=""/>
        <dsp:cNvSpPr/>
      </dsp:nvSpPr>
      <dsp:spPr>
        <a:xfrm>
          <a:off x="3138873" y="171861"/>
          <a:ext cx="275092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What specialized equipment we use to answer Q</a:t>
          </a:r>
          <a:endParaRPr lang="he-IL" sz="1400" kern="1200" dirty="0"/>
        </a:p>
      </dsp:txBody>
      <dsp:txXfrm>
        <a:off x="3138873" y="171861"/>
        <a:ext cx="2750923" cy="604800"/>
      </dsp:txXfrm>
    </dsp:sp>
    <dsp:sp modelId="{9C200E40-D124-4CE4-915D-0E8B6478DD71}">
      <dsp:nvSpPr>
        <dsp:cNvPr id="0" name=""/>
        <dsp:cNvSpPr/>
      </dsp:nvSpPr>
      <dsp:spPr>
        <a:xfrm>
          <a:off x="3138873" y="776661"/>
          <a:ext cx="2750923" cy="34010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2000" kern="1200" dirty="0" smtClean="0"/>
            <a:t>Cleanroom facility certified by </a:t>
          </a:r>
          <a:r>
            <a:rPr lang="en-US" sz="2000" kern="1200" dirty="0" err="1" smtClean="0"/>
            <a:t>MOH</a:t>
          </a:r>
          <a:endParaRPr lang="en-US" sz="20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en-US" sz="2000" kern="1200" dirty="0" smtClean="0"/>
            <a:t>Manufacturing equipment: Bioreactors, Cell isolation instrument</a:t>
          </a:r>
          <a:endParaRPr lang="en-US" sz="20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en-US" sz="2000" kern="1200" dirty="0" smtClean="0"/>
            <a:t>Analytical Equipment:            Flow cytometer, qPCR</a:t>
          </a:r>
        </a:p>
        <a:p>
          <a:pPr marL="0" marR="0" lvl="0" indent="0" algn="l" defTabSz="914400" eaLnBrk="1" fontAlgn="auto" latinLnBrk="0" hangingPunct="1">
            <a:lnSpc>
              <a:spcPct val="100000"/>
            </a:lnSpc>
            <a:spcBef>
              <a:spcPct val="0"/>
            </a:spcBef>
            <a:spcAft>
              <a:spcPts val="0"/>
            </a:spcAft>
            <a:buClrTx/>
            <a:buSzTx/>
            <a:buFontTx/>
            <a:buChar char="••"/>
            <a:tabLst/>
            <a:defRPr/>
          </a:pPr>
          <a:endParaRPr lang="en-US" sz="2100" kern="1200" dirty="0"/>
        </a:p>
      </dsp:txBody>
      <dsp:txXfrm>
        <a:off x="3138873" y="776661"/>
        <a:ext cx="2750923" cy="3401055"/>
      </dsp:txXfrm>
    </dsp:sp>
    <dsp:sp modelId="{48B9880A-DF8D-4658-A75E-9F9803B6A3E5}">
      <dsp:nvSpPr>
        <dsp:cNvPr id="0" name=""/>
        <dsp:cNvSpPr/>
      </dsp:nvSpPr>
      <dsp:spPr>
        <a:xfrm>
          <a:off x="6274926" y="171861"/>
          <a:ext cx="275092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How can we aid other scientists to answer their Q</a:t>
          </a:r>
          <a:endParaRPr lang="he-IL" sz="1400" kern="1200"/>
        </a:p>
      </dsp:txBody>
      <dsp:txXfrm>
        <a:off x="6274926" y="171861"/>
        <a:ext cx="2750923" cy="604800"/>
      </dsp:txXfrm>
    </dsp:sp>
    <dsp:sp modelId="{32A85AEE-79FA-452C-86E3-3B8118DDF0F4}">
      <dsp:nvSpPr>
        <dsp:cNvPr id="0" name=""/>
        <dsp:cNvSpPr/>
      </dsp:nvSpPr>
      <dsp:spPr>
        <a:xfrm>
          <a:off x="6274926" y="776661"/>
          <a:ext cx="2750923" cy="34010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Design of preclinical experiments to support future clinical development </a:t>
          </a:r>
          <a:endParaRPr lang="en-US" sz="2100" kern="1200" dirty="0"/>
        </a:p>
        <a:p>
          <a:pPr marL="228600" lvl="1" indent="-228600" algn="l" defTabSz="933450">
            <a:lnSpc>
              <a:spcPct val="90000"/>
            </a:lnSpc>
            <a:spcBef>
              <a:spcPct val="0"/>
            </a:spcBef>
            <a:spcAft>
              <a:spcPct val="15000"/>
            </a:spcAft>
            <a:buChar char="••"/>
          </a:pPr>
          <a:r>
            <a:rPr lang="en-US" sz="2100" kern="1200" dirty="0" err="1" smtClean="0"/>
            <a:t>GMP</a:t>
          </a:r>
          <a:r>
            <a:rPr lang="en-US" sz="2100" kern="1200" dirty="0" smtClean="0"/>
            <a:t> development and manufacturing</a:t>
          </a:r>
          <a:endParaRPr lang="en-US" sz="2100" kern="1200" dirty="0"/>
        </a:p>
        <a:p>
          <a:pPr marL="228600" lvl="1" indent="-228600" algn="l" defTabSz="933450">
            <a:lnSpc>
              <a:spcPct val="90000"/>
            </a:lnSpc>
            <a:spcBef>
              <a:spcPct val="0"/>
            </a:spcBef>
            <a:spcAft>
              <a:spcPct val="15000"/>
            </a:spcAft>
            <a:buChar char="••"/>
          </a:pPr>
          <a:r>
            <a:rPr lang="en-US" sz="2100" kern="1200" dirty="0" smtClean="0"/>
            <a:t>Early phase cellular therapies clinical trials</a:t>
          </a:r>
          <a:endParaRPr lang="en-US" sz="2100" kern="1200" dirty="0"/>
        </a:p>
      </dsp:txBody>
      <dsp:txXfrm>
        <a:off x="6274926" y="776661"/>
        <a:ext cx="2750923" cy="3401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57B39-92A5-AA4E-8F6D-AC9905063D22}">
      <dsp:nvSpPr>
        <dsp:cNvPr id="0" name=""/>
        <dsp:cNvSpPr/>
      </dsp:nvSpPr>
      <dsp:spPr>
        <a:xfrm>
          <a:off x="1438811" y="0"/>
          <a:ext cx="3858596" cy="3858596"/>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DA82D-8435-914A-AAC7-05E5FBC3A7B3}">
      <dsp:nvSpPr>
        <dsp:cNvPr id="0" name=""/>
        <dsp:cNvSpPr/>
      </dsp:nvSpPr>
      <dsp:spPr>
        <a:xfrm>
          <a:off x="1689620" y="250808"/>
          <a:ext cx="1543438" cy="1543438"/>
        </a:xfrm>
        <a:prstGeom prst="roundRect">
          <a:avLst/>
        </a:prstGeom>
        <a:solidFill>
          <a:srgbClr val="E9B5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Obesity</a:t>
          </a:r>
        </a:p>
      </dsp:txBody>
      <dsp:txXfrm>
        <a:off x="1764964" y="326152"/>
        <a:ext cx="1392750" cy="1392750"/>
      </dsp:txXfrm>
    </dsp:sp>
    <dsp:sp modelId="{FB949890-EBB0-3643-95B9-B7C6469202E8}">
      <dsp:nvSpPr>
        <dsp:cNvPr id="0" name=""/>
        <dsp:cNvSpPr/>
      </dsp:nvSpPr>
      <dsp:spPr>
        <a:xfrm>
          <a:off x="3503160" y="250808"/>
          <a:ext cx="1543438" cy="1543438"/>
        </a:xfrm>
        <a:prstGeom prst="roundRect">
          <a:avLst/>
        </a:prstGeom>
        <a:solidFill>
          <a:srgbClr val="E9B5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Innate immunity</a:t>
          </a:r>
        </a:p>
      </dsp:txBody>
      <dsp:txXfrm>
        <a:off x="3578504" y="326152"/>
        <a:ext cx="1392750" cy="1392750"/>
      </dsp:txXfrm>
    </dsp:sp>
    <dsp:sp modelId="{F90ACC90-C8B2-A248-9BEA-DE26DD2EB6D5}">
      <dsp:nvSpPr>
        <dsp:cNvPr id="0" name=""/>
        <dsp:cNvSpPr/>
      </dsp:nvSpPr>
      <dsp:spPr>
        <a:xfrm>
          <a:off x="1689620" y="2064348"/>
          <a:ext cx="1543438" cy="1543438"/>
        </a:xfrm>
        <a:prstGeom prst="roundRect">
          <a:avLst/>
        </a:prstGeom>
        <a:solidFill>
          <a:srgbClr val="E9B5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NAFLD/</a:t>
          </a:r>
        </a:p>
        <a:p>
          <a:pPr lvl="0" algn="ctr" defTabSz="844550" rtl="0">
            <a:lnSpc>
              <a:spcPct val="90000"/>
            </a:lnSpc>
            <a:spcBef>
              <a:spcPct val="0"/>
            </a:spcBef>
            <a:spcAft>
              <a:spcPct val="35000"/>
            </a:spcAft>
          </a:pPr>
          <a:r>
            <a:rPr lang="en-US" sz="1900" b="1" kern="1200" dirty="0"/>
            <a:t>NASH</a:t>
          </a:r>
        </a:p>
      </dsp:txBody>
      <dsp:txXfrm>
        <a:off x="1764964" y="2139692"/>
        <a:ext cx="1392750" cy="1392750"/>
      </dsp:txXfrm>
    </dsp:sp>
    <dsp:sp modelId="{C993444C-9EDB-C946-9769-18E1ABB46F3C}">
      <dsp:nvSpPr>
        <dsp:cNvPr id="0" name=""/>
        <dsp:cNvSpPr/>
      </dsp:nvSpPr>
      <dsp:spPr>
        <a:xfrm>
          <a:off x="3503160" y="2064348"/>
          <a:ext cx="1543438" cy="1543438"/>
        </a:xfrm>
        <a:prstGeom prst="roundRect">
          <a:avLst/>
        </a:prstGeom>
        <a:solidFill>
          <a:srgbClr val="E9B5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Thermogenesis regulation</a:t>
          </a:r>
        </a:p>
      </dsp:txBody>
      <dsp:txXfrm>
        <a:off x="3578504" y="2139692"/>
        <a:ext cx="1392750" cy="13927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1216" y="1874228"/>
          <a:ext cx="2551270" cy="10205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smtClean="0"/>
            <a:t>Name of lab/Location</a:t>
          </a:r>
          <a:endParaRPr lang="he-IL" sz="1800" b="1" kern="1200" dirty="0"/>
        </a:p>
      </dsp:txBody>
      <dsp:txXfrm>
        <a:off x="1216" y="1874228"/>
        <a:ext cx="2551270" cy="1020508"/>
      </dsp:txXfrm>
    </dsp:sp>
    <dsp:sp modelId="{AD36398F-ACF7-45F5-962D-A34A91DBDA29}">
      <dsp:nvSpPr>
        <dsp:cNvPr id="0" name=""/>
        <dsp:cNvSpPr/>
      </dsp:nvSpPr>
      <dsp:spPr>
        <a:xfrm>
          <a:off x="11983" y="2882635"/>
          <a:ext cx="2551270" cy="46157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3909F5-9BD6-4BDD-81E8-865DF92E8B75}">
      <dsp:nvSpPr>
        <dsp:cNvPr id="0" name=""/>
        <dsp:cNvSpPr/>
      </dsp:nvSpPr>
      <dsp:spPr>
        <a:xfrm>
          <a:off x="2972681" y="1916488"/>
          <a:ext cx="2615562" cy="10205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smtClean="0"/>
            <a:t>PI/Manager</a:t>
          </a:r>
          <a:endParaRPr lang="he-IL" sz="2400" b="1" kern="1200" dirty="0"/>
        </a:p>
      </dsp:txBody>
      <dsp:txXfrm>
        <a:off x="2972681" y="1916488"/>
        <a:ext cx="2615562" cy="1020508"/>
      </dsp:txXfrm>
    </dsp:sp>
    <dsp:sp modelId="{94AB53EF-7E78-43E7-8BF2-E42496B2A58C}">
      <dsp:nvSpPr>
        <dsp:cNvPr id="0" name=""/>
        <dsp:cNvSpPr/>
      </dsp:nvSpPr>
      <dsp:spPr>
        <a:xfrm>
          <a:off x="2948622" y="2888721"/>
          <a:ext cx="2630920" cy="46878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CB8305-FC8B-4B1D-8161-49D9D6160A9F}">
      <dsp:nvSpPr>
        <dsp:cNvPr id="0" name=""/>
        <dsp:cNvSpPr/>
      </dsp:nvSpPr>
      <dsp:spPr>
        <a:xfrm>
          <a:off x="5837604" y="1941264"/>
          <a:ext cx="2551270" cy="10205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Main Subjects in the lab</a:t>
          </a:r>
          <a:endParaRPr lang="he-IL" sz="2000" b="1" kern="1200" dirty="0"/>
        </a:p>
      </dsp:txBody>
      <dsp:txXfrm>
        <a:off x="5837604" y="1941264"/>
        <a:ext cx="2551270" cy="1020508"/>
      </dsp:txXfrm>
    </dsp:sp>
    <dsp:sp modelId="{9C774EAC-6A48-4087-85A7-5189DB5226D9}">
      <dsp:nvSpPr>
        <dsp:cNvPr id="0" name=""/>
        <dsp:cNvSpPr/>
      </dsp:nvSpPr>
      <dsp:spPr>
        <a:xfrm>
          <a:off x="5839543" y="2973933"/>
          <a:ext cx="2547392" cy="45607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A3F7B2-6FDE-40A0-9544-6C3C9B45771C}">
      <dsp:nvSpPr>
        <dsp:cNvPr id="0" name=""/>
        <dsp:cNvSpPr/>
      </dsp:nvSpPr>
      <dsp:spPr>
        <a:xfrm>
          <a:off x="8661809" y="1865555"/>
          <a:ext cx="2551270" cy="10205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Keep it simple to people who are not in the field</a:t>
          </a:r>
          <a:endParaRPr lang="he-IL" sz="2000" b="1" kern="1200" dirty="0"/>
        </a:p>
      </dsp:txBody>
      <dsp:txXfrm>
        <a:off x="8661809" y="1865555"/>
        <a:ext cx="2551270" cy="1020508"/>
      </dsp:txXfrm>
    </dsp:sp>
    <dsp:sp modelId="{501A2AC1-2799-495C-AE27-6F11CF2635C6}">
      <dsp:nvSpPr>
        <dsp:cNvPr id="0" name=""/>
        <dsp:cNvSpPr/>
      </dsp:nvSpPr>
      <dsp:spPr>
        <a:xfrm>
          <a:off x="8675152" y="2894392"/>
          <a:ext cx="2551270" cy="46321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3673" y="748522"/>
          <a:ext cx="3582080" cy="143283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smtClean="0"/>
            <a:t>What are we specialized in</a:t>
          </a:r>
          <a:endParaRPr lang="he-IL" sz="2400" kern="1200" dirty="0"/>
        </a:p>
      </dsp:txBody>
      <dsp:txXfrm>
        <a:off x="3673" y="748522"/>
        <a:ext cx="3582080" cy="1432832"/>
      </dsp:txXfrm>
    </dsp:sp>
    <dsp:sp modelId="{E73F5EDE-A10D-4951-8321-A945EA279669}">
      <dsp:nvSpPr>
        <dsp:cNvPr id="0" name=""/>
        <dsp:cNvSpPr/>
      </dsp:nvSpPr>
      <dsp:spPr>
        <a:xfrm>
          <a:off x="3673" y="2181354"/>
          <a:ext cx="3582080"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52AC3-FFAD-4F64-9D6B-D5B196EDD508}">
      <dsp:nvSpPr>
        <dsp:cNvPr id="0" name=""/>
        <dsp:cNvSpPr/>
      </dsp:nvSpPr>
      <dsp:spPr>
        <a:xfrm>
          <a:off x="4111030" y="784156"/>
          <a:ext cx="3582080" cy="143283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What specialized equipment we use to answer Q</a:t>
          </a:r>
          <a:endParaRPr lang="he-IL" sz="2000" kern="1200" dirty="0"/>
        </a:p>
      </dsp:txBody>
      <dsp:txXfrm>
        <a:off x="4111030" y="784156"/>
        <a:ext cx="3582080" cy="1432832"/>
      </dsp:txXfrm>
    </dsp:sp>
    <dsp:sp modelId="{9C200E40-D124-4CE4-915D-0E8B6478DD71}">
      <dsp:nvSpPr>
        <dsp:cNvPr id="0" name=""/>
        <dsp:cNvSpPr/>
      </dsp:nvSpPr>
      <dsp:spPr>
        <a:xfrm>
          <a:off x="4132594" y="2198768"/>
          <a:ext cx="3582080"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B9880A-DF8D-4658-A75E-9F9803B6A3E5}">
      <dsp:nvSpPr>
        <dsp:cNvPr id="0" name=""/>
        <dsp:cNvSpPr/>
      </dsp:nvSpPr>
      <dsp:spPr>
        <a:xfrm>
          <a:off x="8170817" y="748522"/>
          <a:ext cx="3582080" cy="143283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How can we aid other scientists to answer their Q</a:t>
          </a:r>
          <a:endParaRPr lang="he-IL" sz="2000" kern="1200" dirty="0"/>
        </a:p>
      </dsp:txBody>
      <dsp:txXfrm>
        <a:off x="8170817" y="748522"/>
        <a:ext cx="3582080" cy="1432832"/>
      </dsp:txXfrm>
    </dsp:sp>
    <dsp:sp modelId="{32A85AEE-79FA-452C-86E3-3B8118DDF0F4}">
      <dsp:nvSpPr>
        <dsp:cNvPr id="0" name=""/>
        <dsp:cNvSpPr/>
      </dsp:nvSpPr>
      <dsp:spPr>
        <a:xfrm>
          <a:off x="8170817" y="2181354"/>
          <a:ext cx="3582080"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810" y="623650"/>
          <a:ext cx="3714749" cy="148589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Name of lab/Location</a:t>
          </a:r>
          <a:endParaRPr lang="he-IL" sz="1400" b="1" kern="1200" dirty="0"/>
        </a:p>
      </dsp:txBody>
      <dsp:txXfrm>
        <a:off x="3810" y="623650"/>
        <a:ext cx="3714749" cy="1485899"/>
      </dsp:txXfrm>
    </dsp:sp>
    <dsp:sp modelId="{AD36398F-ACF7-45F5-962D-A34A91DBDA29}">
      <dsp:nvSpPr>
        <dsp:cNvPr id="0" name=""/>
        <dsp:cNvSpPr/>
      </dsp:nvSpPr>
      <dsp:spPr>
        <a:xfrm>
          <a:off x="3810" y="2109550"/>
          <a:ext cx="371474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3909F5-9BD6-4BDD-81E8-865DF92E8B75}">
      <dsp:nvSpPr>
        <dsp:cNvPr id="0" name=""/>
        <dsp:cNvSpPr/>
      </dsp:nvSpPr>
      <dsp:spPr>
        <a:xfrm>
          <a:off x="4238625" y="623650"/>
          <a:ext cx="3714749" cy="148589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PI/Manager</a:t>
          </a:r>
          <a:endParaRPr lang="he-IL" sz="1400" b="1" kern="1200" dirty="0"/>
        </a:p>
      </dsp:txBody>
      <dsp:txXfrm>
        <a:off x="4238625" y="623650"/>
        <a:ext cx="3714749" cy="1485899"/>
      </dsp:txXfrm>
    </dsp:sp>
    <dsp:sp modelId="{94AB53EF-7E78-43E7-8BF2-E42496B2A58C}">
      <dsp:nvSpPr>
        <dsp:cNvPr id="0" name=""/>
        <dsp:cNvSpPr/>
      </dsp:nvSpPr>
      <dsp:spPr>
        <a:xfrm>
          <a:off x="4238625" y="2109550"/>
          <a:ext cx="371474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CB8305-FC8B-4B1D-8161-49D9D6160A9F}">
      <dsp:nvSpPr>
        <dsp:cNvPr id="0" name=""/>
        <dsp:cNvSpPr/>
      </dsp:nvSpPr>
      <dsp:spPr>
        <a:xfrm>
          <a:off x="8473439" y="623650"/>
          <a:ext cx="3714749" cy="148589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Main Subjects in the lab</a:t>
          </a:r>
          <a:endParaRPr lang="he-IL" sz="1400" b="1" kern="1200" dirty="0"/>
        </a:p>
      </dsp:txBody>
      <dsp:txXfrm>
        <a:off x="8473439" y="623650"/>
        <a:ext cx="3714749" cy="1485899"/>
      </dsp:txXfrm>
    </dsp:sp>
    <dsp:sp modelId="{9C774EAC-6A48-4087-85A7-5189DB5226D9}">
      <dsp:nvSpPr>
        <dsp:cNvPr id="0" name=""/>
        <dsp:cNvSpPr/>
      </dsp:nvSpPr>
      <dsp:spPr>
        <a:xfrm>
          <a:off x="8473439" y="2109550"/>
          <a:ext cx="371474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3734" y="1292920"/>
          <a:ext cx="3641228" cy="14564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What are we specialized in</a:t>
          </a:r>
          <a:endParaRPr lang="he-IL" sz="1400" kern="1200" dirty="0"/>
        </a:p>
      </dsp:txBody>
      <dsp:txXfrm>
        <a:off x="3734" y="1292920"/>
        <a:ext cx="3641228" cy="1456491"/>
      </dsp:txXfrm>
    </dsp:sp>
    <dsp:sp modelId="{E73F5EDE-A10D-4951-8321-A945EA279669}">
      <dsp:nvSpPr>
        <dsp:cNvPr id="0" name=""/>
        <dsp:cNvSpPr/>
      </dsp:nvSpPr>
      <dsp:spPr>
        <a:xfrm>
          <a:off x="3734" y="2749412"/>
          <a:ext cx="3641228"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52AC3-FFAD-4F64-9D6B-D5B196EDD508}">
      <dsp:nvSpPr>
        <dsp:cNvPr id="0" name=""/>
        <dsp:cNvSpPr/>
      </dsp:nvSpPr>
      <dsp:spPr>
        <a:xfrm>
          <a:off x="4154735" y="1292920"/>
          <a:ext cx="3641228" cy="14564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What specialized equipment we use to answer Q</a:t>
          </a:r>
          <a:endParaRPr lang="he-IL" sz="1400" kern="1200" dirty="0"/>
        </a:p>
      </dsp:txBody>
      <dsp:txXfrm>
        <a:off x="4154735" y="1292920"/>
        <a:ext cx="3641228" cy="1456491"/>
      </dsp:txXfrm>
    </dsp:sp>
    <dsp:sp modelId="{9C200E40-D124-4CE4-915D-0E8B6478DD71}">
      <dsp:nvSpPr>
        <dsp:cNvPr id="0" name=""/>
        <dsp:cNvSpPr/>
      </dsp:nvSpPr>
      <dsp:spPr>
        <a:xfrm>
          <a:off x="4154735" y="2749412"/>
          <a:ext cx="3641228"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B9880A-DF8D-4658-A75E-9F9803B6A3E5}">
      <dsp:nvSpPr>
        <dsp:cNvPr id="0" name=""/>
        <dsp:cNvSpPr/>
      </dsp:nvSpPr>
      <dsp:spPr>
        <a:xfrm>
          <a:off x="8305736" y="1292920"/>
          <a:ext cx="3641228" cy="14564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How can we aid other scientists to answer their Q</a:t>
          </a:r>
          <a:endParaRPr lang="he-IL" sz="1400" kern="1200"/>
        </a:p>
      </dsp:txBody>
      <dsp:txXfrm>
        <a:off x="8305736" y="1292920"/>
        <a:ext cx="3641228" cy="1456491"/>
      </dsp:txXfrm>
    </dsp:sp>
    <dsp:sp modelId="{32A85AEE-79FA-452C-86E3-3B8118DDF0F4}">
      <dsp:nvSpPr>
        <dsp:cNvPr id="0" name=""/>
        <dsp:cNvSpPr/>
      </dsp:nvSpPr>
      <dsp:spPr>
        <a:xfrm>
          <a:off x="8305736" y="2749412"/>
          <a:ext cx="3641228" cy="2854800"/>
        </a:xfrm>
        <a:prstGeom prst="rect">
          <a:avLst/>
        </a:prstGeom>
        <a:blipFill rotWithShape="0">
          <a:blip xmlns:r="http://schemas.openxmlformats.org/officeDocument/2006/relationships" r:embed="rId1"/>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Name of lab/Location</a:t>
          </a:r>
          <a:endParaRPr lang="he-IL" sz="1400" b="1" kern="1200" dirty="0"/>
        </a:p>
      </dsp:txBody>
      <dsp:txXfrm>
        <a:off x="3673" y="426182"/>
        <a:ext cx="2208762" cy="883504"/>
      </dsp:txXfrm>
    </dsp:sp>
    <dsp:sp modelId="{AD36398F-ACF7-45F5-962D-A34A91DBDA29}">
      <dsp:nvSpPr>
        <dsp:cNvPr id="0" name=""/>
        <dsp:cNvSpPr/>
      </dsp:nvSpPr>
      <dsp:spPr>
        <a:xfrm>
          <a:off x="3673"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3909F5-9BD6-4BDD-81E8-865DF92E8B75}">
      <dsp:nvSpPr>
        <dsp:cNvPr id="0" name=""/>
        <dsp:cNvSpPr/>
      </dsp:nvSpPr>
      <dsp:spPr>
        <a:xfrm>
          <a:off x="2521662"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PI/Manager</a:t>
          </a:r>
          <a:endParaRPr lang="he-IL" sz="1400" b="1" kern="1200" dirty="0"/>
        </a:p>
      </dsp:txBody>
      <dsp:txXfrm>
        <a:off x="2521662" y="426182"/>
        <a:ext cx="2208762" cy="883504"/>
      </dsp:txXfrm>
    </dsp:sp>
    <dsp:sp modelId="{94AB53EF-7E78-43E7-8BF2-E42496B2A58C}">
      <dsp:nvSpPr>
        <dsp:cNvPr id="0" name=""/>
        <dsp:cNvSpPr/>
      </dsp:nvSpPr>
      <dsp:spPr>
        <a:xfrm>
          <a:off x="2521662"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CB8305-FC8B-4B1D-8161-49D9D6160A9F}">
      <dsp:nvSpPr>
        <dsp:cNvPr id="0" name=""/>
        <dsp:cNvSpPr/>
      </dsp:nvSpPr>
      <dsp:spPr>
        <a:xfrm>
          <a:off x="5039651"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Main Subjects in the lab</a:t>
          </a:r>
          <a:endParaRPr lang="he-IL" sz="1400" b="1" kern="1200" dirty="0"/>
        </a:p>
      </dsp:txBody>
      <dsp:txXfrm>
        <a:off x="5039651" y="426182"/>
        <a:ext cx="2208762" cy="883504"/>
      </dsp:txXfrm>
    </dsp:sp>
    <dsp:sp modelId="{9C774EAC-6A48-4087-85A7-5189DB5226D9}">
      <dsp:nvSpPr>
        <dsp:cNvPr id="0" name=""/>
        <dsp:cNvSpPr/>
      </dsp:nvSpPr>
      <dsp:spPr>
        <a:xfrm>
          <a:off x="5039651"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A3F7B2-6FDE-40A0-9544-6C3C9B45771C}">
      <dsp:nvSpPr>
        <dsp:cNvPr id="0" name=""/>
        <dsp:cNvSpPr/>
      </dsp:nvSpPr>
      <dsp:spPr>
        <a:xfrm>
          <a:off x="7557640" y="42618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Keep it simple to people who are not in the field</a:t>
          </a:r>
          <a:endParaRPr lang="he-IL" sz="1400" b="1" kern="1200" dirty="0"/>
        </a:p>
      </dsp:txBody>
      <dsp:txXfrm>
        <a:off x="7557640" y="426182"/>
        <a:ext cx="2208762" cy="883504"/>
      </dsp:txXfrm>
    </dsp:sp>
    <dsp:sp modelId="{501A2AC1-2799-495C-AE27-6F11CF2635C6}">
      <dsp:nvSpPr>
        <dsp:cNvPr id="0" name=""/>
        <dsp:cNvSpPr/>
      </dsp:nvSpPr>
      <dsp:spPr>
        <a:xfrm>
          <a:off x="7557640" y="1309686"/>
          <a:ext cx="2208762"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What are we specialized in</a:t>
          </a:r>
          <a:endParaRPr lang="he-IL" sz="1400" kern="1200" dirty="0"/>
        </a:p>
      </dsp:txBody>
      <dsp:txXfrm>
        <a:off x="2821" y="197204"/>
        <a:ext cx="2750923" cy="1100369"/>
      </dsp:txXfrm>
    </dsp:sp>
    <dsp:sp modelId="{E73F5EDE-A10D-4951-8321-A945EA279669}">
      <dsp:nvSpPr>
        <dsp:cNvPr id="0" name=""/>
        <dsp:cNvSpPr/>
      </dsp:nvSpPr>
      <dsp:spPr>
        <a:xfrm>
          <a:off x="2821"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52AC3-FFAD-4F64-9D6B-D5B196EDD508}">
      <dsp:nvSpPr>
        <dsp:cNvPr id="0" name=""/>
        <dsp:cNvSpPr/>
      </dsp:nvSpPr>
      <dsp:spPr>
        <a:xfrm>
          <a:off x="3138873"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What specialized equipment we use to answer Q</a:t>
          </a:r>
          <a:endParaRPr lang="he-IL" sz="1400" kern="1200"/>
        </a:p>
      </dsp:txBody>
      <dsp:txXfrm>
        <a:off x="3138873" y="197204"/>
        <a:ext cx="2750923" cy="1100369"/>
      </dsp:txXfrm>
    </dsp:sp>
    <dsp:sp modelId="{9C200E40-D124-4CE4-915D-0E8B6478DD71}">
      <dsp:nvSpPr>
        <dsp:cNvPr id="0" name=""/>
        <dsp:cNvSpPr/>
      </dsp:nvSpPr>
      <dsp:spPr>
        <a:xfrm>
          <a:off x="3138873"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B9880A-DF8D-4658-A75E-9F9803B6A3E5}">
      <dsp:nvSpPr>
        <dsp:cNvPr id="0" name=""/>
        <dsp:cNvSpPr/>
      </dsp:nvSpPr>
      <dsp:spPr>
        <a:xfrm>
          <a:off x="6274926" y="197204"/>
          <a:ext cx="2750923" cy="11003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How can we aid other scientists to answer their Q</a:t>
          </a:r>
          <a:endParaRPr lang="he-IL" sz="1400" kern="1200"/>
        </a:p>
      </dsp:txBody>
      <dsp:txXfrm>
        <a:off x="6274926" y="197204"/>
        <a:ext cx="2750923" cy="1100369"/>
      </dsp:txXfrm>
    </dsp:sp>
    <dsp:sp modelId="{32A85AEE-79FA-452C-86E3-3B8118DDF0F4}">
      <dsp:nvSpPr>
        <dsp:cNvPr id="0" name=""/>
        <dsp:cNvSpPr/>
      </dsp:nvSpPr>
      <dsp:spPr>
        <a:xfrm>
          <a:off x="6274926" y="1297573"/>
          <a:ext cx="2750923"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102F4-0EED-40DC-870D-2390F36B9CA3}">
      <dsp:nvSpPr>
        <dsp:cNvPr id="0" name=""/>
        <dsp:cNvSpPr/>
      </dsp:nvSpPr>
      <dsp:spPr>
        <a:xfrm>
          <a:off x="3535560" y="1238840"/>
          <a:ext cx="1191815" cy="567195"/>
        </a:xfrm>
        <a:custGeom>
          <a:avLst/>
          <a:gdLst/>
          <a:ahLst/>
          <a:cxnLst/>
          <a:rect l="0" t="0" r="0" b="0"/>
          <a:pathLst>
            <a:path>
              <a:moveTo>
                <a:pt x="0" y="0"/>
              </a:moveTo>
              <a:lnTo>
                <a:pt x="0" y="386527"/>
              </a:lnTo>
              <a:lnTo>
                <a:pt x="1191815" y="386527"/>
              </a:lnTo>
              <a:lnTo>
                <a:pt x="1191815" y="567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95E9F-74F8-4D53-9BB6-C5E1F4D334BC}">
      <dsp:nvSpPr>
        <dsp:cNvPr id="0" name=""/>
        <dsp:cNvSpPr/>
      </dsp:nvSpPr>
      <dsp:spPr>
        <a:xfrm>
          <a:off x="2343745" y="3044440"/>
          <a:ext cx="1191815" cy="567195"/>
        </a:xfrm>
        <a:custGeom>
          <a:avLst/>
          <a:gdLst/>
          <a:ahLst/>
          <a:cxnLst/>
          <a:rect l="0" t="0" r="0" b="0"/>
          <a:pathLst>
            <a:path>
              <a:moveTo>
                <a:pt x="0" y="0"/>
              </a:moveTo>
              <a:lnTo>
                <a:pt x="0" y="386527"/>
              </a:lnTo>
              <a:lnTo>
                <a:pt x="1191815" y="386527"/>
              </a:lnTo>
              <a:lnTo>
                <a:pt x="1191815" y="567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BD2FA8-6949-4327-9E2A-869158A8A0DF}">
      <dsp:nvSpPr>
        <dsp:cNvPr id="0" name=""/>
        <dsp:cNvSpPr/>
      </dsp:nvSpPr>
      <dsp:spPr>
        <a:xfrm>
          <a:off x="1151929" y="3044440"/>
          <a:ext cx="1191815" cy="567195"/>
        </a:xfrm>
        <a:custGeom>
          <a:avLst/>
          <a:gdLst/>
          <a:ahLst/>
          <a:cxnLst/>
          <a:rect l="0" t="0" r="0" b="0"/>
          <a:pathLst>
            <a:path>
              <a:moveTo>
                <a:pt x="1191815" y="0"/>
              </a:moveTo>
              <a:lnTo>
                <a:pt x="1191815" y="386527"/>
              </a:lnTo>
              <a:lnTo>
                <a:pt x="0" y="386527"/>
              </a:lnTo>
              <a:lnTo>
                <a:pt x="0" y="567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E48184-68B0-4C67-A146-8E59DA537DBA}">
      <dsp:nvSpPr>
        <dsp:cNvPr id="0" name=""/>
        <dsp:cNvSpPr/>
      </dsp:nvSpPr>
      <dsp:spPr>
        <a:xfrm>
          <a:off x="2343745" y="1238840"/>
          <a:ext cx="1191815" cy="567195"/>
        </a:xfrm>
        <a:custGeom>
          <a:avLst/>
          <a:gdLst/>
          <a:ahLst/>
          <a:cxnLst/>
          <a:rect l="0" t="0" r="0" b="0"/>
          <a:pathLst>
            <a:path>
              <a:moveTo>
                <a:pt x="1191815" y="0"/>
              </a:moveTo>
              <a:lnTo>
                <a:pt x="1191815" y="386527"/>
              </a:lnTo>
              <a:lnTo>
                <a:pt x="0" y="386527"/>
              </a:lnTo>
              <a:lnTo>
                <a:pt x="0" y="567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8EA89-EE05-41B2-A5FA-AB35FF1A8C67}">
      <dsp:nvSpPr>
        <dsp:cNvPr id="0" name=""/>
        <dsp:cNvSpPr/>
      </dsp:nvSpPr>
      <dsp:spPr>
        <a:xfrm>
          <a:off x="2560439" y="435"/>
          <a:ext cx="1950243" cy="1238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1FA83D-5F20-4D6E-9FAB-FF8E05F0C386}">
      <dsp:nvSpPr>
        <dsp:cNvPr id="0" name=""/>
        <dsp:cNvSpPr/>
      </dsp:nvSpPr>
      <dsp:spPr>
        <a:xfrm>
          <a:off x="2777132" y="206294"/>
          <a:ext cx="1950243" cy="1238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he-IL" sz="2200" kern="1200" dirty="0"/>
            <a:t>חוק צער בע"ח (ניסויים בבע"ח) ותקנות המועצה</a:t>
          </a:r>
          <a:endParaRPr lang="en-US" sz="2200" kern="1200" dirty="0"/>
        </a:p>
      </dsp:txBody>
      <dsp:txXfrm>
        <a:off x="2813404" y="242566"/>
        <a:ext cx="1877699" cy="1165860"/>
      </dsp:txXfrm>
    </dsp:sp>
    <dsp:sp modelId="{5FCDAFD1-F51A-426C-BB41-E67E1469E6A3}">
      <dsp:nvSpPr>
        <dsp:cNvPr id="0" name=""/>
        <dsp:cNvSpPr/>
      </dsp:nvSpPr>
      <dsp:spPr>
        <a:xfrm>
          <a:off x="1368623" y="1806036"/>
          <a:ext cx="1950243" cy="1238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B49CBD-88AE-4175-91EF-2410A1D782E9}">
      <dsp:nvSpPr>
        <dsp:cNvPr id="0" name=""/>
        <dsp:cNvSpPr/>
      </dsp:nvSpPr>
      <dsp:spPr>
        <a:xfrm>
          <a:off x="1585317" y="2011895"/>
          <a:ext cx="1950243" cy="1238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he-IL" sz="2200" kern="1200" dirty="0"/>
            <a:t>המועצה לניסויים בבע"ח</a:t>
          </a:r>
          <a:endParaRPr lang="en-US" sz="2200" kern="1200" dirty="0"/>
        </a:p>
      </dsp:txBody>
      <dsp:txXfrm>
        <a:off x="1621589" y="2048167"/>
        <a:ext cx="1877699" cy="1165860"/>
      </dsp:txXfrm>
    </dsp:sp>
    <dsp:sp modelId="{7C5C8FD9-293A-4F13-A0B9-744AFEBA6D3E}">
      <dsp:nvSpPr>
        <dsp:cNvPr id="0" name=""/>
        <dsp:cNvSpPr/>
      </dsp:nvSpPr>
      <dsp:spPr>
        <a:xfrm>
          <a:off x="176807" y="3611636"/>
          <a:ext cx="1950243" cy="1238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11F74-5FE5-4BCB-8EBE-A860630F0267}">
      <dsp:nvSpPr>
        <dsp:cNvPr id="0" name=""/>
        <dsp:cNvSpPr/>
      </dsp:nvSpPr>
      <dsp:spPr>
        <a:xfrm>
          <a:off x="393501" y="3817495"/>
          <a:ext cx="1950243" cy="1238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he-IL" sz="2200" kern="1200" dirty="0"/>
            <a:t>וטרינר מפקח</a:t>
          </a:r>
          <a:endParaRPr lang="en-US" sz="2200" kern="1200" dirty="0"/>
        </a:p>
      </dsp:txBody>
      <dsp:txXfrm>
        <a:off x="429773" y="3853767"/>
        <a:ext cx="1877699" cy="1165860"/>
      </dsp:txXfrm>
    </dsp:sp>
    <dsp:sp modelId="{3A397A51-595A-4BFB-AEF4-ADBBB85A17CB}">
      <dsp:nvSpPr>
        <dsp:cNvPr id="0" name=""/>
        <dsp:cNvSpPr/>
      </dsp:nvSpPr>
      <dsp:spPr>
        <a:xfrm>
          <a:off x="2560439" y="3611636"/>
          <a:ext cx="1950243" cy="1238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00A9A-164E-4A20-8658-98DAE12E4900}">
      <dsp:nvSpPr>
        <dsp:cNvPr id="0" name=""/>
        <dsp:cNvSpPr/>
      </dsp:nvSpPr>
      <dsp:spPr>
        <a:xfrm>
          <a:off x="2777132" y="3817495"/>
          <a:ext cx="1950243" cy="1238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he-IL" sz="2200" kern="1200"/>
            <a:t>הנהלת המוסד</a:t>
          </a:r>
          <a:endParaRPr lang="en-US" sz="2200" kern="1200" dirty="0"/>
        </a:p>
      </dsp:txBody>
      <dsp:txXfrm>
        <a:off x="2813404" y="3853767"/>
        <a:ext cx="1877699" cy="1165860"/>
      </dsp:txXfrm>
    </dsp:sp>
    <dsp:sp modelId="{CFBB8C2B-0C54-4C86-8146-8D9EF89D09B9}">
      <dsp:nvSpPr>
        <dsp:cNvPr id="0" name=""/>
        <dsp:cNvSpPr/>
      </dsp:nvSpPr>
      <dsp:spPr>
        <a:xfrm>
          <a:off x="3752254" y="1806036"/>
          <a:ext cx="1950243" cy="1238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84861-5A73-47A0-B0AC-C4C1DF84E9C6}">
      <dsp:nvSpPr>
        <dsp:cNvPr id="0" name=""/>
        <dsp:cNvSpPr/>
      </dsp:nvSpPr>
      <dsp:spPr>
        <a:xfrm>
          <a:off x="3968948" y="2011895"/>
          <a:ext cx="1950243" cy="1238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he-IL" sz="2200" kern="1200" dirty="0"/>
            <a:t>משרד הבריאות (הממונה על ביצוע החוק)</a:t>
          </a:r>
          <a:endParaRPr lang="en-US" sz="2200" kern="1200" dirty="0"/>
        </a:p>
      </dsp:txBody>
      <dsp:txXfrm>
        <a:off x="4005220" y="2048167"/>
        <a:ext cx="1877699" cy="116586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9A55E-2873-4449-B346-A8C5AB8E1CDE}">
      <dsp:nvSpPr>
        <dsp:cNvPr id="0" name=""/>
        <dsp:cNvSpPr/>
      </dsp:nvSpPr>
      <dsp:spPr>
        <a:xfrm>
          <a:off x="3439790" y="2446862"/>
          <a:ext cx="957708" cy="455782"/>
        </a:xfrm>
        <a:custGeom>
          <a:avLst/>
          <a:gdLst/>
          <a:ahLst/>
          <a:cxnLst/>
          <a:rect l="0" t="0" r="0" b="0"/>
          <a:pathLst>
            <a:path>
              <a:moveTo>
                <a:pt x="0" y="0"/>
              </a:moveTo>
              <a:lnTo>
                <a:pt x="0" y="310602"/>
              </a:lnTo>
              <a:lnTo>
                <a:pt x="957708" y="310602"/>
              </a:lnTo>
              <a:lnTo>
                <a:pt x="957708" y="4557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7A01C-EE70-4A9E-88D4-57F78BA55647}">
      <dsp:nvSpPr>
        <dsp:cNvPr id="0" name=""/>
        <dsp:cNvSpPr/>
      </dsp:nvSpPr>
      <dsp:spPr>
        <a:xfrm>
          <a:off x="2482081" y="2446862"/>
          <a:ext cx="957708" cy="455782"/>
        </a:xfrm>
        <a:custGeom>
          <a:avLst/>
          <a:gdLst/>
          <a:ahLst/>
          <a:cxnLst/>
          <a:rect l="0" t="0" r="0" b="0"/>
          <a:pathLst>
            <a:path>
              <a:moveTo>
                <a:pt x="957708" y="0"/>
              </a:moveTo>
              <a:lnTo>
                <a:pt x="957708" y="310602"/>
              </a:lnTo>
              <a:lnTo>
                <a:pt x="0" y="310602"/>
              </a:lnTo>
              <a:lnTo>
                <a:pt x="0" y="4557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9D4FF5-E680-4C4F-A125-D318A16D0523}">
      <dsp:nvSpPr>
        <dsp:cNvPr id="0" name=""/>
        <dsp:cNvSpPr/>
      </dsp:nvSpPr>
      <dsp:spPr>
        <a:xfrm>
          <a:off x="2607438" y="1010919"/>
          <a:ext cx="832351" cy="440795"/>
        </a:xfrm>
        <a:custGeom>
          <a:avLst/>
          <a:gdLst/>
          <a:ahLst/>
          <a:cxnLst/>
          <a:rect l="0" t="0" r="0" b="0"/>
          <a:pathLst>
            <a:path>
              <a:moveTo>
                <a:pt x="0" y="0"/>
              </a:moveTo>
              <a:lnTo>
                <a:pt x="0" y="295615"/>
              </a:lnTo>
              <a:lnTo>
                <a:pt x="832351" y="295615"/>
              </a:lnTo>
              <a:lnTo>
                <a:pt x="832351" y="440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AD03B-9485-437E-9176-5D69B916611B}">
      <dsp:nvSpPr>
        <dsp:cNvPr id="0" name=""/>
        <dsp:cNvSpPr/>
      </dsp:nvSpPr>
      <dsp:spPr>
        <a:xfrm>
          <a:off x="1524372" y="1010919"/>
          <a:ext cx="1083066" cy="440795"/>
        </a:xfrm>
        <a:custGeom>
          <a:avLst/>
          <a:gdLst/>
          <a:ahLst/>
          <a:cxnLst/>
          <a:rect l="0" t="0" r="0" b="0"/>
          <a:pathLst>
            <a:path>
              <a:moveTo>
                <a:pt x="1083066" y="0"/>
              </a:moveTo>
              <a:lnTo>
                <a:pt x="1083066" y="295615"/>
              </a:lnTo>
              <a:lnTo>
                <a:pt x="0" y="295615"/>
              </a:lnTo>
              <a:lnTo>
                <a:pt x="0" y="440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E5F970-7894-4618-B440-9AB13001C22A}">
      <dsp:nvSpPr>
        <dsp:cNvPr id="0" name=""/>
        <dsp:cNvSpPr/>
      </dsp:nvSpPr>
      <dsp:spPr>
        <a:xfrm>
          <a:off x="1823858" y="15773"/>
          <a:ext cx="1567160" cy="995146"/>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34E4EA-036F-4C92-A083-20573C0ECEB1}">
      <dsp:nvSpPr>
        <dsp:cNvPr id="0" name=""/>
        <dsp:cNvSpPr/>
      </dsp:nvSpPr>
      <dsp:spPr>
        <a:xfrm>
          <a:off x="1997987" y="181195"/>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kern="1200" dirty="0"/>
            <a:t>הנהלת המוסד</a:t>
          </a:r>
          <a:endParaRPr lang="en-US" sz="2100" kern="1200" dirty="0"/>
        </a:p>
      </dsp:txBody>
      <dsp:txXfrm>
        <a:off x="2027134" y="210342"/>
        <a:ext cx="1508866" cy="936852"/>
      </dsp:txXfrm>
    </dsp:sp>
    <dsp:sp modelId="{B48CFC42-B588-4414-B2D1-B443EDEB6DAC}">
      <dsp:nvSpPr>
        <dsp:cNvPr id="0" name=""/>
        <dsp:cNvSpPr/>
      </dsp:nvSpPr>
      <dsp:spPr>
        <a:xfrm>
          <a:off x="740791" y="1451715"/>
          <a:ext cx="1567160" cy="9951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FDAA55-187F-4002-A106-11B3D42257AA}">
      <dsp:nvSpPr>
        <dsp:cNvPr id="0" name=""/>
        <dsp:cNvSpPr/>
      </dsp:nvSpPr>
      <dsp:spPr>
        <a:xfrm>
          <a:off x="914920" y="1617137"/>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kern="1200" dirty="0"/>
            <a:t>ועדה אתית</a:t>
          </a:r>
          <a:endParaRPr lang="en-US" sz="2100" kern="1200" dirty="0"/>
        </a:p>
      </dsp:txBody>
      <dsp:txXfrm>
        <a:off x="944067" y="1646284"/>
        <a:ext cx="1508866" cy="936852"/>
      </dsp:txXfrm>
    </dsp:sp>
    <dsp:sp modelId="{4CC682C9-D3D4-4444-B28D-B65D7A0B0569}">
      <dsp:nvSpPr>
        <dsp:cNvPr id="0" name=""/>
        <dsp:cNvSpPr/>
      </dsp:nvSpPr>
      <dsp:spPr>
        <a:xfrm>
          <a:off x="2656209" y="1451715"/>
          <a:ext cx="1567160" cy="9951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2609DC-B747-4447-A771-E6CEB9C25599}">
      <dsp:nvSpPr>
        <dsp:cNvPr id="0" name=""/>
        <dsp:cNvSpPr/>
      </dsp:nvSpPr>
      <dsp:spPr>
        <a:xfrm>
          <a:off x="2830338" y="1617137"/>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kern="1200" dirty="0"/>
            <a:t>וטרינרים</a:t>
          </a:r>
          <a:endParaRPr lang="en-US" sz="2100" kern="1200" dirty="0"/>
        </a:p>
      </dsp:txBody>
      <dsp:txXfrm>
        <a:off x="2859485" y="1646284"/>
        <a:ext cx="1508866" cy="936852"/>
      </dsp:txXfrm>
    </dsp:sp>
    <dsp:sp modelId="{D69D79F3-30A5-4A4D-9424-4469F2ED1355}">
      <dsp:nvSpPr>
        <dsp:cNvPr id="0" name=""/>
        <dsp:cNvSpPr/>
      </dsp:nvSpPr>
      <dsp:spPr>
        <a:xfrm>
          <a:off x="1698500" y="2902644"/>
          <a:ext cx="1567160" cy="9951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B2A84-1039-4E49-BAD4-EA4687EDB113}">
      <dsp:nvSpPr>
        <dsp:cNvPr id="0" name=""/>
        <dsp:cNvSpPr/>
      </dsp:nvSpPr>
      <dsp:spPr>
        <a:xfrm>
          <a:off x="1872629" y="3068066"/>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kern="1200" dirty="0"/>
            <a:t>חוקרים וצוותי מחקר</a:t>
          </a:r>
          <a:endParaRPr lang="en-US" sz="2100" kern="1200" dirty="0"/>
        </a:p>
      </dsp:txBody>
      <dsp:txXfrm>
        <a:off x="1901776" y="3097213"/>
        <a:ext cx="1508866" cy="936852"/>
      </dsp:txXfrm>
    </dsp:sp>
    <dsp:sp modelId="{C3D89CC3-51BA-4438-8C1C-2ED2C39F01AF}">
      <dsp:nvSpPr>
        <dsp:cNvPr id="0" name=""/>
        <dsp:cNvSpPr/>
      </dsp:nvSpPr>
      <dsp:spPr>
        <a:xfrm>
          <a:off x="3613918" y="2902644"/>
          <a:ext cx="1567160" cy="9951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872C7-6B35-4D15-86F2-9D15B8E68055}">
      <dsp:nvSpPr>
        <dsp:cNvPr id="0" name=""/>
        <dsp:cNvSpPr/>
      </dsp:nvSpPr>
      <dsp:spPr>
        <a:xfrm>
          <a:off x="3788047" y="3068066"/>
          <a:ext cx="1567160" cy="9951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kern="1200" dirty="0"/>
            <a:t>צוות מטפלים בבע"ח</a:t>
          </a:r>
          <a:endParaRPr lang="en-US" sz="2100" kern="1200" dirty="0"/>
        </a:p>
      </dsp:txBody>
      <dsp:txXfrm>
        <a:off x="3817194" y="3097213"/>
        <a:ext cx="1508866" cy="936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57B39-92A5-AA4E-8F6D-AC9905063D22}">
      <dsp:nvSpPr>
        <dsp:cNvPr id="0" name=""/>
        <dsp:cNvSpPr/>
      </dsp:nvSpPr>
      <dsp:spPr>
        <a:xfrm>
          <a:off x="781511" y="0"/>
          <a:ext cx="3858596" cy="3858596"/>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DA82D-8435-914A-AAC7-05E5FBC3A7B3}">
      <dsp:nvSpPr>
        <dsp:cNvPr id="0" name=""/>
        <dsp:cNvSpPr/>
      </dsp:nvSpPr>
      <dsp:spPr>
        <a:xfrm>
          <a:off x="1032319" y="250808"/>
          <a:ext cx="1543438" cy="1543438"/>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Hepato-cellular carcinoma</a:t>
          </a:r>
        </a:p>
      </dsp:txBody>
      <dsp:txXfrm>
        <a:off x="1107663" y="326152"/>
        <a:ext cx="1392750" cy="1392750"/>
      </dsp:txXfrm>
    </dsp:sp>
    <dsp:sp modelId="{FB949890-EBB0-3643-95B9-B7C6469202E8}">
      <dsp:nvSpPr>
        <dsp:cNvPr id="0" name=""/>
        <dsp:cNvSpPr/>
      </dsp:nvSpPr>
      <dsp:spPr>
        <a:xfrm>
          <a:off x="2845859" y="250808"/>
          <a:ext cx="1543438" cy="1543438"/>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t>Auto-immunity</a:t>
          </a:r>
        </a:p>
      </dsp:txBody>
      <dsp:txXfrm>
        <a:off x="2921203" y="326152"/>
        <a:ext cx="1392750" cy="1392750"/>
      </dsp:txXfrm>
    </dsp:sp>
    <dsp:sp modelId="{F90ACC90-C8B2-A248-9BEA-DE26DD2EB6D5}">
      <dsp:nvSpPr>
        <dsp:cNvPr id="0" name=""/>
        <dsp:cNvSpPr/>
      </dsp:nvSpPr>
      <dsp:spPr>
        <a:xfrm>
          <a:off x="1032319" y="2064348"/>
          <a:ext cx="1543438" cy="1543438"/>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NAFLD/</a:t>
          </a:r>
        </a:p>
        <a:p>
          <a:pPr lvl="0" algn="ctr" defTabSz="844550" rtl="0">
            <a:lnSpc>
              <a:spcPct val="90000"/>
            </a:lnSpc>
            <a:spcBef>
              <a:spcPct val="0"/>
            </a:spcBef>
            <a:spcAft>
              <a:spcPct val="35000"/>
            </a:spcAft>
          </a:pPr>
          <a:r>
            <a:rPr lang="en-US" sz="1900" b="1" kern="1200" dirty="0"/>
            <a:t>NASH</a:t>
          </a:r>
        </a:p>
      </dsp:txBody>
      <dsp:txXfrm>
        <a:off x="1107663" y="2139692"/>
        <a:ext cx="1392750" cy="1392750"/>
      </dsp:txXfrm>
    </dsp:sp>
    <dsp:sp modelId="{C993444C-9EDB-C946-9769-18E1ABB46F3C}">
      <dsp:nvSpPr>
        <dsp:cNvPr id="0" name=""/>
        <dsp:cNvSpPr/>
      </dsp:nvSpPr>
      <dsp:spPr>
        <a:xfrm>
          <a:off x="2845859" y="2064348"/>
          <a:ext cx="1543438" cy="1543438"/>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a:t>Drug-induced liver injury</a:t>
          </a:r>
        </a:p>
      </dsp:txBody>
      <dsp:txXfrm>
        <a:off x="2921203" y="2139692"/>
        <a:ext cx="1392750" cy="1392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4DA30-6D8D-C142-8FA9-7271379A8E68}">
      <dsp:nvSpPr>
        <dsp:cNvPr id="0" name=""/>
        <dsp:cNvSpPr/>
      </dsp:nvSpPr>
      <dsp:spPr>
        <a:xfrm>
          <a:off x="2195625" y="668707"/>
          <a:ext cx="4747768" cy="4747768"/>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F6F793-BE02-A64B-9F9E-486E31665CBA}">
      <dsp:nvSpPr>
        <dsp:cNvPr id="0" name=""/>
        <dsp:cNvSpPr/>
      </dsp:nvSpPr>
      <dsp:spPr>
        <a:xfrm>
          <a:off x="2195625" y="668707"/>
          <a:ext cx="4747768" cy="4747768"/>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259FA8-3F79-A64B-81A7-B96C760394A1}">
      <dsp:nvSpPr>
        <dsp:cNvPr id="0" name=""/>
        <dsp:cNvSpPr/>
      </dsp:nvSpPr>
      <dsp:spPr>
        <a:xfrm>
          <a:off x="2195625" y="668707"/>
          <a:ext cx="4747768" cy="4747768"/>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310362-2B7E-3541-973B-C468090E6F44}">
      <dsp:nvSpPr>
        <dsp:cNvPr id="0" name=""/>
        <dsp:cNvSpPr/>
      </dsp:nvSpPr>
      <dsp:spPr>
        <a:xfrm>
          <a:off x="2195625" y="668707"/>
          <a:ext cx="4747768" cy="4747768"/>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57FC2D-7BC2-E84D-9376-32450E30AB64}">
      <dsp:nvSpPr>
        <dsp:cNvPr id="0" name=""/>
        <dsp:cNvSpPr/>
      </dsp:nvSpPr>
      <dsp:spPr>
        <a:xfrm>
          <a:off x="3476749" y="1949831"/>
          <a:ext cx="2185520" cy="21855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b="1" kern="1200" dirty="0"/>
            <a:t>Digestive disease</a:t>
          </a:r>
        </a:p>
      </dsp:txBody>
      <dsp:txXfrm>
        <a:off x="3796811" y="2269893"/>
        <a:ext cx="1545396" cy="1545396"/>
      </dsp:txXfrm>
    </dsp:sp>
    <dsp:sp modelId="{E2EED4DE-C6B9-B64F-A454-70F17F96406E}">
      <dsp:nvSpPr>
        <dsp:cNvPr id="0" name=""/>
        <dsp:cNvSpPr/>
      </dsp:nvSpPr>
      <dsp:spPr>
        <a:xfrm>
          <a:off x="3541525" y="-227815"/>
          <a:ext cx="2055969" cy="1903197"/>
        </a:xfrm>
        <a:prstGeom prst="ellipse">
          <a:avLst/>
        </a:prstGeom>
        <a:solidFill>
          <a:srgbClr val="EDB4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b="1" kern="1200" dirty="0"/>
            <a:t>Unique tools, mouse colonoscopy system</a:t>
          </a:r>
        </a:p>
      </dsp:txBody>
      <dsp:txXfrm>
        <a:off x="3842615" y="50902"/>
        <a:ext cx="1453789" cy="1345763"/>
      </dsp:txXfrm>
    </dsp:sp>
    <dsp:sp modelId="{CCA9920B-A615-2B4A-A2DD-C23036DBC37C}">
      <dsp:nvSpPr>
        <dsp:cNvPr id="0" name=""/>
        <dsp:cNvSpPr/>
      </dsp:nvSpPr>
      <dsp:spPr>
        <a:xfrm>
          <a:off x="5880490" y="1999270"/>
          <a:ext cx="2015657" cy="2086643"/>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1">
            <a:lnSpc>
              <a:spcPct val="90000"/>
            </a:lnSpc>
            <a:spcBef>
              <a:spcPct val="0"/>
            </a:spcBef>
            <a:spcAft>
              <a:spcPct val="35000"/>
            </a:spcAft>
          </a:pPr>
          <a:r>
            <a:rPr lang="en-US" sz="1900" b="1" kern="1200" dirty="0"/>
            <a:t>Experimental in vivo models</a:t>
          </a:r>
        </a:p>
      </dsp:txBody>
      <dsp:txXfrm>
        <a:off x="6175676" y="2304852"/>
        <a:ext cx="1425285" cy="1475479"/>
      </dsp:txXfrm>
    </dsp:sp>
    <dsp:sp modelId="{D4CA69BB-8128-744A-B493-54E2FBAB2641}">
      <dsp:nvSpPr>
        <dsp:cNvPr id="0" name=""/>
        <dsp:cNvSpPr/>
      </dsp:nvSpPr>
      <dsp:spPr>
        <a:xfrm>
          <a:off x="3510851" y="4323992"/>
          <a:ext cx="2117317" cy="2074817"/>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b="1" kern="1200" dirty="0"/>
            <a:t>Culture, cell lines &amp; tissue specific primary cells</a:t>
          </a:r>
        </a:p>
      </dsp:txBody>
      <dsp:txXfrm>
        <a:off x="3820925" y="4627842"/>
        <a:ext cx="1497169" cy="1467117"/>
      </dsp:txXfrm>
    </dsp:sp>
    <dsp:sp modelId="{8669D05A-4353-E849-A375-9B723A9CD880}">
      <dsp:nvSpPr>
        <dsp:cNvPr id="0" name=""/>
        <dsp:cNvSpPr/>
      </dsp:nvSpPr>
      <dsp:spPr>
        <a:xfrm>
          <a:off x="1219832" y="2053442"/>
          <a:ext cx="2061737" cy="1978298"/>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b="1" kern="1200" dirty="0"/>
            <a:t>Human tissue bank</a:t>
          </a:r>
        </a:p>
      </dsp:txBody>
      <dsp:txXfrm>
        <a:off x="1521766" y="2343157"/>
        <a:ext cx="1457869" cy="1398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189047" y="0"/>
          <a:ext cx="1619725"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Name of lab/Location</a:t>
          </a:r>
          <a:endParaRPr lang="he-IL" sz="2000" b="1" kern="1200" dirty="0"/>
        </a:p>
      </dsp:txBody>
      <dsp:txXfrm>
        <a:off x="189047" y="0"/>
        <a:ext cx="1619725" cy="806400"/>
      </dsp:txXfrm>
    </dsp:sp>
    <dsp:sp modelId="{AD36398F-ACF7-45F5-962D-A34A91DBDA29}">
      <dsp:nvSpPr>
        <dsp:cNvPr id="0" name=""/>
        <dsp:cNvSpPr/>
      </dsp:nvSpPr>
      <dsp:spPr>
        <a:xfrm>
          <a:off x="0" y="691957"/>
          <a:ext cx="2077606" cy="46773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3909F5-9BD6-4BDD-81E8-865DF92E8B75}">
      <dsp:nvSpPr>
        <dsp:cNvPr id="0" name=""/>
        <dsp:cNvSpPr/>
      </dsp:nvSpPr>
      <dsp:spPr>
        <a:xfrm>
          <a:off x="2363010" y="0"/>
          <a:ext cx="2113558"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PI/Manager</a:t>
          </a:r>
          <a:endParaRPr lang="he-IL" sz="2000" b="1" kern="1200" dirty="0"/>
        </a:p>
      </dsp:txBody>
      <dsp:txXfrm>
        <a:off x="2363010" y="0"/>
        <a:ext cx="2113558" cy="806400"/>
      </dsp:txXfrm>
    </dsp:sp>
    <dsp:sp modelId="{94AB53EF-7E78-43E7-8BF2-E42496B2A58C}">
      <dsp:nvSpPr>
        <dsp:cNvPr id="0" name=""/>
        <dsp:cNvSpPr/>
      </dsp:nvSpPr>
      <dsp:spPr>
        <a:xfrm>
          <a:off x="2377108" y="754281"/>
          <a:ext cx="2113558" cy="45527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CB8305-FC8B-4B1D-8161-49D9D6160A9F}">
      <dsp:nvSpPr>
        <dsp:cNvPr id="0" name=""/>
        <dsp:cNvSpPr/>
      </dsp:nvSpPr>
      <dsp:spPr>
        <a:xfrm>
          <a:off x="5068100" y="0"/>
          <a:ext cx="2113558"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Main Subjects in the lab</a:t>
          </a:r>
          <a:endParaRPr lang="he-IL" sz="2000" b="1" kern="1200" dirty="0"/>
        </a:p>
      </dsp:txBody>
      <dsp:txXfrm>
        <a:off x="5068100" y="0"/>
        <a:ext cx="2113558" cy="806400"/>
      </dsp:txXfrm>
    </dsp:sp>
    <dsp:sp modelId="{9C774EAC-6A48-4087-85A7-5189DB5226D9}">
      <dsp:nvSpPr>
        <dsp:cNvPr id="0" name=""/>
        <dsp:cNvSpPr/>
      </dsp:nvSpPr>
      <dsp:spPr>
        <a:xfrm>
          <a:off x="4737276" y="126396"/>
          <a:ext cx="3001400" cy="58084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A3F7B2-6FDE-40A0-9544-6C3C9B45771C}">
      <dsp:nvSpPr>
        <dsp:cNvPr id="0" name=""/>
        <dsp:cNvSpPr/>
      </dsp:nvSpPr>
      <dsp:spPr>
        <a:xfrm>
          <a:off x="7868618" y="0"/>
          <a:ext cx="2815724"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Keep it simple to people who are not in the field</a:t>
          </a:r>
          <a:endParaRPr lang="he-IL" sz="2000" b="1" kern="1200" dirty="0"/>
        </a:p>
      </dsp:txBody>
      <dsp:txXfrm>
        <a:off x="7868618" y="0"/>
        <a:ext cx="2815724" cy="806400"/>
      </dsp:txXfrm>
    </dsp:sp>
    <dsp:sp modelId="{501A2AC1-2799-495C-AE27-6F11CF2635C6}">
      <dsp:nvSpPr>
        <dsp:cNvPr id="0" name=""/>
        <dsp:cNvSpPr/>
      </dsp:nvSpPr>
      <dsp:spPr>
        <a:xfrm>
          <a:off x="7940796" y="126396"/>
          <a:ext cx="2670057" cy="59304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3234" y="390780"/>
          <a:ext cx="3153667" cy="126146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What are we specialized in</a:t>
          </a:r>
          <a:endParaRPr lang="he-IL" sz="2000" kern="1200" dirty="0"/>
        </a:p>
      </dsp:txBody>
      <dsp:txXfrm>
        <a:off x="3234" y="390780"/>
        <a:ext cx="3153667" cy="1261467"/>
      </dsp:txXfrm>
    </dsp:sp>
    <dsp:sp modelId="{E73F5EDE-A10D-4951-8321-A945EA279669}">
      <dsp:nvSpPr>
        <dsp:cNvPr id="0" name=""/>
        <dsp:cNvSpPr/>
      </dsp:nvSpPr>
      <dsp:spPr>
        <a:xfrm>
          <a:off x="3234" y="1652247"/>
          <a:ext cx="3153667" cy="361310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52AC3-FFAD-4F64-9D6B-D5B196EDD508}">
      <dsp:nvSpPr>
        <dsp:cNvPr id="0" name=""/>
        <dsp:cNvSpPr/>
      </dsp:nvSpPr>
      <dsp:spPr>
        <a:xfrm>
          <a:off x="3598416" y="390780"/>
          <a:ext cx="3153667" cy="126146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What specialized equipment we use to answer Q</a:t>
          </a:r>
          <a:endParaRPr lang="he-IL" sz="2000" kern="1200" dirty="0"/>
        </a:p>
      </dsp:txBody>
      <dsp:txXfrm>
        <a:off x="3598416" y="390780"/>
        <a:ext cx="3153667" cy="1261467"/>
      </dsp:txXfrm>
    </dsp:sp>
    <dsp:sp modelId="{9C200E40-D124-4CE4-915D-0E8B6478DD71}">
      <dsp:nvSpPr>
        <dsp:cNvPr id="0" name=""/>
        <dsp:cNvSpPr/>
      </dsp:nvSpPr>
      <dsp:spPr>
        <a:xfrm>
          <a:off x="3598416" y="1652247"/>
          <a:ext cx="3153667" cy="361310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L" sz="1800" kern="1200" dirty="0"/>
            <a:t>Transgenic mouse tools to geneticaly manipulate specific macrophage subsets</a:t>
          </a:r>
          <a:endParaRPr lang="en-US" sz="1800" kern="1200" dirty="0"/>
        </a:p>
        <a:p>
          <a:pPr marL="171450" lvl="1" indent="-171450" algn="l" defTabSz="800100">
            <a:lnSpc>
              <a:spcPct val="90000"/>
            </a:lnSpc>
            <a:spcBef>
              <a:spcPct val="0"/>
            </a:spcBef>
            <a:spcAft>
              <a:spcPct val="15000"/>
            </a:spcAft>
            <a:buFont typeface="Arial" panose="020B0604020202020204" pitchFamily="34" charset="0"/>
            <a:buChar char="••"/>
          </a:pPr>
          <a:r>
            <a:rPr lang="en-IL" sz="1800" kern="1200" dirty="0"/>
            <a:t>We are keen in experimental models of digestive and metabolic syndrom diseases</a:t>
          </a:r>
          <a:endParaRPr lang="en-US" sz="1800" kern="1200" dirty="0"/>
        </a:p>
        <a:p>
          <a:pPr marL="171450" lvl="1" indent="-171450" algn="l" defTabSz="800100">
            <a:lnSpc>
              <a:spcPct val="90000"/>
            </a:lnSpc>
            <a:spcBef>
              <a:spcPct val="0"/>
            </a:spcBef>
            <a:spcAft>
              <a:spcPct val="15000"/>
            </a:spcAft>
            <a:buFont typeface="Arial" panose="020B0604020202020204" pitchFamily="34" charset="0"/>
            <a:buChar char="••"/>
          </a:pPr>
          <a:r>
            <a:rPr lang="en-IL" sz="1800" kern="1200" dirty="0"/>
            <a:t>Mouse colonoscopy system </a:t>
          </a:r>
          <a:endParaRPr lang="en-US" sz="1800" kern="1200" dirty="0"/>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Flow cytometry</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Molecular techniques</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Confocal microscopy</a:t>
          </a:r>
        </a:p>
      </dsp:txBody>
      <dsp:txXfrm>
        <a:off x="3598416" y="1652247"/>
        <a:ext cx="3153667" cy="3613106"/>
      </dsp:txXfrm>
    </dsp:sp>
    <dsp:sp modelId="{48B9880A-DF8D-4658-A75E-9F9803B6A3E5}">
      <dsp:nvSpPr>
        <dsp:cNvPr id="0" name=""/>
        <dsp:cNvSpPr/>
      </dsp:nvSpPr>
      <dsp:spPr>
        <a:xfrm>
          <a:off x="7193597" y="390780"/>
          <a:ext cx="3153667" cy="126146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How can we aid other scientists to answer their Q</a:t>
          </a:r>
          <a:endParaRPr lang="he-IL" sz="2000" kern="1200" dirty="0"/>
        </a:p>
      </dsp:txBody>
      <dsp:txXfrm>
        <a:off x="7193597" y="390780"/>
        <a:ext cx="3153667" cy="1261467"/>
      </dsp:txXfrm>
    </dsp:sp>
    <dsp:sp modelId="{32A85AEE-79FA-452C-86E3-3B8118DDF0F4}">
      <dsp:nvSpPr>
        <dsp:cNvPr id="0" name=""/>
        <dsp:cNvSpPr/>
      </dsp:nvSpPr>
      <dsp:spPr>
        <a:xfrm>
          <a:off x="7193597" y="1652247"/>
          <a:ext cx="3153667" cy="361310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L" sz="1800" kern="1200" dirty="0"/>
            <a:t>We can teach ‘macrophagish’ (digestive organs)</a:t>
          </a:r>
          <a:endParaRPr lang="en-US" sz="1800" kern="1200" dirty="0"/>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Experimental models:</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NAFLD/NASH (WD, CDAHFD)</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DILI (APAP)</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Obesity (HFD)</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T2D (HFD)</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IBD (DSS, Il10-/-)</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err="1"/>
            <a:t>EoE</a:t>
          </a:r>
          <a:r>
            <a:rPr lang="en-US" sz="1800" kern="1200" dirty="0"/>
            <a:t> (Oxazolone)</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HCC – HTVI model</a:t>
          </a:r>
        </a:p>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dirty="0"/>
            <a:t>CRC – orthotopic model</a:t>
          </a:r>
        </a:p>
      </dsp:txBody>
      <dsp:txXfrm>
        <a:off x="7193597" y="1652247"/>
        <a:ext cx="3153667" cy="36131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16139"/>
          <a:ext cx="2750923" cy="748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dirty="0" smtClean="0"/>
            <a:t>What we specialize in</a:t>
          </a:r>
          <a:endParaRPr lang="he-IL" sz="1400" kern="1200" dirty="0"/>
        </a:p>
      </dsp:txBody>
      <dsp:txXfrm>
        <a:off x="2821" y="16139"/>
        <a:ext cx="2750923" cy="748800"/>
      </dsp:txXfrm>
    </dsp:sp>
    <dsp:sp modelId="{E73F5EDE-A10D-4951-8321-A945EA279669}">
      <dsp:nvSpPr>
        <dsp:cNvPr id="0" name=""/>
        <dsp:cNvSpPr/>
      </dsp:nvSpPr>
      <dsp:spPr>
        <a:xfrm>
          <a:off x="2821" y="764939"/>
          <a:ext cx="2750923" cy="35685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b="1" kern="1200" dirty="0" smtClean="0"/>
            <a:t>Metabolic assays</a:t>
          </a:r>
          <a:r>
            <a:rPr lang="en-US" sz="1200" kern="1200" dirty="0" smtClean="0"/>
            <a:t>: cellular : seahorse, glucose tracing; systemic (ITT, GTT) </a:t>
          </a:r>
          <a:endParaRPr lang="he-IL" sz="1200" kern="1200" dirty="0"/>
        </a:p>
        <a:p>
          <a:pPr marL="114300" lvl="1" indent="-114300" algn="l" defTabSz="533400" rtl="0">
            <a:lnSpc>
              <a:spcPct val="90000"/>
            </a:lnSpc>
            <a:spcBef>
              <a:spcPct val="0"/>
            </a:spcBef>
            <a:spcAft>
              <a:spcPct val="15000"/>
            </a:spcAft>
            <a:buChar char="••"/>
          </a:pPr>
          <a:r>
            <a:rPr lang="en-US" sz="1200" b="1" kern="1200" dirty="0" smtClean="0"/>
            <a:t>Mitochondrial activity</a:t>
          </a:r>
          <a:r>
            <a:rPr lang="en-US" sz="1200" kern="1200" dirty="0" smtClean="0"/>
            <a:t>: TMRE, glucose uptake, ROS</a:t>
          </a:r>
          <a:endParaRPr lang="he-IL" sz="1200" kern="1200" dirty="0"/>
        </a:p>
        <a:p>
          <a:pPr marL="114300" lvl="1" indent="-114300" algn="l" defTabSz="533400" rtl="0">
            <a:lnSpc>
              <a:spcPct val="90000"/>
            </a:lnSpc>
            <a:spcBef>
              <a:spcPct val="0"/>
            </a:spcBef>
            <a:spcAft>
              <a:spcPct val="15000"/>
            </a:spcAft>
            <a:buChar char="••"/>
          </a:pPr>
          <a:r>
            <a:rPr lang="en-US" sz="1200" b="1" kern="1200" dirty="0" smtClean="0"/>
            <a:t>Isolation and molecular analysis of organelles</a:t>
          </a:r>
          <a:r>
            <a:rPr lang="en-US" sz="1200" kern="1200" dirty="0" smtClean="0"/>
            <a:t>: lysosomes, mitochondria, nuclei and cytosol</a:t>
          </a:r>
          <a:endParaRPr lang="he-IL" sz="1200" kern="1200" dirty="0"/>
        </a:p>
        <a:p>
          <a:pPr marL="114300" lvl="1" indent="-114300" algn="l" defTabSz="533400">
            <a:lnSpc>
              <a:spcPct val="90000"/>
            </a:lnSpc>
            <a:spcBef>
              <a:spcPct val="0"/>
            </a:spcBef>
            <a:spcAft>
              <a:spcPct val="15000"/>
            </a:spcAft>
            <a:buChar char="••"/>
          </a:pPr>
          <a:r>
            <a:rPr lang="en-US" sz="1200" b="1" kern="1200" dirty="0" smtClean="0"/>
            <a:t>Genetic manipulation of cells and mice</a:t>
          </a:r>
          <a:r>
            <a:rPr lang="en-US" sz="1200" kern="1200" dirty="0" smtClean="0"/>
            <a:t>: myeloid (macrophage subsets) and epithelial lineages (gut, liver)</a:t>
          </a:r>
          <a:endParaRPr lang="en-US" kern="1200" dirty="0"/>
        </a:p>
        <a:p>
          <a:pPr marL="114300" lvl="1" indent="-114300" algn="l" defTabSz="533400" rtl="0">
            <a:lnSpc>
              <a:spcPct val="90000"/>
            </a:lnSpc>
            <a:spcBef>
              <a:spcPct val="0"/>
            </a:spcBef>
            <a:spcAft>
              <a:spcPct val="15000"/>
            </a:spcAft>
            <a:buChar char="••"/>
          </a:pPr>
          <a:r>
            <a:rPr lang="en-US" sz="1200" b="1" kern="1200" dirty="0" smtClean="0"/>
            <a:t>Proteomics</a:t>
          </a:r>
          <a:r>
            <a:rPr lang="en-US" sz="1200" kern="1200" dirty="0" smtClean="0"/>
            <a:t> (antibody production, IP)</a:t>
          </a:r>
          <a:endParaRPr lang="he-IL" sz="1200" kern="1200" dirty="0"/>
        </a:p>
        <a:p>
          <a:pPr marL="114300" lvl="1" indent="-114300" algn="l" defTabSz="533400" rtl="0">
            <a:lnSpc>
              <a:spcPct val="90000"/>
            </a:lnSpc>
            <a:spcBef>
              <a:spcPct val="0"/>
            </a:spcBef>
            <a:spcAft>
              <a:spcPct val="15000"/>
            </a:spcAft>
            <a:buChar char="••"/>
          </a:pPr>
          <a:r>
            <a:rPr lang="en-US" sz="1200" b="1" kern="1200" dirty="0" smtClean="0"/>
            <a:t>Isolation of macrophages </a:t>
          </a:r>
          <a:r>
            <a:rPr lang="en-US" sz="1200" kern="1200" dirty="0" smtClean="0"/>
            <a:t>from a wide variety of tissues</a:t>
          </a:r>
          <a:endParaRPr lang="he-IL" sz="1200" kern="1200" dirty="0"/>
        </a:p>
        <a:p>
          <a:pPr marL="114300" lvl="1" indent="-114300" algn="l" defTabSz="533400" rtl="0">
            <a:lnSpc>
              <a:spcPct val="90000"/>
            </a:lnSpc>
            <a:spcBef>
              <a:spcPct val="0"/>
            </a:spcBef>
            <a:spcAft>
              <a:spcPct val="15000"/>
            </a:spcAft>
            <a:buChar char="••"/>
          </a:pPr>
          <a:r>
            <a:rPr lang="en-US" sz="1200" b="1" kern="1200" dirty="0" smtClean="0"/>
            <a:t>Tissue explants</a:t>
          </a:r>
          <a:r>
            <a:rPr lang="en-US" sz="1200" kern="1200" dirty="0" smtClean="0"/>
            <a:t>: intestine and adipose</a:t>
          </a:r>
          <a:endParaRPr lang="he-IL" sz="1200" kern="1200" dirty="0"/>
        </a:p>
        <a:p>
          <a:pPr marL="114300" lvl="1" indent="-114300" algn="l" defTabSz="533400" rtl="0">
            <a:lnSpc>
              <a:spcPct val="90000"/>
            </a:lnSpc>
            <a:spcBef>
              <a:spcPct val="0"/>
            </a:spcBef>
            <a:spcAft>
              <a:spcPct val="15000"/>
            </a:spcAft>
            <a:buChar char="••"/>
          </a:pPr>
          <a:r>
            <a:rPr lang="en-US" sz="1200" b="1" kern="1200" dirty="0" smtClean="0"/>
            <a:t>In vitro differentiation and co-culture assays</a:t>
          </a:r>
          <a:r>
            <a:rPr lang="en-US" sz="1200" kern="1200" dirty="0" smtClean="0"/>
            <a:t>: e.g. macrophages with adipocytes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Models of </a:t>
          </a:r>
          <a:r>
            <a:rPr lang="en-US" sz="1200" b="1" kern="1200" dirty="0" smtClean="0"/>
            <a:t>bacterial phagocytosis by macrophages</a:t>
          </a:r>
          <a:endParaRPr lang="he-IL" sz="1200" b="1" kern="1200" dirty="0"/>
        </a:p>
      </dsp:txBody>
      <dsp:txXfrm>
        <a:off x="2821" y="764939"/>
        <a:ext cx="2750923" cy="3568500"/>
      </dsp:txXfrm>
    </dsp:sp>
    <dsp:sp modelId="{DAC52AC3-FFAD-4F64-9D6B-D5B196EDD508}">
      <dsp:nvSpPr>
        <dsp:cNvPr id="0" name=""/>
        <dsp:cNvSpPr/>
      </dsp:nvSpPr>
      <dsp:spPr>
        <a:xfrm>
          <a:off x="3138873" y="16139"/>
          <a:ext cx="2750923" cy="748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What specialized equipment we use to answer Q</a:t>
          </a:r>
          <a:endParaRPr lang="he-IL" sz="1400" kern="1200"/>
        </a:p>
      </dsp:txBody>
      <dsp:txXfrm>
        <a:off x="3138873" y="16139"/>
        <a:ext cx="2750923" cy="748800"/>
      </dsp:txXfrm>
    </dsp:sp>
    <dsp:sp modelId="{9C200E40-D124-4CE4-915D-0E8B6478DD71}">
      <dsp:nvSpPr>
        <dsp:cNvPr id="0" name=""/>
        <dsp:cNvSpPr/>
      </dsp:nvSpPr>
      <dsp:spPr>
        <a:xfrm>
          <a:off x="3138873" y="764939"/>
          <a:ext cx="2750923" cy="35685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smtClean="0"/>
            <a:t>Genetic mice and cell-line models</a:t>
          </a:r>
          <a:endParaRPr lang="he-IL" sz="1200" kern="1200" dirty="0"/>
        </a:p>
        <a:p>
          <a:pPr marL="114300" lvl="1" indent="-114300" algn="l" defTabSz="533400" rtl="0">
            <a:lnSpc>
              <a:spcPct val="90000"/>
            </a:lnSpc>
            <a:spcBef>
              <a:spcPct val="0"/>
            </a:spcBef>
            <a:spcAft>
              <a:spcPct val="15000"/>
            </a:spcAft>
            <a:buChar char="••"/>
          </a:pPr>
          <a:r>
            <a:rPr lang="en-US" sz="1200" kern="1200" dirty="0" err="1" smtClean="0"/>
            <a:t>RNAseq</a:t>
          </a:r>
          <a:r>
            <a:rPr lang="en-US" sz="1200" kern="1200" dirty="0" smtClean="0"/>
            <a:t> (WIS)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LC-MS/MS (Haifa)</a:t>
          </a:r>
          <a:endParaRPr lang="he-IL" sz="1200" kern="1200" dirty="0"/>
        </a:p>
        <a:p>
          <a:pPr marL="114300" lvl="1" indent="-114300" algn="l" defTabSz="533400" rtl="0">
            <a:lnSpc>
              <a:spcPct val="90000"/>
            </a:lnSpc>
            <a:spcBef>
              <a:spcPct val="0"/>
            </a:spcBef>
            <a:spcAft>
              <a:spcPct val="15000"/>
            </a:spcAft>
            <a:buChar char="••"/>
          </a:pPr>
          <a:r>
            <a:rPr lang="en-US" sz="1200" kern="1200" dirty="0" smtClean="0"/>
            <a:t>Real-Time PCR</a:t>
          </a:r>
          <a:endParaRPr lang="he-IL" sz="1200" kern="1200" dirty="0"/>
        </a:p>
        <a:p>
          <a:pPr marL="114300" lvl="1" indent="-114300" algn="l" defTabSz="533400" rtl="0">
            <a:lnSpc>
              <a:spcPct val="90000"/>
            </a:lnSpc>
            <a:spcBef>
              <a:spcPct val="0"/>
            </a:spcBef>
            <a:spcAft>
              <a:spcPct val="15000"/>
            </a:spcAft>
            <a:buChar char="••"/>
          </a:pPr>
          <a:r>
            <a:rPr lang="en-US" sz="1200" kern="1200" dirty="0" smtClean="0"/>
            <a:t>Co-culture systems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Sorter, flow-cytometry</a:t>
          </a:r>
          <a:endParaRPr lang="he-IL" sz="1200" kern="1200" dirty="0"/>
        </a:p>
        <a:p>
          <a:pPr marL="114300" lvl="1" indent="-114300" algn="l" defTabSz="533400" rtl="0">
            <a:lnSpc>
              <a:spcPct val="90000"/>
            </a:lnSpc>
            <a:spcBef>
              <a:spcPct val="0"/>
            </a:spcBef>
            <a:spcAft>
              <a:spcPct val="15000"/>
            </a:spcAft>
            <a:buChar char="••"/>
          </a:pPr>
          <a:r>
            <a:rPr lang="en-US" sz="1200" kern="1200" dirty="0" smtClean="0"/>
            <a:t>Magnetic bead immune cell separation</a:t>
          </a:r>
          <a:endParaRPr lang="he-IL" sz="1200" kern="1200" dirty="0"/>
        </a:p>
        <a:p>
          <a:pPr marL="114300" lvl="1" indent="-114300" algn="l" defTabSz="533400" rtl="0">
            <a:lnSpc>
              <a:spcPct val="90000"/>
            </a:lnSpc>
            <a:spcBef>
              <a:spcPct val="0"/>
            </a:spcBef>
            <a:spcAft>
              <a:spcPct val="15000"/>
            </a:spcAft>
            <a:buChar char="••"/>
          </a:pPr>
          <a:r>
            <a:rPr lang="en-US" sz="1200" kern="1200" dirty="0" smtClean="0"/>
            <a:t>Human sample collection</a:t>
          </a:r>
          <a:endParaRPr lang="he-IL" sz="1200" kern="1200" dirty="0"/>
        </a:p>
        <a:p>
          <a:pPr marL="114300" lvl="1" indent="-114300" algn="l" defTabSz="533400" rtl="0">
            <a:lnSpc>
              <a:spcPct val="90000"/>
            </a:lnSpc>
            <a:spcBef>
              <a:spcPct val="0"/>
            </a:spcBef>
            <a:spcAft>
              <a:spcPct val="15000"/>
            </a:spcAft>
            <a:buChar char="••"/>
          </a:pPr>
          <a:r>
            <a:rPr lang="en-US" sz="1200" kern="1200" dirty="0" smtClean="0"/>
            <a:t>Confocal microscopy</a:t>
          </a:r>
          <a:endParaRPr lang="he-IL" sz="1200" kern="1200" dirty="0"/>
        </a:p>
        <a:p>
          <a:pPr marL="114300" lvl="1" indent="-114300" algn="l" defTabSz="533400" rtl="0">
            <a:lnSpc>
              <a:spcPct val="90000"/>
            </a:lnSpc>
            <a:spcBef>
              <a:spcPct val="0"/>
            </a:spcBef>
            <a:spcAft>
              <a:spcPct val="15000"/>
            </a:spcAft>
            <a:buChar char="••"/>
          </a:pPr>
          <a:r>
            <a:rPr lang="en-US" sz="1200" kern="1200" dirty="0" smtClean="0"/>
            <a:t>Seahorse (Haifa)</a:t>
          </a:r>
          <a:endParaRPr lang="he-IL" sz="1200" kern="1200" dirty="0"/>
        </a:p>
        <a:p>
          <a:pPr marL="114300" lvl="1" indent="-114300" algn="l" defTabSz="533400" rtl="0">
            <a:lnSpc>
              <a:spcPct val="90000"/>
            </a:lnSpc>
            <a:spcBef>
              <a:spcPct val="0"/>
            </a:spcBef>
            <a:spcAft>
              <a:spcPct val="15000"/>
            </a:spcAft>
            <a:buChar char="••"/>
          </a:pPr>
          <a:r>
            <a:rPr lang="en-US" sz="1200" kern="1200" dirty="0" err="1" smtClean="0"/>
            <a:t>Metabolomic</a:t>
          </a:r>
          <a:r>
            <a:rPr lang="en-US" sz="1200" kern="1200" dirty="0" smtClean="0"/>
            <a:t>/glucose tracing LC-MS (Haifa)</a:t>
          </a:r>
          <a:endParaRPr lang="he-IL" sz="1200" kern="1200" dirty="0"/>
        </a:p>
        <a:p>
          <a:pPr marL="114300" lvl="1" indent="-114300" algn="l" defTabSz="533400" rtl="0">
            <a:lnSpc>
              <a:spcPct val="90000"/>
            </a:lnSpc>
            <a:spcBef>
              <a:spcPct val="0"/>
            </a:spcBef>
            <a:spcAft>
              <a:spcPct val="15000"/>
            </a:spcAft>
            <a:buChar char="••"/>
          </a:pPr>
          <a:r>
            <a:rPr lang="en-US" sz="1200" kern="1200" dirty="0" smtClean="0"/>
            <a:t>Custom antibodies (Sigma, WIS) for IP, IF, WB, Flow cytometry</a:t>
          </a:r>
          <a:endParaRPr lang="he-IL" sz="1200" kern="1200" dirty="0"/>
        </a:p>
        <a:p>
          <a:pPr marL="114300" lvl="1" indent="-114300" algn="l" defTabSz="533400" rtl="0">
            <a:lnSpc>
              <a:spcPct val="90000"/>
            </a:lnSpc>
            <a:spcBef>
              <a:spcPct val="0"/>
            </a:spcBef>
            <a:spcAft>
              <a:spcPct val="15000"/>
            </a:spcAft>
            <a:buChar char="••"/>
          </a:pPr>
          <a:endParaRPr lang="he-IL" sz="1200" kern="1200" dirty="0"/>
        </a:p>
        <a:p>
          <a:pPr marL="114300" lvl="1" indent="-114300" algn="l" defTabSz="533400" rtl="0">
            <a:lnSpc>
              <a:spcPct val="90000"/>
            </a:lnSpc>
            <a:spcBef>
              <a:spcPct val="0"/>
            </a:spcBef>
            <a:spcAft>
              <a:spcPct val="15000"/>
            </a:spcAft>
            <a:buChar char="••"/>
          </a:pPr>
          <a:endParaRPr lang="he-IL" sz="1200" kern="1200" dirty="0"/>
        </a:p>
      </dsp:txBody>
      <dsp:txXfrm>
        <a:off x="3138873" y="764939"/>
        <a:ext cx="2750923" cy="3568500"/>
      </dsp:txXfrm>
    </dsp:sp>
    <dsp:sp modelId="{48B9880A-DF8D-4658-A75E-9F9803B6A3E5}">
      <dsp:nvSpPr>
        <dsp:cNvPr id="0" name=""/>
        <dsp:cNvSpPr/>
      </dsp:nvSpPr>
      <dsp:spPr>
        <a:xfrm>
          <a:off x="6274926" y="16139"/>
          <a:ext cx="2750923" cy="748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b="1" kern="1200" smtClean="0"/>
            <a:t>How can we aid other scientists to answer their Q</a:t>
          </a:r>
          <a:endParaRPr lang="he-IL" sz="1400" kern="1200"/>
        </a:p>
      </dsp:txBody>
      <dsp:txXfrm>
        <a:off x="6274926" y="16139"/>
        <a:ext cx="2750923" cy="748800"/>
      </dsp:txXfrm>
    </dsp:sp>
    <dsp:sp modelId="{32A85AEE-79FA-452C-86E3-3B8118DDF0F4}">
      <dsp:nvSpPr>
        <dsp:cNvPr id="0" name=""/>
        <dsp:cNvSpPr/>
      </dsp:nvSpPr>
      <dsp:spPr>
        <a:xfrm>
          <a:off x="6274926" y="764939"/>
          <a:ext cx="2750923" cy="35685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smtClean="0"/>
            <a:t>Access to intestinal biopsies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Isolating and preparing cells for immuno-metabolic assays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Performing systemic metabolic, infectious, sepsis experiments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Macrophage isolation, culturing and subsequent analysis</a:t>
          </a:r>
          <a:endParaRPr lang="he-IL" sz="1200" kern="1200" dirty="0"/>
        </a:p>
        <a:p>
          <a:pPr marL="114300" lvl="1" indent="-114300" algn="l" defTabSz="533400" rtl="0">
            <a:lnSpc>
              <a:spcPct val="90000"/>
            </a:lnSpc>
            <a:spcBef>
              <a:spcPct val="0"/>
            </a:spcBef>
            <a:spcAft>
              <a:spcPct val="15000"/>
            </a:spcAft>
            <a:buChar char="••"/>
          </a:pPr>
          <a:r>
            <a:rPr lang="en-US" sz="1200" kern="1200" dirty="0" smtClean="0"/>
            <a:t>Genetic manipulation of myeloid lineage</a:t>
          </a:r>
          <a:endParaRPr lang="he-IL" sz="1200" kern="1200" dirty="0"/>
        </a:p>
        <a:p>
          <a:pPr marL="114300" lvl="1" indent="-114300" algn="l" defTabSz="533400" rtl="0">
            <a:lnSpc>
              <a:spcPct val="90000"/>
            </a:lnSpc>
            <a:spcBef>
              <a:spcPct val="0"/>
            </a:spcBef>
            <a:spcAft>
              <a:spcPct val="15000"/>
            </a:spcAft>
            <a:buChar char="••"/>
          </a:pPr>
          <a:r>
            <a:rPr lang="en-US" sz="1200" kern="1200" dirty="0" smtClean="0"/>
            <a:t>Studying in vivo and in vitro fluorescent bacterial infection of macrophages: E-coli, salmonella, s. aureus.</a:t>
          </a:r>
          <a:endParaRPr lang="he-IL" sz="1200" kern="1200" dirty="0"/>
        </a:p>
        <a:p>
          <a:pPr marL="114300" lvl="1" indent="-114300" algn="l" defTabSz="533400" rtl="0">
            <a:lnSpc>
              <a:spcPct val="90000"/>
            </a:lnSpc>
            <a:spcBef>
              <a:spcPct val="0"/>
            </a:spcBef>
            <a:spcAft>
              <a:spcPct val="15000"/>
            </a:spcAft>
            <a:buChar char="••"/>
          </a:pPr>
          <a:endParaRPr lang="he-IL" sz="1200" kern="1200" dirty="0"/>
        </a:p>
      </dsp:txBody>
      <dsp:txXfrm>
        <a:off x="6274926" y="764939"/>
        <a:ext cx="2750923" cy="3568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B0DA-0246-4CEC-A7D4-DC1FE911DF81}">
      <dsp:nvSpPr>
        <dsp:cNvPr id="0" name=""/>
        <dsp:cNvSpPr/>
      </dsp:nvSpPr>
      <dsp:spPr>
        <a:xfrm>
          <a:off x="3673" y="40422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Name of lab / Location</a:t>
          </a:r>
          <a:endParaRPr lang="he-IL" sz="1800" b="1" kern="1200" dirty="0"/>
        </a:p>
      </dsp:txBody>
      <dsp:txXfrm>
        <a:off x="3673" y="404222"/>
        <a:ext cx="2208762" cy="883504"/>
      </dsp:txXfrm>
    </dsp:sp>
    <dsp:sp modelId="{AD36398F-ACF7-45F5-962D-A34A91DBDA29}">
      <dsp:nvSpPr>
        <dsp:cNvPr id="0" name=""/>
        <dsp:cNvSpPr/>
      </dsp:nvSpPr>
      <dsp:spPr>
        <a:xfrm>
          <a:off x="3673" y="1287726"/>
          <a:ext cx="2208762" cy="28987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Zmora Lab</a:t>
          </a:r>
          <a:endParaRPr lang="he-IL" sz="1800" b="0" kern="1200" dirty="0"/>
        </a:p>
        <a:p>
          <a:pPr marL="171450" lvl="1" indent="-171450" algn="l" defTabSz="800100" rtl="0">
            <a:lnSpc>
              <a:spcPct val="90000"/>
            </a:lnSpc>
            <a:spcBef>
              <a:spcPct val="0"/>
            </a:spcBef>
            <a:spcAft>
              <a:spcPct val="15000"/>
            </a:spcAft>
            <a:buChar char="••"/>
          </a:pPr>
          <a:r>
            <a:rPr lang="en-US" sz="1800" b="0" kern="1200" dirty="0"/>
            <a:t>Research Center for Digestive Tract and Liver Diseases</a:t>
          </a:r>
          <a:endParaRPr lang="he-IL" sz="1800" b="0" kern="1200" dirty="0"/>
        </a:p>
        <a:p>
          <a:pPr marL="171450" lvl="1" indent="-171450" algn="l" defTabSz="800100" rtl="0">
            <a:lnSpc>
              <a:spcPct val="90000"/>
            </a:lnSpc>
            <a:spcBef>
              <a:spcPct val="0"/>
            </a:spcBef>
            <a:spcAft>
              <a:spcPct val="15000"/>
            </a:spcAft>
            <a:buChar char="••"/>
          </a:pPr>
          <a:r>
            <a:rPr lang="en-US" sz="1800" b="0" kern="1200" dirty="0"/>
            <a:t>Sourasky building</a:t>
          </a:r>
        </a:p>
        <a:p>
          <a:pPr marL="171450" lvl="1" indent="-171450" algn="l" defTabSz="800100" rtl="0">
            <a:lnSpc>
              <a:spcPct val="90000"/>
            </a:lnSpc>
            <a:spcBef>
              <a:spcPct val="0"/>
            </a:spcBef>
            <a:spcAft>
              <a:spcPct val="15000"/>
            </a:spcAft>
            <a:buChar char="••"/>
          </a:pPr>
          <a:r>
            <a:rPr lang="en-US" sz="1800" b="0" kern="1200" dirty="0"/>
            <a:t>1st floor‎ (above gate 6)</a:t>
          </a:r>
        </a:p>
      </dsp:txBody>
      <dsp:txXfrm>
        <a:off x="3673" y="1287726"/>
        <a:ext cx="2208762" cy="2898720"/>
      </dsp:txXfrm>
    </dsp:sp>
    <dsp:sp modelId="{143909F5-9BD6-4BDD-81E8-865DF92E8B75}">
      <dsp:nvSpPr>
        <dsp:cNvPr id="0" name=""/>
        <dsp:cNvSpPr/>
      </dsp:nvSpPr>
      <dsp:spPr>
        <a:xfrm>
          <a:off x="2521662" y="40422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PI / Manager</a:t>
          </a:r>
          <a:endParaRPr lang="he-IL" sz="1800" b="1" kern="1200" dirty="0"/>
        </a:p>
      </dsp:txBody>
      <dsp:txXfrm>
        <a:off x="2521662" y="404222"/>
        <a:ext cx="2208762" cy="883504"/>
      </dsp:txXfrm>
    </dsp:sp>
    <dsp:sp modelId="{94AB53EF-7E78-43E7-8BF2-E42496B2A58C}">
      <dsp:nvSpPr>
        <dsp:cNvPr id="0" name=""/>
        <dsp:cNvSpPr/>
      </dsp:nvSpPr>
      <dsp:spPr>
        <a:xfrm>
          <a:off x="2521662" y="1287726"/>
          <a:ext cx="2208762" cy="28987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Dr. Niv Zmora</a:t>
          </a:r>
          <a:endParaRPr lang="he-IL" sz="1800" b="0" kern="1200" dirty="0"/>
        </a:p>
        <a:p>
          <a:pPr marL="171450" lvl="1" indent="-171450" algn="l" defTabSz="800100" rtl="0">
            <a:lnSpc>
              <a:spcPct val="90000"/>
            </a:lnSpc>
            <a:spcBef>
              <a:spcPct val="0"/>
            </a:spcBef>
            <a:spcAft>
              <a:spcPct val="15000"/>
            </a:spcAft>
            <a:buChar char="••"/>
          </a:pPr>
          <a:r>
            <a:rPr lang="en-US" sz="1800" b="0" kern="1200" dirty="0"/>
            <a:t>Dr. Chen </a:t>
          </a:r>
          <a:r>
            <a:rPr lang="en-US" sz="1800" b="0" kern="1200" dirty="0" err="1"/>
            <a:t>Varol</a:t>
          </a:r>
          <a:r>
            <a:rPr lang="en-US" sz="1800" b="0" kern="1200" dirty="0"/>
            <a:t> (Co-PI)</a:t>
          </a:r>
          <a:endParaRPr lang="he-IL" sz="1800" b="0" kern="1200" dirty="0"/>
        </a:p>
      </dsp:txBody>
      <dsp:txXfrm>
        <a:off x="2521662" y="1287726"/>
        <a:ext cx="2208762" cy="2898720"/>
      </dsp:txXfrm>
    </dsp:sp>
    <dsp:sp modelId="{CBCB8305-FC8B-4B1D-8161-49D9D6160A9F}">
      <dsp:nvSpPr>
        <dsp:cNvPr id="0" name=""/>
        <dsp:cNvSpPr/>
      </dsp:nvSpPr>
      <dsp:spPr>
        <a:xfrm>
          <a:off x="5039651" y="40422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Main Subjects </a:t>
          </a:r>
          <a:br>
            <a:rPr lang="en-US" sz="1800" b="1" kern="1200" dirty="0"/>
          </a:br>
          <a:r>
            <a:rPr lang="en-US" sz="1800" b="1" kern="1200" dirty="0"/>
            <a:t>in the lab</a:t>
          </a:r>
          <a:endParaRPr lang="he-IL" sz="1800" b="1" kern="1200" dirty="0"/>
        </a:p>
      </dsp:txBody>
      <dsp:txXfrm>
        <a:off x="5039651" y="404222"/>
        <a:ext cx="2208762" cy="883504"/>
      </dsp:txXfrm>
    </dsp:sp>
    <dsp:sp modelId="{9C774EAC-6A48-4087-85A7-5189DB5226D9}">
      <dsp:nvSpPr>
        <dsp:cNvPr id="0" name=""/>
        <dsp:cNvSpPr/>
      </dsp:nvSpPr>
      <dsp:spPr>
        <a:xfrm>
          <a:off x="5039651" y="1287726"/>
          <a:ext cx="2208762" cy="28987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Host-microbiota interaction</a:t>
          </a:r>
          <a:endParaRPr lang="he-IL" sz="1800" b="0" kern="1200" dirty="0"/>
        </a:p>
        <a:p>
          <a:pPr marL="171450" lvl="1" indent="-171450" algn="l" defTabSz="800100" rtl="0">
            <a:lnSpc>
              <a:spcPct val="90000"/>
            </a:lnSpc>
            <a:spcBef>
              <a:spcPct val="0"/>
            </a:spcBef>
            <a:spcAft>
              <a:spcPct val="15000"/>
            </a:spcAft>
            <a:buChar char="••"/>
          </a:pPr>
          <a:r>
            <a:rPr lang="en-US" sz="1800" b="0" kern="1200" dirty="0"/>
            <a:t>Innate immunity and anti-microbial responses</a:t>
          </a:r>
          <a:endParaRPr lang="he-IL" sz="1800" b="0" kern="1200" dirty="0"/>
        </a:p>
        <a:p>
          <a:pPr marL="171450" lvl="1" indent="-171450" algn="l" defTabSz="800100" rtl="0">
            <a:lnSpc>
              <a:spcPct val="90000"/>
            </a:lnSpc>
            <a:spcBef>
              <a:spcPct val="0"/>
            </a:spcBef>
            <a:spcAft>
              <a:spcPct val="15000"/>
            </a:spcAft>
            <a:buChar char="••"/>
          </a:pPr>
          <a:r>
            <a:rPr lang="en-US" sz="1800" b="0" kern="1200" dirty="0"/>
            <a:t>The role of the microbiota in type II immune responses</a:t>
          </a:r>
          <a:endParaRPr lang="he-IL" sz="1800" b="0" kern="1200" dirty="0"/>
        </a:p>
      </dsp:txBody>
      <dsp:txXfrm>
        <a:off x="5039651" y="1287726"/>
        <a:ext cx="2208762" cy="2898720"/>
      </dsp:txXfrm>
    </dsp:sp>
    <dsp:sp modelId="{F8A3F7B2-6FDE-40A0-9544-6C3C9B45771C}">
      <dsp:nvSpPr>
        <dsp:cNvPr id="0" name=""/>
        <dsp:cNvSpPr/>
      </dsp:nvSpPr>
      <dsp:spPr>
        <a:xfrm>
          <a:off x="7557640" y="404222"/>
          <a:ext cx="2208762" cy="88350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Keep it simple to people who are not in the field</a:t>
          </a:r>
          <a:endParaRPr lang="he-IL" sz="1800" b="1" kern="1200" dirty="0"/>
        </a:p>
      </dsp:txBody>
      <dsp:txXfrm>
        <a:off x="7557640" y="404222"/>
        <a:ext cx="2208762" cy="883504"/>
      </dsp:txXfrm>
    </dsp:sp>
    <dsp:sp modelId="{501A2AC1-2799-495C-AE27-6F11CF2635C6}">
      <dsp:nvSpPr>
        <dsp:cNvPr id="0" name=""/>
        <dsp:cNvSpPr/>
      </dsp:nvSpPr>
      <dsp:spPr>
        <a:xfrm>
          <a:off x="7557640" y="1287726"/>
          <a:ext cx="2208762" cy="28987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a:t>A homeostatic balance is kept between the host and their microbiota</a:t>
          </a:r>
          <a:endParaRPr lang="he-IL" sz="1800" b="0" kern="1200" dirty="0"/>
        </a:p>
        <a:p>
          <a:pPr marL="171450" lvl="1" indent="-171450" algn="l" defTabSz="800100" rtl="0">
            <a:lnSpc>
              <a:spcPct val="90000"/>
            </a:lnSpc>
            <a:spcBef>
              <a:spcPct val="0"/>
            </a:spcBef>
            <a:spcAft>
              <a:spcPct val="15000"/>
            </a:spcAft>
            <a:buChar char="••"/>
          </a:pPr>
          <a:r>
            <a:rPr lang="en-US" sz="1800" b="0" kern="1200" dirty="0"/>
            <a:t>The epithelium is the site where host-microbiota crosstalk occurs</a:t>
          </a:r>
          <a:endParaRPr lang="he-IL" sz="1800" b="0" kern="1200" dirty="0"/>
        </a:p>
        <a:p>
          <a:pPr marL="171450" lvl="1" indent="-171450" algn="l" defTabSz="800100" rtl="0">
            <a:lnSpc>
              <a:spcPct val="90000"/>
            </a:lnSpc>
            <a:spcBef>
              <a:spcPct val="0"/>
            </a:spcBef>
            <a:spcAft>
              <a:spcPct val="15000"/>
            </a:spcAft>
            <a:buChar char="••"/>
          </a:pPr>
          <a:endParaRPr lang="he-IL" sz="1800" b="0" kern="1200" dirty="0"/>
        </a:p>
      </dsp:txBody>
      <dsp:txXfrm>
        <a:off x="7557640" y="1287726"/>
        <a:ext cx="2208762" cy="28987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2391C-B745-416C-80E9-CE084F89A1C8}">
      <dsp:nvSpPr>
        <dsp:cNvPr id="0" name=""/>
        <dsp:cNvSpPr/>
      </dsp:nvSpPr>
      <dsp:spPr>
        <a:xfrm>
          <a:off x="2821" y="5248"/>
          <a:ext cx="2750923" cy="979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What are we </a:t>
          </a:r>
          <a:br>
            <a:rPr lang="en-US" sz="1800" b="1" kern="1200" dirty="0"/>
          </a:br>
          <a:r>
            <a:rPr lang="en-US" sz="1800" b="1" kern="1200" dirty="0"/>
            <a:t>specialized in</a:t>
          </a:r>
          <a:endParaRPr lang="he-IL" sz="1800" kern="1200" dirty="0"/>
        </a:p>
      </dsp:txBody>
      <dsp:txXfrm>
        <a:off x="2821" y="5248"/>
        <a:ext cx="2750923" cy="979200"/>
      </dsp:txXfrm>
    </dsp:sp>
    <dsp:sp modelId="{E73F5EDE-A10D-4951-8321-A945EA279669}">
      <dsp:nvSpPr>
        <dsp:cNvPr id="0" name=""/>
        <dsp:cNvSpPr/>
      </dsp:nvSpPr>
      <dsp:spPr>
        <a:xfrm>
          <a:off x="2821" y="984449"/>
          <a:ext cx="2750923" cy="33598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1" kern="1200" dirty="0"/>
            <a:t>Microbiota research </a:t>
          </a:r>
          <a:r>
            <a:rPr lang="en-US" sz="1800" kern="1200" dirty="0"/>
            <a:t>– microbiota-based therapies (antibiotics, prebiotics, probiotics, post-biotics, FMT), germ-free studies</a:t>
          </a:r>
          <a:endParaRPr lang="he-IL" sz="1800" kern="1200" dirty="0"/>
        </a:p>
        <a:p>
          <a:pPr marL="171450" lvl="1" indent="-171450" algn="l" defTabSz="800100" rtl="0">
            <a:lnSpc>
              <a:spcPct val="90000"/>
            </a:lnSpc>
            <a:spcBef>
              <a:spcPct val="0"/>
            </a:spcBef>
            <a:spcAft>
              <a:spcPct val="15000"/>
            </a:spcAft>
            <a:buChar char="••"/>
          </a:pPr>
          <a:r>
            <a:rPr lang="en-US" sz="1800" b="1" kern="1200" dirty="0"/>
            <a:t>Microbiology techniques </a:t>
          </a:r>
          <a:r>
            <a:rPr lang="en-US" sz="1800" kern="1200" dirty="0"/>
            <a:t>– cultures, isolation, transplantation</a:t>
          </a:r>
          <a:endParaRPr lang="he-IL" sz="1800" kern="1200" dirty="0"/>
        </a:p>
        <a:p>
          <a:pPr marL="171450" lvl="1" indent="-171450" algn="l" defTabSz="800100" rtl="0">
            <a:lnSpc>
              <a:spcPct val="90000"/>
            </a:lnSpc>
            <a:spcBef>
              <a:spcPct val="0"/>
            </a:spcBef>
            <a:spcAft>
              <a:spcPct val="15000"/>
            </a:spcAft>
            <a:buChar char="••"/>
          </a:pPr>
          <a:r>
            <a:rPr lang="en-US" sz="1800" b="1" kern="1200" dirty="0"/>
            <a:t>Programming </a:t>
          </a:r>
          <a:r>
            <a:rPr lang="en-US" sz="1800" kern="1200" dirty="0"/>
            <a:t>– “big data” analysis and bioinformatics</a:t>
          </a:r>
          <a:endParaRPr lang="he-IL" sz="1800" kern="1200" dirty="0"/>
        </a:p>
      </dsp:txBody>
      <dsp:txXfrm>
        <a:off x="2821" y="984449"/>
        <a:ext cx="2750923" cy="3359880"/>
      </dsp:txXfrm>
    </dsp:sp>
    <dsp:sp modelId="{DAC52AC3-FFAD-4F64-9D6B-D5B196EDD508}">
      <dsp:nvSpPr>
        <dsp:cNvPr id="0" name=""/>
        <dsp:cNvSpPr/>
      </dsp:nvSpPr>
      <dsp:spPr>
        <a:xfrm>
          <a:off x="3138873" y="5248"/>
          <a:ext cx="2750923" cy="979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What specialized equipment we use to answer Q</a:t>
          </a:r>
          <a:endParaRPr lang="he-IL" sz="1800" kern="1200" dirty="0"/>
        </a:p>
      </dsp:txBody>
      <dsp:txXfrm>
        <a:off x="3138873" y="5248"/>
        <a:ext cx="2750923" cy="979200"/>
      </dsp:txXfrm>
    </dsp:sp>
    <dsp:sp modelId="{9C200E40-D124-4CE4-915D-0E8B6478DD71}">
      <dsp:nvSpPr>
        <dsp:cNvPr id="0" name=""/>
        <dsp:cNvSpPr/>
      </dsp:nvSpPr>
      <dsp:spPr>
        <a:xfrm>
          <a:off x="3138873" y="984449"/>
          <a:ext cx="2750923" cy="33598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Germ-free facility</a:t>
          </a:r>
          <a:endParaRPr lang="he-IL" sz="1800" kern="1200" dirty="0"/>
        </a:p>
        <a:p>
          <a:pPr marL="171450" lvl="1" indent="-171450" algn="l" defTabSz="800100" rtl="0">
            <a:lnSpc>
              <a:spcPct val="90000"/>
            </a:lnSpc>
            <a:spcBef>
              <a:spcPct val="0"/>
            </a:spcBef>
            <a:spcAft>
              <a:spcPct val="15000"/>
            </a:spcAft>
            <a:buChar char="••"/>
          </a:pPr>
          <a:r>
            <a:rPr lang="en-US" sz="1800" kern="1200" dirty="0"/>
            <a:t>Artificial esophagus culture system (</a:t>
          </a:r>
          <a:r>
            <a:rPr lang="en-US" sz="1800" kern="1200" dirty="0" err="1"/>
            <a:t>Yissachar</a:t>
          </a:r>
          <a:r>
            <a:rPr lang="en-US" sz="1800" kern="1200" dirty="0"/>
            <a:t> lab)</a:t>
          </a:r>
          <a:endParaRPr lang="he-IL" sz="1800" kern="1200" dirty="0"/>
        </a:p>
        <a:p>
          <a:pPr marL="171450" lvl="1" indent="-171450" algn="l" defTabSz="800100">
            <a:lnSpc>
              <a:spcPct val="90000"/>
            </a:lnSpc>
            <a:spcBef>
              <a:spcPct val="0"/>
            </a:spcBef>
            <a:spcAft>
              <a:spcPct val="15000"/>
            </a:spcAft>
            <a:buChar char="••"/>
          </a:pPr>
          <a:r>
            <a:rPr lang="en-US" sz="1800" kern="1200" dirty="0"/>
            <a:t>Next-Generation Sequencing</a:t>
          </a:r>
          <a:endParaRPr lang="he-IL" sz="1800" kern="1200" dirty="0"/>
        </a:p>
      </dsp:txBody>
      <dsp:txXfrm>
        <a:off x="3138873" y="984449"/>
        <a:ext cx="2750923" cy="3359880"/>
      </dsp:txXfrm>
    </dsp:sp>
    <dsp:sp modelId="{48B9880A-DF8D-4658-A75E-9F9803B6A3E5}">
      <dsp:nvSpPr>
        <dsp:cNvPr id="0" name=""/>
        <dsp:cNvSpPr/>
      </dsp:nvSpPr>
      <dsp:spPr>
        <a:xfrm>
          <a:off x="6274926" y="5248"/>
          <a:ext cx="2750923" cy="979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b="1" kern="1200" dirty="0"/>
            <a:t>How can we aid other scientists to answer </a:t>
          </a:r>
          <a:br>
            <a:rPr lang="en-US" sz="1800" b="1" kern="1200" dirty="0"/>
          </a:br>
          <a:r>
            <a:rPr lang="en-US" sz="1800" b="1" kern="1200" dirty="0"/>
            <a:t>their Q</a:t>
          </a:r>
          <a:endParaRPr lang="he-IL" sz="1800" kern="1200" dirty="0"/>
        </a:p>
      </dsp:txBody>
      <dsp:txXfrm>
        <a:off x="6274926" y="5248"/>
        <a:ext cx="2750923" cy="979200"/>
      </dsp:txXfrm>
    </dsp:sp>
    <dsp:sp modelId="{32A85AEE-79FA-452C-86E3-3B8118DDF0F4}">
      <dsp:nvSpPr>
        <dsp:cNvPr id="0" name=""/>
        <dsp:cNvSpPr/>
      </dsp:nvSpPr>
      <dsp:spPr>
        <a:xfrm>
          <a:off x="6274926" y="984449"/>
          <a:ext cx="2750923" cy="33598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We welcome collaborations!</a:t>
          </a:r>
          <a:endParaRPr lang="he-IL" sz="1800" kern="1200" dirty="0"/>
        </a:p>
      </dsp:txBody>
      <dsp:txXfrm>
        <a:off x="6274926" y="984449"/>
        <a:ext cx="2750923" cy="335988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FFE5F8F-54F3-4EFE-8EBB-75DA7F160A96}" type="datetimeFigureOut">
              <a:rPr lang="he-IL" smtClean="0"/>
              <a:t>ב'/סיון/תשפ"ג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3575637-0F4F-4898-A905-BCCD2838226B}" type="slidenum">
              <a:rPr lang="he-IL" smtClean="0"/>
              <a:t>‹#›</a:t>
            </a:fld>
            <a:endParaRPr lang="he-IL"/>
          </a:p>
        </p:txBody>
      </p:sp>
    </p:spTree>
    <p:extLst>
      <p:ext uri="{BB962C8B-B14F-4D97-AF65-F5344CB8AC3E}">
        <p14:creationId xmlns:p14="http://schemas.microsoft.com/office/powerpoint/2010/main" val="177657050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endParaRPr lang="he-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99E0A2-F5E6-491A-AD78-48321360060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1126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endParaRPr lang="he-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99E0A2-F5E6-491A-AD78-48321360060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7661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dirty="0"/>
              <a:t>CV + publications</a:t>
            </a:r>
            <a:endParaRPr lang="en-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96F20-A035-E347-8320-1DF21364C210}" type="slidenum">
              <a:rPr kumimoji="0" lang="en-I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433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שילוב קליני, מחקר </a:t>
            </a:r>
            <a:r>
              <a:rPr lang="he-IL" dirty="0" err="1"/>
              <a:t>מחוייב</a:t>
            </a:r>
            <a:r>
              <a:rPr lang="he-IL" dirty="0"/>
              <a:t> מציאות + מחקר בסיסי-תרגומי + מחקר אפידמיולוגי עם קלינאים, </a:t>
            </a:r>
            <a:r>
              <a:rPr lang="he-IL" dirty="0" err="1"/>
              <a:t>ביובנק</a:t>
            </a:r>
            <a:endParaRPr lang="en-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96F20-A035-E347-8320-1DF21364C210}" type="slidenum">
              <a:rPr kumimoji="0" lang="en-I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584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Our model –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96F20-A035-E347-8320-1DF21364C210}" type="slidenum">
              <a:rPr kumimoji="0" lang="en-I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4639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Fecal sups</a:t>
            </a:r>
            <a:r>
              <a:rPr lang="en-US" baseline="0" dirty="0" smtClean="0"/>
              <a:t> for proteases </a:t>
            </a:r>
            <a:r>
              <a:rPr lang="en-US" dirty="0" smtClean="0"/>
              <a:t>Caco-2 cultures and permeability, PA, microbiome/ metabolomics analysis</a:t>
            </a:r>
          </a:p>
          <a:p>
            <a:endParaRPr lang="he-IL"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9F01F2-E280-4A0C-9375-EB33BC2A4EAE}"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60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6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36652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150900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194801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64962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311052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3894556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86789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308281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2"/>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1587892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3435391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36974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335467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724324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4161401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90EECE41-EBEC-4F45-B6F9-1765E784312F}" type="datetimeFigureOut">
              <a:rPr lang="he-IL" smtClean="0"/>
              <a:t>ב'/סיון/תשפ"ג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F7920518-4DCB-4CC2-B6E8-EE89F2D9C474}" type="slidenum">
              <a:rPr lang="he-IL" smtClean="0"/>
              <a:t>‹#›</a:t>
            </a:fld>
            <a:endParaRPr lang="he-IL"/>
          </a:p>
        </p:txBody>
      </p:sp>
    </p:spTree>
    <p:extLst>
      <p:ext uri="{BB962C8B-B14F-4D97-AF65-F5344CB8AC3E}">
        <p14:creationId xmlns:p14="http://schemas.microsoft.com/office/powerpoint/2010/main" val="3665781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680600" y="1676400"/>
            <a:ext cx="10830800" cy="2118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2" name="Google Shape;12;p2"/>
          <p:cNvSpPr txBox="1">
            <a:spLocks noGrp="1"/>
          </p:cNvSpPr>
          <p:nvPr>
            <p:ph type="subTitle" idx="1"/>
          </p:nvPr>
        </p:nvSpPr>
        <p:spPr>
          <a:xfrm>
            <a:off x="680600" y="4243084"/>
            <a:ext cx="10830800" cy="84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3200">
                <a:solidFill>
                  <a:schemeClr val="lt1"/>
                </a:solidFill>
              </a:defRPr>
            </a:lvl1pPr>
            <a:lvl2pPr lvl="1">
              <a:lnSpc>
                <a:spcPct val="100000"/>
              </a:lnSpc>
              <a:spcBef>
                <a:spcPts val="0"/>
              </a:spcBef>
              <a:spcAft>
                <a:spcPts val="0"/>
              </a:spcAft>
              <a:buClr>
                <a:schemeClr val="lt1"/>
              </a:buClr>
              <a:buSzPts val="2400"/>
              <a:buNone/>
              <a:defRPr sz="3200">
                <a:solidFill>
                  <a:schemeClr val="lt1"/>
                </a:solidFill>
              </a:defRPr>
            </a:lvl2pPr>
            <a:lvl3pPr lvl="2">
              <a:lnSpc>
                <a:spcPct val="100000"/>
              </a:lnSpc>
              <a:spcBef>
                <a:spcPts val="0"/>
              </a:spcBef>
              <a:spcAft>
                <a:spcPts val="0"/>
              </a:spcAft>
              <a:buClr>
                <a:schemeClr val="lt1"/>
              </a:buClr>
              <a:buSzPts val="2400"/>
              <a:buNone/>
              <a:defRPr sz="3200">
                <a:solidFill>
                  <a:schemeClr val="lt1"/>
                </a:solidFill>
              </a:defRPr>
            </a:lvl3pPr>
            <a:lvl4pPr lvl="3">
              <a:lnSpc>
                <a:spcPct val="100000"/>
              </a:lnSpc>
              <a:spcBef>
                <a:spcPts val="0"/>
              </a:spcBef>
              <a:spcAft>
                <a:spcPts val="0"/>
              </a:spcAft>
              <a:buClr>
                <a:schemeClr val="lt1"/>
              </a:buClr>
              <a:buSzPts val="2400"/>
              <a:buNone/>
              <a:defRPr sz="3200">
                <a:solidFill>
                  <a:schemeClr val="lt1"/>
                </a:solidFill>
              </a:defRPr>
            </a:lvl4pPr>
            <a:lvl5pPr lvl="4">
              <a:lnSpc>
                <a:spcPct val="100000"/>
              </a:lnSpc>
              <a:spcBef>
                <a:spcPts val="0"/>
              </a:spcBef>
              <a:spcAft>
                <a:spcPts val="0"/>
              </a:spcAft>
              <a:buClr>
                <a:schemeClr val="lt1"/>
              </a:buClr>
              <a:buSzPts val="2400"/>
              <a:buNone/>
              <a:defRPr sz="3200">
                <a:solidFill>
                  <a:schemeClr val="lt1"/>
                </a:solidFill>
              </a:defRPr>
            </a:lvl5pPr>
            <a:lvl6pPr lvl="5">
              <a:lnSpc>
                <a:spcPct val="100000"/>
              </a:lnSpc>
              <a:spcBef>
                <a:spcPts val="0"/>
              </a:spcBef>
              <a:spcAft>
                <a:spcPts val="0"/>
              </a:spcAft>
              <a:buClr>
                <a:schemeClr val="lt1"/>
              </a:buClr>
              <a:buSzPts val="2400"/>
              <a:buNone/>
              <a:defRPr sz="3200">
                <a:solidFill>
                  <a:schemeClr val="lt1"/>
                </a:solidFill>
              </a:defRPr>
            </a:lvl6pPr>
            <a:lvl7pPr lvl="6">
              <a:lnSpc>
                <a:spcPct val="100000"/>
              </a:lnSpc>
              <a:spcBef>
                <a:spcPts val="0"/>
              </a:spcBef>
              <a:spcAft>
                <a:spcPts val="0"/>
              </a:spcAft>
              <a:buClr>
                <a:schemeClr val="lt1"/>
              </a:buClr>
              <a:buSzPts val="2400"/>
              <a:buNone/>
              <a:defRPr sz="3200">
                <a:solidFill>
                  <a:schemeClr val="lt1"/>
                </a:solidFill>
              </a:defRPr>
            </a:lvl7pPr>
            <a:lvl8pPr lvl="7">
              <a:lnSpc>
                <a:spcPct val="100000"/>
              </a:lnSpc>
              <a:spcBef>
                <a:spcPts val="0"/>
              </a:spcBef>
              <a:spcAft>
                <a:spcPts val="0"/>
              </a:spcAft>
              <a:buClr>
                <a:schemeClr val="lt1"/>
              </a:buClr>
              <a:buSzPts val="2400"/>
              <a:buNone/>
              <a:defRPr sz="3200">
                <a:solidFill>
                  <a:schemeClr val="lt1"/>
                </a:solidFill>
              </a:defRPr>
            </a:lvl8pPr>
            <a:lvl9pPr lvl="8">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5036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8134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0179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0214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1225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510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130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328968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 name="Google Shape;40;p9"/>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2" name="Google Shape;42;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3" name="Google Shape;4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9153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100"/>
              <a:buNone/>
              <a:defRPr sz="2800"/>
            </a:lvl1pPr>
          </a:lstStyle>
          <a:p>
            <a:endParaRPr/>
          </a:p>
        </p:txBody>
      </p:sp>
      <p:sp>
        <p:nvSpPr>
          <p:cNvPr id="47" name="Google Shape;4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5245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11"/>
          <p:cNvSpPr txBox="1">
            <a:spLocks noGrp="1"/>
          </p:cNvSpPr>
          <p:nvPr>
            <p:ph type="title" hasCustomPrompt="1"/>
          </p:nvPr>
        </p:nvSpPr>
        <p:spPr>
          <a:xfrm>
            <a:off x="415600" y="1321967"/>
            <a:ext cx="11360800" cy="2557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8666" b="1"/>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r>
              <a:t>xx%</a:t>
            </a:r>
          </a:p>
        </p:txBody>
      </p:sp>
      <p:sp>
        <p:nvSpPr>
          <p:cNvPr id="51" name="Google Shape;51;p11"/>
          <p:cNvSpPr txBox="1">
            <a:spLocks noGrp="1"/>
          </p:cNvSpPr>
          <p:nvPr>
            <p:ph type="body" idx="1"/>
          </p:nvPr>
        </p:nvSpPr>
        <p:spPr>
          <a:xfrm>
            <a:off x="415600" y="4095067"/>
            <a:ext cx="11360800" cy="1202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2956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8171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609585" lvl="0" indent="-457189" algn="l" rtl="0">
              <a:lnSpc>
                <a:spcPct val="90000"/>
              </a:lnSpc>
              <a:spcBef>
                <a:spcPts val="1000"/>
              </a:spcBef>
              <a:spcAft>
                <a:spcPts val="0"/>
              </a:spcAft>
              <a:buClr>
                <a:schemeClr val="dk1"/>
              </a:buClr>
              <a:buSzPts val="1800"/>
              <a:buChar char="●"/>
              <a:defRPr/>
            </a:lvl1pPr>
            <a:lvl2pPr marL="1219170" lvl="1" indent="-457189" algn="l" rtl="0">
              <a:lnSpc>
                <a:spcPct val="90000"/>
              </a:lnSpc>
              <a:spcBef>
                <a:spcPts val="1600"/>
              </a:spcBef>
              <a:spcAft>
                <a:spcPts val="0"/>
              </a:spcAft>
              <a:buClr>
                <a:schemeClr val="dk1"/>
              </a:buClr>
              <a:buSzPts val="1800"/>
              <a:buChar char="○"/>
              <a:defRPr/>
            </a:lvl2pPr>
            <a:lvl3pPr marL="1828754" lvl="2" indent="-457189" algn="l" rtl="0">
              <a:lnSpc>
                <a:spcPct val="90000"/>
              </a:lnSpc>
              <a:spcBef>
                <a:spcPts val="1600"/>
              </a:spcBef>
              <a:spcAft>
                <a:spcPts val="0"/>
              </a:spcAft>
              <a:buClr>
                <a:schemeClr val="dk1"/>
              </a:buClr>
              <a:buSzPts val="1800"/>
              <a:buChar char="■"/>
              <a:defRPr/>
            </a:lvl3pPr>
            <a:lvl4pPr marL="2438339" lvl="3" indent="-457189" algn="l" rtl="0">
              <a:lnSpc>
                <a:spcPct val="90000"/>
              </a:lnSpc>
              <a:spcBef>
                <a:spcPts val="1600"/>
              </a:spcBef>
              <a:spcAft>
                <a:spcPts val="0"/>
              </a:spcAft>
              <a:buClr>
                <a:schemeClr val="dk1"/>
              </a:buClr>
              <a:buSzPts val="1800"/>
              <a:buChar char="●"/>
              <a:defRPr/>
            </a:lvl4pPr>
            <a:lvl5pPr marL="3047924" lvl="4" indent="-457189" algn="l" rtl="0">
              <a:lnSpc>
                <a:spcPct val="90000"/>
              </a:lnSpc>
              <a:spcBef>
                <a:spcPts val="1600"/>
              </a:spcBef>
              <a:spcAft>
                <a:spcPts val="0"/>
              </a:spcAft>
              <a:buClr>
                <a:schemeClr val="dk1"/>
              </a:buClr>
              <a:buSzPts val="1800"/>
              <a:buChar char="○"/>
              <a:defRPr/>
            </a:lvl5pPr>
            <a:lvl6pPr marL="3657509" lvl="5" indent="-457189" algn="l" rtl="0">
              <a:lnSpc>
                <a:spcPct val="90000"/>
              </a:lnSpc>
              <a:spcBef>
                <a:spcPts val="1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sp>
        <p:nvSpPr>
          <p:cNvPr id="58" name="Google Shape;58;p13"/>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1248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26"/>
            <a:ext cx="103632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4276218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2432974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3130529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707842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107270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128612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155641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3797796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238417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2956283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2953919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2687D23-0957-4C3D-8569-1A1969154791}" type="datetimeFigureOut">
              <a:rPr lang="he-IL" smtClean="0"/>
              <a:pPr/>
              <a:t>ב'/סיון/תשפ"ג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BFC1BBF-C5D0-405E-AD39-33674428A07E}" type="slidenum">
              <a:rPr lang="he-IL" smtClean="0"/>
              <a:pPr/>
              <a:t>‹#›</a:t>
            </a:fld>
            <a:endParaRPr lang="he-IL"/>
          </a:p>
        </p:txBody>
      </p:sp>
    </p:spTree>
    <p:extLst>
      <p:ext uri="{BB962C8B-B14F-4D97-AF65-F5344CB8AC3E}">
        <p14:creationId xmlns:p14="http://schemas.microsoft.com/office/powerpoint/2010/main" val="58443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186562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387569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131709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314877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402C5CC-1606-4CF2-907B-9FD1000858C3}" type="datetimeFigureOut">
              <a:rPr lang="he-IL" smtClean="0"/>
              <a:t>ב'/סיון/תשפ"ג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6199FE-C7E1-4BBC-BC5C-5B9744BD97D4}" type="slidenum">
              <a:rPr lang="he-IL" smtClean="0"/>
              <a:t>‹#›</a:t>
            </a:fld>
            <a:endParaRPr lang="he-IL"/>
          </a:p>
        </p:txBody>
      </p:sp>
    </p:spTree>
    <p:extLst>
      <p:ext uri="{BB962C8B-B14F-4D97-AF65-F5344CB8AC3E}">
        <p14:creationId xmlns:p14="http://schemas.microsoft.com/office/powerpoint/2010/main" val="173065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402C5CC-1606-4CF2-907B-9FD1000858C3}" type="datetimeFigureOut">
              <a:rPr lang="he-IL" smtClean="0"/>
              <a:t>ב'/סיון/תשפ"ג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46199FE-C7E1-4BBC-BC5C-5B9744BD97D4}" type="slidenum">
              <a:rPr lang="he-IL" smtClean="0"/>
              <a:t>‹#›</a:t>
            </a:fld>
            <a:endParaRPr lang="he-IL"/>
          </a:p>
        </p:txBody>
      </p:sp>
    </p:spTree>
    <p:extLst>
      <p:ext uri="{BB962C8B-B14F-4D97-AF65-F5344CB8AC3E}">
        <p14:creationId xmlns:p14="http://schemas.microsoft.com/office/powerpoint/2010/main" val="258721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ECE41-EBEC-4F45-B6F9-1765E784312F}" type="datetimeFigureOut">
              <a:rPr lang="he-IL" smtClean="0"/>
              <a:t>ב'/סיון/תשפ"ג</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20518-4DCB-4CC2-B6E8-EE89F2D9C474}" type="slidenum">
              <a:rPr lang="he-IL" smtClean="0"/>
              <a:t>‹#›</a:t>
            </a:fld>
            <a:endParaRPr lang="he-IL"/>
          </a:p>
        </p:txBody>
      </p:sp>
    </p:spTree>
    <p:extLst>
      <p:ext uri="{BB962C8B-B14F-4D97-AF65-F5344CB8AC3E}">
        <p14:creationId xmlns:p14="http://schemas.microsoft.com/office/powerpoint/2010/main" val="35833440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Proxima Nova"/>
                <a:ea typeface="Proxima Nova"/>
                <a:cs typeface="Proxima Nova"/>
                <a:sym typeface="Proxima Nova"/>
              </a:defRPr>
            </a:lvl1pPr>
            <a:lvl2pPr lvl="1" algn="r">
              <a:buNone/>
              <a:defRPr sz="1333">
                <a:solidFill>
                  <a:schemeClr val="dk1"/>
                </a:solidFill>
                <a:latin typeface="Proxima Nova"/>
                <a:ea typeface="Proxima Nova"/>
                <a:cs typeface="Proxima Nova"/>
                <a:sym typeface="Proxima Nova"/>
              </a:defRPr>
            </a:lvl2pPr>
            <a:lvl3pPr lvl="2" algn="r">
              <a:buNone/>
              <a:defRPr sz="1333">
                <a:solidFill>
                  <a:schemeClr val="dk1"/>
                </a:solidFill>
                <a:latin typeface="Proxima Nova"/>
                <a:ea typeface="Proxima Nova"/>
                <a:cs typeface="Proxima Nova"/>
                <a:sym typeface="Proxima Nova"/>
              </a:defRPr>
            </a:lvl3pPr>
            <a:lvl4pPr lvl="3" algn="r">
              <a:buNone/>
              <a:defRPr sz="1333">
                <a:solidFill>
                  <a:schemeClr val="dk1"/>
                </a:solidFill>
                <a:latin typeface="Proxima Nova"/>
                <a:ea typeface="Proxima Nova"/>
                <a:cs typeface="Proxima Nova"/>
                <a:sym typeface="Proxima Nova"/>
              </a:defRPr>
            </a:lvl4pPr>
            <a:lvl5pPr lvl="4" algn="r">
              <a:buNone/>
              <a:defRPr sz="1333">
                <a:solidFill>
                  <a:schemeClr val="dk1"/>
                </a:solidFill>
                <a:latin typeface="Proxima Nova"/>
                <a:ea typeface="Proxima Nova"/>
                <a:cs typeface="Proxima Nova"/>
                <a:sym typeface="Proxima Nova"/>
              </a:defRPr>
            </a:lvl5pPr>
            <a:lvl6pPr lvl="5" algn="r">
              <a:buNone/>
              <a:defRPr sz="1333">
                <a:solidFill>
                  <a:schemeClr val="dk1"/>
                </a:solidFill>
                <a:latin typeface="Proxima Nova"/>
                <a:ea typeface="Proxima Nova"/>
                <a:cs typeface="Proxima Nova"/>
                <a:sym typeface="Proxima Nova"/>
              </a:defRPr>
            </a:lvl6pPr>
            <a:lvl7pPr lvl="6" algn="r">
              <a:buNone/>
              <a:defRPr sz="1333">
                <a:solidFill>
                  <a:schemeClr val="dk1"/>
                </a:solidFill>
                <a:latin typeface="Proxima Nova"/>
                <a:ea typeface="Proxima Nova"/>
                <a:cs typeface="Proxima Nova"/>
                <a:sym typeface="Proxima Nova"/>
              </a:defRPr>
            </a:lvl7pPr>
            <a:lvl8pPr lvl="7" algn="r">
              <a:buNone/>
              <a:defRPr sz="1333">
                <a:solidFill>
                  <a:schemeClr val="dk1"/>
                </a:solidFill>
                <a:latin typeface="Proxima Nova"/>
                <a:ea typeface="Proxima Nova"/>
                <a:cs typeface="Proxima Nova"/>
                <a:sym typeface="Proxima Nova"/>
              </a:defRPr>
            </a:lvl8pPr>
            <a:lvl9pPr lvl="8" algn="r">
              <a:buNone/>
              <a:defRPr sz="1333">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44986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74000"/>
            <a:lum/>
          </a:blip>
          <a:srcRect/>
          <a:stretch>
            <a:fillRect l="-40000" r="-21000" b="-9000"/>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2687D23-0957-4C3D-8569-1A1969154791}" type="datetimeFigureOut">
              <a:rPr lang="he-IL" smtClean="0"/>
              <a:pPr/>
              <a:t>ב'/סיון/תשפ"ג</a:t>
            </a:fld>
            <a:endParaRPr lang="he-IL"/>
          </a:p>
        </p:txBody>
      </p:sp>
      <p:sp>
        <p:nvSpPr>
          <p:cNvPr id="5" name="מציין מיקום של כותרת תחתונה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BFC1BBF-C5D0-405E-AD39-33674428A07E}" type="slidenum">
              <a:rPr lang="he-IL" smtClean="0"/>
              <a:pPr/>
              <a:t>‹#›</a:t>
            </a:fld>
            <a:endParaRPr lang="he-IL"/>
          </a:p>
        </p:txBody>
      </p:sp>
    </p:spTree>
    <p:extLst>
      <p:ext uri="{BB962C8B-B14F-4D97-AF65-F5344CB8AC3E}">
        <p14:creationId xmlns:p14="http://schemas.microsoft.com/office/powerpoint/2010/main" val="40692223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26.jpe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25.png"/><Relationship Id="rId15" Type="http://schemas.microsoft.com/office/2007/relationships/hdphoto" Target="../media/hdphoto6.wdp"/><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4.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g"/><Relationship Id="rId10" Type="http://schemas.openxmlformats.org/officeDocument/2006/relationships/image" Target="../media/image40.jpeg"/><Relationship Id="rId4" Type="http://schemas.openxmlformats.org/officeDocument/2006/relationships/image" Target="../media/image17.jpg"/><Relationship Id="rId9" Type="http://schemas.openxmlformats.org/officeDocument/2006/relationships/image" Target="../media/image39.jpeg"/><Relationship Id="rId1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0.wdp"/><Relationship Id="rId3" Type="http://schemas.openxmlformats.org/officeDocument/2006/relationships/image" Target="../media/image46.png"/><Relationship Id="rId7" Type="http://schemas.microsoft.com/office/2007/relationships/hdphoto" Target="../media/hdphoto7.wdp"/><Relationship Id="rId12" Type="http://schemas.openxmlformats.org/officeDocument/2006/relationships/image" Target="../media/image52.png"/><Relationship Id="rId17" Type="http://schemas.microsoft.com/office/2007/relationships/hdphoto" Target="../media/hdphoto12.wdp"/><Relationship Id="rId2" Type="http://schemas.openxmlformats.org/officeDocument/2006/relationships/notesSlide" Target="../notesSlides/notesSlide5.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9.png"/><Relationship Id="rId11" Type="http://schemas.microsoft.com/office/2007/relationships/hdphoto" Target="../media/hdphoto9.wdp"/><Relationship Id="rId5" Type="http://schemas.openxmlformats.org/officeDocument/2006/relationships/image" Target="../media/image48.emf"/><Relationship Id="rId15" Type="http://schemas.microsoft.com/office/2007/relationships/hdphoto" Target="../media/hdphoto11.wdp"/><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8.wdp"/><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7.jfif"/><Relationship Id="rId4" Type="http://schemas.openxmlformats.org/officeDocument/2006/relationships/diagramLayout" Target="../diagrams/layout11.xml"/><Relationship Id="rId9" Type="http://schemas.openxmlformats.org/officeDocument/2006/relationships/image" Target="../media/image56.jf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tiff"/><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tif"/></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59.jpeg"/><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diagramLayout" Target="../diagrams/layout22.xml"/><Relationship Id="rId7" Type="http://schemas.openxmlformats.org/officeDocument/2006/relationships/image" Target="../media/image76.jpeg"/><Relationship Id="rId2" Type="http://schemas.openxmlformats.org/officeDocument/2006/relationships/diagramData" Target="../diagrams/data22.xml"/><Relationship Id="rId1" Type="http://schemas.openxmlformats.org/officeDocument/2006/relationships/slideLayout" Target="../slideLayouts/slideLayout12.xml"/><Relationship Id="rId6" Type="http://schemas.microsoft.com/office/2007/relationships/diagramDrawing" Target="../diagrams/drawing22.xml"/><Relationship Id="rId5" Type="http://schemas.openxmlformats.org/officeDocument/2006/relationships/diagramColors" Target="../diagrams/colors22.xml"/><Relationship Id="rId10" Type="http://schemas.openxmlformats.org/officeDocument/2006/relationships/image" Target="../media/image79.png"/><Relationship Id="rId4" Type="http://schemas.openxmlformats.org/officeDocument/2006/relationships/diagramQuickStyle" Target="../diagrams/quickStyle22.xml"/><Relationship Id="rId9"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81.png"/><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9.tif"/><Relationship Id="rId2" Type="http://schemas.openxmlformats.org/officeDocument/2006/relationships/image" Target="../media/image88.jpg"/><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hyperlink" Target="http://www.perkinelmer.com/lab-solutions/resources/images_for_resize/SpectralUnmixing-1.jpg" TargetMode="External"/><Relationship Id="rId2" Type="http://schemas.openxmlformats.org/officeDocument/2006/relationships/image" Target="../media/image94.jpg"/><Relationship Id="rId1" Type="http://schemas.openxmlformats.org/officeDocument/2006/relationships/slideLayout" Target="../slideLayouts/slideLayout13.xml"/><Relationship Id="rId5" Type="http://schemas.openxmlformats.org/officeDocument/2006/relationships/image" Target="../media/image96.gif"/><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40.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40.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38.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2192000" cy="6858000"/>
          </a:xfrm>
          <a:prstGeom prst="rect">
            <a:avLst/>
          </a:prstGeom>
        </p:spPr>
      </p:pic>
      <p:sp>
        <p:nvSpPr>
          <p:cNvPr id="14" name="TextBox 13"/>
          <p:cNvSpPr txBox="1"/>
          <p:nvPr/>
        </p:nvSpPr>
        <p:spPr>
          <a:xfrm>
            <a:off x="834863" y="373603"/>
            <a:ext cx="2434547" cy="1938992"/>
          </a:xfrm>
          <a:prstGeom prst="rect">
            <a:avLst/>
          </a:prstGeom>
          <a:solidFill>
            <a:srgbClr val="92D050"/>
          </a:solidFill>
          <a:effectLst>
            <a:softEdge rad="317500"/>
          </a:effectLst>
        </p:spPr>
        <p:txBody>
          <a:bodyPr wrap="square" rtlCol="1">
            <a:spAutoFit/>
          </a:bodyPr>
          <a:lstStyle/>
          <a:p>
            <a:pPr algn="ctr"/>
            <a:r>
              <a:rPr lang="en-US" sz="4000" dirty="0" smtClean="0"/>
              <a:t>Ichilov Scientific Ecosystem</a:t>
            </a:r>
            <a:endParaRPr lang="he-IL" sz="4000" dirty="0"/>
          </a:p>
        </p:txBody>
      </p:sp>
    </p:spTree>
    <p:extLst>
      <p:ext uri="{BB962C8B-B14F-4D97-AF65-F5344CB8AC3E}">
        <p14:creationId xmlns:p14="http://schemas.microsoft.com/office/powerpoint/2010/main" val="5062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2357" y="2500202"/>
            <a:ext cx="6057809" cy="1655762"/>
          </a:xfrm>
        </p:spPr>
        <p:txBody>
          <a:bodyPr>
            <a:normAutofit/>
          </a:bodyPr>
          <a:lstStyle/>
          <a:p>
            <a:r>
              <a:rPr lang="en-US" sz="3600" dirty="0" smtClean="0"/>
              <a:t>Dr</a:t>
            </a:r>
            <a:r>
              <a:rPr lang="en-US" sz="3600" dirty="0"/>
              <a:t>. Nathan Gluck</a:t>
            </a:r>
          </a:p>
          <a:p>
            <a:r>
              <a:rPr lang="en-US" sz="3600" dirty="0"/>
              <a:t>Dr. Shani Ben Shlomo</a:t>
            </a:r>
            <a:endParaRPr lang="he-IL" sz="3600" dirty="0"/>
          </a:p>
        </p:txBody>
      </p:sp>
      <p:sp>
        <p:nvSpPr>
          <p:cNvPr id="4" name="Title 3"/>
          <p:cNvSpPr>
            <a:spLocks noGrp="1"/>
          </p:cNvSpPr>
          <p:nvPr>
            <p:ph type="ctrTitle"/>
          </p:nvPr>
        </p:nvSpPr>
        <p:spPr>
          <a:xfrm>
            <a:off x="287667" y="328141"/>
            <a:ext cx="11694868" cy="2308324"/>
          </a:xfrm>
          <a:prstGeom prst="rect">
            <a:avLst/>
          </a:prstGeom>
        </p:spPr>
        <p:txBody>
          <a:bodyPr wrap="none">
            <a:spAutoFit/>
          </a:bodyPr>
          <a:lstStyle/>
          <a:p>
            <a:pPr lvl="0"/>
            <a:r>
              <a:rPr lang="en-US" sz="4000" b="1" dirty="0" smtClean="0"/>
              <a:t>Shaping Immune </a:t>
            </a:r>
            <a:r>
              <a:rPr lang="en-US" sz="4000" b="1" dirty="0"/>
              <a:t>functions in Digestive Diseases </a:t>
            </a:r>
            <a:endParaRPr lang="en-US" sz="4000" b="1" dirty="0" smtClean="0"/>
          </a:p>
          <a:p>
            <a:r>
              <a:rPr lang="en-US" sz="4000" b="1" dirty="0" smtClean="0"/>
              <a:t>and the Metabolic Syndrome</a:t>
            </a:r>
            <a:r>
              <a:rPr lang="en-US" sz="4000" dirty="0" smtClean="0"/>
              <a:t/>
            </a:r>
            <a:br>
              <a:rPr lang="en-US" sz="4000" dirty="0" smtClean="0"/>
            </a:br>
            <a:r>
              <a:rPr lang="en-US" sz="4000" b="1" dirty="0">
                <a:solidFill>
                  <a:schemeClr val="tx1">
                    <a:lumMod val="75000"/>
                    <a:lumOff val="25000"/>
                  </a:schemeClr>
                </a:solidFill>
              </a:rPr>
              <a:t>The Research Center for Digestive Tract &amp; Liver </a:t>
            </a:r>
            <a:r>
              <a:rPr lang="en-US" sz="4000" b="1" dirty="0" smtClean="0">
                <a:solidFill>
                  <a:schemeClr val="tx1">
                    <a:lumMod val="75000"/>
                    <a:lumOff val="25000"/>
                  </a:schemeClr>
                </a:solidFill>
              </a:rPr>
              <a:t>Diseases</a:t>
            </a:r>
            <a:r>
              <a:rPr lang="en-US" sz="4000" b="1" dirty="0">
                <a:solidFill>
                  <a:schemeClr val="tx1">
                    <a:lumMod val="75000"/>
                    <a:lumOff val="25000"/>
                  </a:schemeClr>
                </a:solidFill>
              </a:rPr>
              <a:t/>
            </a:r>
            <a:br>
              <a:rPr lang="en-US" sz="4000" b="1" dirty="0">
                <a:solidFill>
                  <a:schemeClr val="tx1">
                    <a:lumMod val="75000"/>
                    <a:lumOff val="25000"/>
                  </a:schemeClr>
                </a:solidFill>
              </a:rPr>
            </a:br>
            <a:endParaRPr lang="he-IL" sz="4000" dirty="0"/>
          </a:p>
        </p:txBody>
      </p:sp>
      <p:grpSp>
        <p:nvGrpSpPr>
          <p:cNvPr id="5" name="קבוצה 20"/>
          <p:cNvGrpSpPr/>
          <p:nvPr/>
        </p:nvGrpSpPr>
        <p:grpSpPr>
          <a:xfrm>
            <a:off x="5848856" y="2511917"/>
            <a:ext cx="4185236" cy="3875734"/>
            <a:chOff x="6062355" y="4058096"/>
            <a:chExt cx="2506750" cy="2593625"/>
          </a:xfrm>
        </p:grpSpPr>
        <p:grpSp>
          <p:nvGrpSpPr>
            <p:cNvPr id="6" name="קבוצה 18"/>
            <p:cNvGrpSpPr/>
            <p:nvPr/>
          </p:nvGrpSpPr>
          <p:grpSpPr>
            <a:xfrm>
              <a:off x="6062355" y="4073349"/>
              <a:ext cx="2506750" cy="2578372"/>
              <a:chOff x="6062355" y="4073349"/>
              <a:chExt cx="2506750" cy="2578372"/>
            </a:xfrm>
          </p:grpSpPr>
          <p:pic>
            <p:nvPicPr>
              <p:cNvPr id="10" name="תמונה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6062355" y="4073349"/>
                <a:ext cx="2506750" cy="2578372"/>
              </a:xfrm>
              <a:prstGeom prst="rect">
                <a:avLst/>
              </a:prstGeom>
            </p:spPr>
          </p:pic>
          <p:cxnSp>
            <p:nvCxnSpPr>
              <p:cNvPr id="11" name="מחבר חץ ישר 17"/>
              <p:cNvCxnSpPr/>
              <p:nvPr/>
            </p:nvCxnSpPr>
            <p:spPr>
              <a:xfrm flipH="1" flipV="1">
                <a:off x="7376317" y="6029325"/>
                <a:ext cx="108000" cy="36000"/>
              </a:xfrm>
              <a:prstGeom prst="straightConnector1">
                <a:avLst/>
              </a:prstGeom>
              <a:ln w="31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2" name="מחבר חץ ישר 44"/>
              <p:cNvCxnSpPr/>
              <p:nvPr/>
            </p:nvCxnSpPr>
            <p:spPr>
              <a:xfrm flipH="1" flipV="1">
                <a:off x="7454107" y="5983289"/>
                <a:ext cx="108000" cy="36000"/>
              </a:xfrm>
              <a:prstGeom prst="straightConnector1">
                <a:avLst/>
              </a:prstGeom>
              <a:ln w="31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3" name="מחבר חץ ישר 46"/>
              <p:cNvCxnSpPr/>
              <p:nvPr/>
            </p:nvCxnSpPr>
            <p:spPr>
              <a:xfrm rot="20040000" flipH="1" flipV="1">
                <a:off x="8048516" y="5221392"/>
                <a:ext cx="108000" cy="36000"/>
              </a:xfrm>
              <a:prstGeom prst="straightConnector1">
                <a:avLst/>
              </a:prstGeom>
              <a:ln w="31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4" name="מחבר חץ ישר 47"/>
              <p:cNvCxnSpPr/>
              <p:nvPr/>
            </p:nvCxnSpPr>
            <p:spPr>
              <a:xfrm rot="16200000" flipH="1" flipV="1">
                <a:off x="7290588" y="5805485"/>
                <a:ext cx="108000" cy="36000"/>
              </a:xfrm>
              <a:prstGeom prst="straightConnector1">
                <a:avLst/>
              </a:prstGeom>
              <a:ln w="3175">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6076994" y="4058096"/>
              <a:ext cx="1032625" cy="27699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FF33"/>
                  </a:solidFill>
                  <a:effectLst/>
                  <a:uLnTx/>
                  <a:uFillTx/>
                  <a:latin typeface="Calibri" panose="020F0502020204030204"/>
                  <a:ea typeface="+mn-ea"/>
                  <a:cs typeface="+mn-cs"/>
                </a:rPr>
                <a:t>COMMD10</a:t>
              </a:r>
              <a:endParaRPr kumimoji="0" lang="he-IL" sz="1200" b="0" i="0" u="none" strike="noStrike" kern="1200" cap="none" spc="0" normalizeH="0" baseline="0" noProof="0" dirty="0">
                <a:ln>
                  <a:noFill/>
                </a:ln>
                <a:solidFill>
                  <a:srgbClr val="66FF33"/>
                </a:solidFill>
                <a:effectLst/>
                <a:uLnTx/>
                <a:uFillTx/>
                <a:latin typeface="Calibri" panose="020F0502020204030204"/>
                <a:ea typeface="+mn-ea"/>
                <a:cs typeface="Arial" panose="020B0604020202020204" pitchFamily="34" charset="0"/>
              </a:endParaRPr>
            </a:p>
          </p:txBody>
        </p:sp>
        <p:sp>
          <p:nvSpPr>
            <p:cNvPr id="8" name="TextBox 7"/>
            <p:cNvSpPr txBox="1"/>
            <p:nvPr/>
          </p:nvSpPr>
          <p:spPr>
            <a:xfrm>
              <a:off x="6089694" y="4235896"/>
              <a:ext cx="1032625" cy="27699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TOMM20</a:t>
              </a:r>
              <a:endParaRPr kumimoji="0" lang="he-IL" sz="12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9" name="TextBox 8"/>
            <p:cNvSpPr txBox="1"/>
            <p:nvPr/>
          </p:nvSpPr>
          <p:spPr>
            <a:xfrm>
              <a:off x="6089694" y="4388298"/>
              <a:ext cx="1032625" cy="27699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FF"/>
                  </a:solidFill>
                  <a:effectLst/>
                  <a:uLnTx/>
                  <a:uFillTx/>
                  <a:latin typeface="Calibri" panose="020F0502020204030204"/>
                  <a:ea typeface="+mn-ea"/>
                  <a:cs typeface="+mn-cs"/>
                </a:rPr>
                <a:t>DAPI</a:t>
              </a:r>
              <a:endParaRPr kumimoji="0" lang="he-IL" sz="1200" b="0" i="0" u="none" strike="noStrike" kern="1200" cap="none" spc="0" normalizeH="0" baseline="0" noProof="0" dirty="0">
                <a:ln>
                  <a:noFill/>
                </a:ln>
                <a:solidFill>
                  <a:srgbClr val="3333FF"/>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23647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7576" y="275071"/>
            <a:ext cx="9642764" cy="4618662"/>
            <a:chOff x="6390656" y="1940080"/>
            <a:chExt cx="4726751" cy="3738304"/>
          </a:xfrm>
        </p:grpSpPr>
        <p:sp>
          <p:nvSpPr>
            <p:cNvPr id="9" name="Freeform 8"/>
            <p:cNvSpPr/>
            <p:nvPr/>
          </p:nvSpPr>
          <p:spPr>
            <a:xfrm>
              <a:off x="6390656" y="1940080"/>
              <a:ext cx="2208762" cy="883504"/>
            </a:xfrm>
            <a:custGeom>
              <a:avLst/>
              <a:gdLst>
                <a:gd name="connsiteX0" fmla="*/ 0 w 2208762"/>
                <a:gd name="connsiteY0" fmla="*/ 0 h 883504"/>
                <a:gd name="connsiteX1" fmla="*/ 2208762 w 2208762"/>
                <a:gd name="connsiteY1" fmla="*/ 0 h 883504"/>
                <a:gd name="connsiteX2" fmla="*/ 2208762 w 2208762"/>
                <a:gd name="connsiteY2" fmla="*/ 883504 h 883504"/>
                <a:gd name="connsiteX3" fmla="*/ 0 w 2208762"/>
                <a:gd name="connsiteY3" fmla="*/ 883504 h 883504"/>
                <a:gd name="connsiteX4" fmla="*/ 0 w 2208762"/>
                <a:gd name="connsiteY4" fmla="*/ 0 h 88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762" h="883504">
                  <a:moveTo>
                    <a:pt x="0" y="0"/>
                  </a:moveTo>
                  <a:lnTo>
                    <a:pt x="2208762" y="0"/>
                  </a:lnTo>
                  <a:lnTo>
                    <a:pt x="2208762" y="883504"/>
                  </a:lnTo>
                  <a:lnTo>
                    <a:pt x="0" y="88350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a:ea typeface="+mn-ea"/>
                  <a:cs typeface="+mn-cs"/>
                </a:rPr>
                <a:t>Main Subjects in the lab</a:t>
              </a:r>
              <a:endParaRPr kumimoji="0" lang="he-IL"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Freeform 10"/>
            <p:cNvSpPr/>
            <p:nvPr/>
          </p:nvSpPr>
          <p:spPr>
            <a:xfrm>
              <a:off x="6390656" y="2823584"/>
              <a:ext cx="2208762" cy="2854800"/>
            </a:xfrm>
            <a:custGeom>
              <a:avLst/>
              <a:gdLst>
                <a:gd name="connsiteX0" fmla="*/ 0 w 2208762"/>
                <a:gd name="connsiteY0" fmla="*/ 0 h 2854800"/>
                <a:gd name="connsiteX1" fmla="*/ 2208762 w 2208762"/>
                <a:gd name="connsiteY1" fmla="*/ 0 h 2854800"/>
                <a:gd name="connsiteX2" fmla="*/ 2208762 w 2208762"/>
                <a:gd name="connsiteY2" fmla="*/ 2854800 h 2854800"/>
                <a:gd name="connsiteX3" fmla="*/ 0 w 2208762"/>
                <a:gd name="connsiteY3" fmla="*/ 2854800 h 2854800"/>
                <a:gd name="connsiteX4" fmla="*/ 0 w 2208762"/>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762" h="2854800">
                  <a:moveTo>
                    <a:pt x="0" y="0"/>
                  </a:moveTo>
                  <a:lnTo>
                    <a:pt x="2208762" y="0"/>
                  </a:lnTo>
                  <a:lnTo>
                    <a:pt x="2208762"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COMMD10 shapes macrophage functions in:</a:t>
              </a:r>
              <a:endParaRPr kumimoji="0" lang="he-IL"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Arial" panose="020B0604020202020204" pitchFamily="34" charset="0"/>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Sepsis, Colitis, IBD, Liver injury, Infectious </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disease</a:t>
              </a:r>
              <a:endParaRPr kumimoji="0" lang="he-IL"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Arial" panose="020B0604020202020204" pitchFamily="34" charset="0"/>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Metabolic diseases: obesity</a:t>
              </a:r>
              <a:endParaRPr kumimoji="0" lang="he-IL" sz="2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Arial" panose="020B0604020202020204" pitchFamily="34" charset="0"/>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endParaRPr kumimoji="0" lang="he-IL"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Arial" panose="020B0604020202020204" pitchFamily="34" charset="0"/>
              </a:endParaRPr>
            </a:p>
          </p:txBody>
        </p:sp>
        <p:sp>
          <p:nvSpPr>
            <p:cNvPr id="12" name="Freeform 11"/>
            <p:cNvSpPr/>
            <p:nvPr/>
          </p:nvSpPr>
          <p:spPr>
            <a:xfrm>
              <a:off x="8908645" y="1940080"/>
              <a:ext cx="2208762" cy="883504"/>
            </a:xfrm>
            <a:custGeom>
              <a:avLst/>
              <a:gdLst>
                <a:gd name="connsiteX0" fmla="*/ 0 w 2208762"/>
                <a:gd name="connsiteY0" fmla="*/ 0 h 883504"/>
                <a:gd name="connsiteX1" fmla="*/ 2208762 w 2208762"/>
                <a:gd name="connsiteY1" fmla="*/ 0 h 883504"/>
                <a:gd name="connsiteX2" fmla="*/ 2208762 w 2208762"/>
                <a:gd name="connsiteY2" fmla="*/ 883504 h 883504"/>
                <a:gd name="connsiteX3" fmla="*/ 0 w 2208762"/>
                <a:gd name="connsiteY3" fmla="*/ 883504 h 883504"/>
                <a:gd name="connsiteX4" fmla="*/ 0 w 2208762"/>
                <a:gd name="connsiteY4" fmla="*/ 0 h 88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762" h="883504">
                  <a:moveTo>
                    <a:pt x="0" y="0"/>
                  </a:moveTo>
                  <a:lnTo>
                    <a:pt x="2208762" y="0"/>
                  </a:lnTo>
                  <a:lnTo>
                    <a:pt x="2208762" y="883504"/>
                  </a:lnTo>
                  <a:lnTo>
                    <a:pt x="0" y="88350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a:ea typeface="+mn-ea"/>
                  <a:cs typeface="+mn-cs"/>
                </a:rPr>
                <a:t>Keep it simple to people who are not in the field</a:t>
              </a:r>
              <a:endParaRPr kumimoji="0" lang="he-IL"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 name="Freeform 12"/>
            <p:cNvSpPr/>
            <p:nvPr/>
          </p:nvSpPr>
          <p:spPr>
            <a:xfrm>
              <a:off x="8908645" y="2823584"/>
              <a:ext cx="2208762" cy="2854800"/>
            </a:xfrm>
            <a:custGeom>
              <a:avLst/>
              <a:gdLst>
                <a:gd name="connsiteX0" fmla="*/ 0 w 2208762"/>
                <a:gd name="connsiteY0" fmla="*/ 0 h 2854800"/>
                <a:gd name="connsiteX1" fmla="*/ 2208762 w 2208762"/>
                <a:gd name="connsiteY1" fmla="*/ 0 h 2854800"/>
                <a:gd name="connsiteX2" fmla="*/ 2208762 w 2208762"/>
                <a:gd name="connsiteY2" fmla="*/ 2854800 h 2854800"/>
                <a:gd name="connsiteX3" fmla="*/ 0 w 2208762"/>
                <a:gd name="connsiteY3" fmla="*/ 2854800 h 2854800"/>
                <a:gd name="connsiteX4" fmla="*/ 0 w 2208762"/>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762" h="2854800">
                  <a:moveTo>
                    <a:pt x="0" y="0"/>
                  </a:moveTo>
                  <a:lnTo>
                    <a:pt x="2208762" y="0"/>
                  </a:lnTo>
                  <a:lnTo>
                    <a:pt x="2208762"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Macrophages can shape tissue function in homeostasis and in disease</a:t>
              </a:r>
              <a:endParaRPr kumimoji="0" lang="he-IL"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Arial" panose="020B0604020202020204" pitchFamily="34" charset="0"/>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We investigate the role of COMMD10 in regulating macrophages and tissue function in gastrointestinal, inflammatory and metabolic diseases</a:t>
              </a:r>
              <a:endParaRPr kumimoji="0" lang="he-IL"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355965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1806CAE0-CBF1-3B95-C03B-D8760CF468AA}"/>
              </a:ext>
            </a:extLst>
          </p:cNvPr>
          <p:cNvSpPr/>
          <p:nvPr/>
        </p:nvSpPr>
        <p:spPr>
          <a:xfrm>
            <a:off x="2655478" y="2561703"/>
            <a:ext cx="3310003" cy="2327181"/>
          </a:xfrm>
          <a:custGeom>
            <a:avLst/>
            <a:gdLst>
              <a:gd name="connsiteX0" fmla="*/ 3420718 w 7387909"/>
              <a:gd name="connsiteY0" fmla="*/ 1020242 h 5363152"/>
              <a:gd name="connsiteX1" fmla="*/ 2957078 w 7387909"/>
              <a:gd name="connsiteY1" fmla="*/ 620997 h 5363152"/>
              <a:gd name="connsiteX2" fmla="*/ 2429044 w 7387909"/>
              <a:gd name="connsiteY2" fmla="*/ 672513 h 5363152"/>
              <a:gd name="connsiteX3" fmla="*/ 2145709 w 7387909"/>
              <a:gd name="connsiteY3" fmla="*/ 1071758 h 5363152"/>
              <a:gd name="connsiteX4" fmla="*/ 2274498 w 7387909"/>
              <a:gd name="connsiteY4" fmla="*/ 1651307 h 5363152"/>
              <a:gd name="connsiteX5" fmla="*/ 1875253 w 7387909"/>
              <a:gd name="connsiteY5" fmla="*/ 2024794 h 5363152"/>
              <a:gd name="connsiteX6" fmla="*/ 600244 w 7387909"/>
              <a:gd name="connsiteY6" fmla="*/ 1689944 h 5363152"/>
              <a:gd name="connsiteX7" fmla="*/ 7816 w 7387909"/>
              <a:gd name="connsiteY7" fmla="*/ 2591465 h 5363152"/>
              <a:gd name="connsiteX8" fmla="*/ 986611 w 7387909"/>
              <a:gd name="connsiteY8" fmla="*/ 3209651 h 5363152"/>
              <a:gd name="connsiteX9" fmla="*/ 935095 w 7387909"/>
              <a:gd name="connsiteY9" fmla="*/ 3853594 h 5363152"/>
              <a:gd name="connsiteX10" fmla="*/ 213878 w 7387909"/>
              <a:gd name="connsiteY10" fmla="*/ 4574811 h 5363152"/>
              <a:gd name="connsiteX11" fmla="*/ 754791 w 7387909"/>
              <a:gd name="connsiteY11" fmla="*/ 5321786 h 5363152"/>
              <a:gd name="connsiteX12" fmla="*/ 2107073 w 7387909"/>
              <a:gd name="connsiteY12" fmla="*/ 5231634 h 5363152"/>
              <a:gd name="connsiteX13" fmla="*/ 2287377 w 7387909"/>
              <a:gd name="connsiteY13" fmla="*/ 4935420 h 5363152"/>
              <a:gd name="connsiteX14" fmla="*/ 2313135 w 7387909"/>
              <a:gd name="connsiteY14" fmla="*/ 4664963 h 5363152"/>
              <a:gd name="connsiteX15" fmla="*/ 2918442 w 7387909"/>
              <a:gd name="connsiteY15" fmla="*/ 4652085 h 5363152"/>
              <a:gd name="connsiteX16" fmla="*/ 3279050 w 7387909"/>
              <a:gd name="connsiteY16" fmla="*/ 5115724 h 5363152"/>
              <a:gd name="connsiteX17" fmla="*/ 4824515 w 7387909"/>
              <a:gd name="connsiteY17" fmla="*/ 5308907 h 5363152"/>
              <a:gd name="connsiteX18" fmla="*/ 4888909 w 7387909"/>
              <a:gd name="connsiteY18" fmla="*/ 4523296 h 5363152"/>
              <a:gd name="connsiteX19" fmla="*/ 5738915 w 7387909"/>
              <a:gd name="connsiteY19" fmla="*/ 4613448 h 5363152"/>
              <a:gd name="connsiteX20" fmla="*/ 6151039 w 7387909"/>
              <a:gd name="connsiteY20" fmla="*/ 5115724 h 5363152"/>
              <a:gd name="connsiteX21" fmla="*/ 6936650 w 7387909"/>
              <a:gd name="connsiteY21" fmla="*/ 4342992 h 5363152"/>
              <a:gd name="connsiteX22" fmla="*/ 6344222 w 7387909"/>
              <a:gd name="connsiteY22" fmla="*/ 3634654 h 5363152"/>
              <a:gd name="connsiteX23" fmla="*/ 7207106 w 7387909"/>
              <a:gd name="connsiteY23" fmla="*/ 3222530 h 5363152"/>
              <a:gd name="connsiteX24" fmla="*/ 7335895 w 7387909"/>
              <a:gd name="connsiteY24" fmla="*/ 1960400 h 5363152"/>
              <a:gd name="connsiteX25" fmla="*/ 6550284 w 7387909"/>
              <a:gd name="connsiteY25" fmla="*/ 2411161 h 5363152"/>
              <a:gd name="connsiteX26" fmla="*/ 6627557 w 7387909"/>
              <a:gd name="connsiteY26" fmla="*/ 1136152 h 5363152"/>
              <a:gd name="connsiteX27" fmla="*/ 6022250 w 7387909"/>
              <a:gd name="connsiteY27" fmla="*/ 646755 h 5363152"/>
              <a:gd name="connsiteX28" fmla="*/ 5146487 w 7387909"/>
              <a:gd name="connsiteY28" fmla="*/ 1329335 h 5363152"/>
              <a:gd name="connsiteX29" fmla="*/ 4734363 w 7387909"/>
              <a:gd name="connsiteY29" fmla="*/ 736907 h 5363152"/>
              <a:gd name="connsiteX30" fmla="*/ 4154813 w 7387909"/>
              <a:gd name="connsiteY30" fmla="*/ 2811 h 5363152"/>
              <a:gd name="connsiteX31" fmla="*/ 3420718 w 7387909"/>
              <a:gd name="connsiteY31" fmla="*/ 1020242 h 536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87909" h="5363152">
                <a:moveTo>
                  <a:pt x="3420718" y="1020242"/>
                </a:moveTo>
                <a:cubicBezTo>
                  <a:pt x="3221095" y="1123273"/>
                  <a:pt x="3122357" y="678952"/>
                  <a:pt x="2957078" y="620997"/>
                </a:cubicBezTo>
                <a:cubicBezTo>
                  <a:pt x="2791799" y="563042"/>
                  <a:pt x="2564272" y="597386"/>
                  <a:pt x="2429044" y="672513"/>
                </a:cubicBezTo>
                <a:cubicBezTo>
                  <a:pt x="2293816" y="747640"/>
                  <a:pt x="2171467" y="908626"/>
                  <a:pt x="2145709" y="1071758"/>
                </a:cubicBezTo>
                <a:cubicBezTo>
                  <a:pt x="2119951" y="1234890"/>
                  <a:pt x="2319574" y="1492468"/>
                  <a:pt x="2274498" y="1651307"/>
                </a:cubicBezTo>
                <a:cubicBezTo>
                  <a:pt x="2229422" y="1810146"/>
                  <a:pt x="2154295" y="2018355"/>
                  <a:pt x="1875253" y="2024794"/>
                </a:cubicBezTo>
                <a:cubicBezTo>
                  <a:pt x="1596211" y="2031234"/>
                  <a:pt x="911483" y="1595499"/>
                  <a:pt x="600244" y="1689944"/>
                </a:cubicBezTo>
                <a:cubicBezTo>
                  <a:pt x="289005" y="1784389"/>
                  <a:pt x="-56579" y="2338180"/>
                  <a:pt x="7816" y="2591465"/>
                </a:cubicBezTo>
                <a:cubicBezTo>
                  <a:pt x="72211" y="2844750"/>
                  <a:pt x="832065" y="2999296"/>
                  <a:pt x="986611" y="3209651"/>
                </a:cubicBezTo>
                <a:cubicBezTo>
                  <a:pt x="1141157" y="3420006"/>
                  <a:pt x="1063884" y="3626067"/>
                  <a:pt x="935095" y="3853594"/>
                </a:cubicBezTo>
                <a:cubicBezTo>
                  <a:pt x="806306" y="4081121"/>
                  <a:pt x="243929" y="4330112"/>
                  <a:pt x="213878" y="4574811"/>
                </a:cubicBezTo>
                <a:cubicBezTo>
                  <a:pt x="183827" y="4819510"/>
                  <a:pt x="439258" y="5212315"/>
                  <a:pt x="754791" y="5321786"/>
                </a:cubicBezTo>
                <a:cubicBezTo>
                  <a:pt x="1070324" y="5431257"/>
                  <a:pt x="1851642" y="5296028"/>
                  <a:pt x="2107073" y="5231634"/>
                </a:cubicBezTo>
                <a:cubicBezTo>
                  <a:pt x="2362504" y="5167240"/>
                  <a:pt x="2253033" y="5029865"/>
                  <a:pt x="2287377" y="4935420"/>
                </a:cubicBezTo>
                <a:cubicBezTo>
                  <a:pt x="2321721" y="4840975"/>
                  <a:pt x="2207957" y="4712186"/>
                  <a:pt x="2313135" y="4664963"/>
                </a:cubicBezTo>
                <a:cubicBezTo>
                  <a:pt x="2418312" y="4617741"/>
                  <a:pt x="2757456" y="4576958"/>
                  <a:pt x="2918442" y="4652085"/>
                </a:cubicBezTo>
                <a:cubicBezTo>
                  <a:pt x="3079428" y="4727212"/>
                  <a:pt x="2961371" y="5006254"/>
                  <a:pt x="3279050" y="5115724"/>
                </a:cubicBezTo>
                <a:cubicBezTo>
                  <a:pt x="3596729" y="5225194"/>
                  <a:pt x="4556205" y="5407645"/>
                  <a:pt x="4824515" y="5308907"/>
                </a:cubicBezTo>
                <a:cubicBezTo>
                  <a:pt x="5092825" y="5210169"/>
                  <a:pt x="4736509" y="4639206"/>
                  <a:pt x="4888909" y="4523296"/>
                </a:cubicBezTo>
                <a:cubicBezTo>
                  <a:pt x="5041309" y="4407386"/>
                  <a:pt x="5528560" y="4514710"/>
                  <a:pt x="5738915" y="4613448"/>
                </a:cubicBezTo>
                <a:cubicBezTo>
                  <a:pt x="5949270" y="4712186"/>
                  <a:pt x="5951417" y="5160800"/>
                  <a:pt x="6151039" y="5115724"/>
                </a:cubicBezTo>
                <a:cubicBezTo>
                  <a:pt x="6350661" y="5070648"/>
                  <a:pt x="6904453" y="4589837"/>
                  <a:pt x="6936650" y="4342992"/>
                </a:cubicBezTo>
                <a:cubicBezTo>
                  <a:pt x="6968847" y="4096147"/>
                  <a:pt x="6299146" y="3821398"/>
                  <a:pt x="6344222" y="3634654"/>
                </a:cubicBezTo>
                <a:cubicBezTo>
                  <a:pt x="6389298" y="3447910"/>
                  <a:pt x="7041827" y="3501572"/>
                  <a:pt x="7207106" y="3222530"/>
                </a:cubicBezTo>
                <a:cubicBezTo>
                  <a:pt x="7372385" y="2943488"/>
                  <a:pt x="7445365" y="2095628"/>
                  <a:pt x="7335895" y="1960400"/>
                </a:cubicBezTo>
                <a:cubicBezTo>
                  <a:pt x="7226425" y="1825172"/>
                  <a:pt x="6668340" y="2548536"/>
                  <a:pt x="6550284" y="2411161"/>
                </a:cubicBezTo>
                <a:cubicBezTo>
                  <a:pt x="6432228" y="2273786"/>
                  <a:pt x="6715563" y="1430220"/>
                  <a:pt x="6627557" y="1136152"/>
                </a:cubicBezTo>
                <a:cubicBezTo>
                  <a:pt x="6539551" y="842084"/>
                  <a:pt x="6269095" y="614558"/>
                  <a:pt x="6022250" y="646755"/>
                </a:cubicBezTo>
                <a:cubicBezTo>
                  <a:pt x="5775405" y="678952"/>
                  <a:pt x="5361135" y="1314310"/>
                  <a:pt x="5146487" y="1329335"/>
                </a:cubicBezTo>
                <a:cubicBezTo>
                  <a:pt x="4931839" y="1344360"/>
                  <a:pt x="4899642" y="957994"/>
                  <a:pt x="4734363" y="736907"/>
                </a:cubicBezTo>
                <a:cubicBezTo>
                  <a:pt x="4569084" y="515820"/>
                  <a:pt x="4367315" y="-44412"/>
                  <a:pt x="4154813" y="2811"/>
                </a:cubicBezTo>
                <a:cubicBezTo>
                  <a:pt x="3942312" y="50033"/>
                  <a:pt x="3620341" y="917211"/>
                  <a:pt x="3420718" y="1020242"/>
                </a:cubicBezTo>
                <a:close/>
              </a:path>
            </a:pathLst>
          </a:custGeom>
          <a:gradFill flip="none" rotWithShape="1">
            <a:gsLst>
              <a:gs pos="0">
                <a:schemeClr val="accent1">
                  <a:tint val="66000"/>
                  <a:satMod val="160000"/>
                </a:schemeClr>
              </a:gs>
              <a:gs pos="40362">
                <a:srgbClr val="BFD7F8"/>
              </a:gs>
              <a:gs pos="42000">
                <a:schemeClr val="accent1">
                  <a:tint val="44500"/>
                  <a:satMod val="160000"/>
                </a:schemeClr>
              </a:gs>
              <a:gs pos="100000">
                <a:schemeClr val="accent1">
                  <a:tint val="23500"/>
                  <a:satMod val="160000"/>
                </a:schemeClr>
              </a:gs>
            </a:gsLst>
            <a:path path="rect">
              <a:fillToRect l="100000" t="100000"/>
            </a:path>
            <a:tileRect r="-100000" b="-100000"/>
          </a:gra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TextBox 7">
            <a:extLst>
              <a:ext uri="{FF2B5EF4-FFF2-40B4-BE49-F238E27FC236}">
                <a16:creationId xmlns:a16="http://schemas.microsoft.com/office/drawing/2014/main" id="{1EDDEADC-BECB-D472-149F-6C7444B6CA7A}"/>
              </a:ext>
            </a:extLst>
          </p:cNvPr>
          <p:cNvSpPr txBox="1"/>
          <p:nvPr/>
        </p:nvSpPr>
        <p:spPr>
          <a:xfrm>
            <a:off x="2065880" y="685040"/>
            <a:ext cx="8496944" cy="58477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COMMD10 deficient mice are leaner with improved metabolic indices due to increased mitochondrial activation</a:t>
            </a:r>
          </a:p>
        </p:txBody>
      </p:sp>
      <p:sp>
        <p:nvSpPr>
          <p:cNvPr id="6" name="Freeform 26">
            <a:extLst>
              <a:ext uri="{FF2B5EF4-FFF2-40B4-BE49-F238E27FC236}">
                <a16:creationId xmlns:a16="http://schemas.microsoft.com/office/drawing/2014/main" id="{56F088D5-618D-9F2A-2EDA-D26D3A77291E}"/>
              </a:ext>
            </a:extLst>
          </p:cNvPr>
          <p:cNvSpPr/>
          <p:nvPr/>
        </p:nvSpPr>
        <p:spPr>
          <a:xfrm>
            <a:off x="6823112" y="2594283"/>
            <a:ext cx="3310003" cy="2327181"/>
          </a:xfrm>
          <a:custGeom>
            <a:avLst/>
            <a:gdLst>
              <a:gd name="connsiteX0" fmla="*/ 3420718 w 7387909"/>
              <a:gd name="connsiteY0" fmla="*/ 1020242 h 5363152"/>
              <a:gd name="connsiteX1" fmla="*/ 2957078 w 7387909"/>
              <a:gd name="connsiteY1" fmla="*/ 620997 h 5363152"/>
              <a:gd name="connsiteX2" fmla="*/ 2429044 w 7387909"/>
              <a:gd name="connsiteY2" fmla="*/ 672513 h 5363152"/>
              <a:gd name="connsiteX3" fmla="*/ 2145709 w 7387909"/>
              <a:gd name="connsiteY3" fmla="*/ 1071758 h 5363152"/>
              <a:gd name="connsiteX4" fmla="*/ 2274498 w 7387909"/>
              <a:gd name="connsiteY4" fmla="*/ 1651307 h 5363152"/>
              <a:gd name="connsiteX5" fmla="*/ 1875253 w 7387909"/>
              <a:gd name="connsiteY5" fmla="*/ 2024794 h 5363152"/>
              <a:gd name="connsiteX6" fmla="*/ 600244 w 7387909"/>
              <a:gd name="connsiteY6" fmla="*/ 1689944 h 5363152"/>
              <a:gd name="connsiteX7" fmla="*/ 7816 w 7387909"/>
              <a:gd name="connsiteY7" fmla="*/ 2591465 h 5363152"/>
              <a:gd name="connsiteX8" fmla="*/ 986611 w 7387909"/>
              <a:gd name="connsiteY8" fmla="*/ 3209651 h 5363152"/>
              <a:gd name="connsiteX9" fmla="*/ 935095 w 7387909"/>
              <a:gd name="connsiteY9" fmla="*/ 3853594 h 5363152"/>
              <a:gd name="connsiteX10" fmla="*/ 213878 w 7387909"/>
              <a:gd name="connsiteY10" fmla="*/ 4574811 h 5363152"/>
              <a:gd name="connsiteX11" fmla="*/ 754791 w 7387909"/>
              <a:gd name="connsiteY11" fmla="*/ 5321786 h 5363152"/>
              <a:gd name="connsiteX12" fmla="*/ 2107073 w 7387909"/>
              <a:gd name="connsiteY12" fmla="*/ 5231634 h 5363152"/>
              <a:gd name="connsiteX13" fmla="*/ 2287377 w 7387909"/>
              <a:gd name="connsiteY13" fmla="*/ 4935420 h 5363152"/>
              <a:gd name="connsiteX14" fmla="*/ 2313135 w 7387909"/>
              <a:gd name="connsiteY14" fmla="*/ 4664963 h 5363152"/>
              <a:gd name="connsiteX15" fmla="*/ 2918442 w 7387909"/>
              <a:gd name="connsiteY15" fmla="*/ 4652085 h 5363152"/>
              <a:gd name="connsiteX16" fmla="*/ 3279050 w 7387909"/>
              <a:gd name="connsiteY16" fmla="*/ 5115724 h 5363152"/>
              <a:gd name="connsiteX17" fmla="*/ 4824515 w 7387909"/>
              <a:gd name="connsiteY17" fmla="*/ 5308907 h 5363152"/>
              <a:gd name="connsiteX18" fmla="*/ 4888909 w 7387909"/>
              <a:gd name="connsiteY18" fmla="*/ 4523296 h 5363152"/>
              <a:gd name="connsiteX19" fmla="*/ 5738915 w 7387909"/>
              <a:gd name="connsiteY19" fmla="*/ 4613448 h 5363152"/>
              <a:gd name="connsiteX20" fmla="*/ 6151039 w 7387909"/>
              <a:gd name="connsiteY20" fmla="*/ 5115724 h 5363152"/>
              <a:gd name="connsiteX21" fmla="*/ 6936650 w 7387909"/>
              <a:gd name="connsiteY21" fmla="*/ 4342992 h 5363152"/>
              <a:gd name="connsiteX22" fmla="*/ 6344222 w 7387909"/>
              <a:gd name="connsiteY22" fmla="*/ 3634654 h 5363152"/>
              <a:gd name="connsiteX23" fmla="*/ 7207106 w 7387909"/>
              <a:gd name="connsiteY23" fmla="*/ 3222530 h 5363152"/>
              <a:gd name="connsiteX24" fmla="*/ 7335895 w 7387909"/>
              <a:gd name="connsiteY24" fmla="*/ 1960400 h 5363152"/>
              <a:gd name="connsiteX25" fmla="*/ 6550284 w 7387909"/>
              <a:gd name="connsiteY25" fmla="*/ 2411161 h 5363152"/>
              <a:gd name="connsiteX26" fmla="*/ 6627557 w 7387909"/>
              <a:gd name="connsiteY26" fmla="*/ 1136152 h 5363152"/>
              <a:gd name="connsiteX27" fmla="*/ 6022250 w 7387909"/>
              <a:gd name="connsiteY27" fmla="*/ 646755 h 5363152"/>
              <a:gd name="connsiteX28" fmla="*/ 5146487 w 7387909"/>
              <a:gd name="connsiteY28" fmla="*/ 1329335 h 5363152"/>
              <a:gd name="connsiteX29" fmla="*/ 4734363 w 7387909"/>
              <a:gd name="connsiteY29" fmla="*/ 736907 h 5363152"/>
              <a:gd name="connsiteX30" fmla="*/ 4154813 w 7387909"/>
              <a:gd name="connsiteY30" fmla="*/ 2811 h 5363152"/>
              <a:gd name="connsiteX31" fmla="*/ 3420718 w 7387909"/>
              <a:gd name="connsiteY31" fmla="*/ 1020242 h 536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87909" h="5363152">
                <a:moveTo>
                  <a:pt x="3420718" y="1020242"/>
                </a:moveTo>
                <a:cubicBezTo>
                  <a:pt x="3221095" y="1123273"/>
                  <a:pt x="3122357" y="678952"/>
                  <a:pt x="2957078" y="620997"/>
                </a:cubicBezTo>
                <a:cubicBezTo>
                  <a:pt x="2791799" y="563042"/>
                  <a:pt x="2564272" y="597386"/>
                  <a:pt x="2429044" y="672513"/>
                </a:cubicBezTo>
                <a:cubicBezTo>
                  <a:pt x="2293816" y="747640"/>
                  <a:pt x="2171467" y="908626"/>
                  <a:pt x="2145709" y="1071758"/>
                </a:cubicBezTo>
                <a:cubicBezTo>
                  <a:pt x="2119951" y="1234890"/>
                  <a:pt x="2319574" y="1492468"/>
                  <a:pt x="2274498" y="1651307"/>
                </a:cubicBezTo>
                <a:cubicBezTo>
                  <a:pt x="2229422" y="1810146"/>
                  <a:pt x="2154295" y="2018355"/>
                  <a:pt x="1875253" y="2024794"/>
                </a:cubicBezTo>
                <a:cubicBezTo>
                  <a:pt x="1596211" y="2031234"/>
                  <a:pt x="911483" y="1595499"/>
                  <a:pt x="600244" y="1689944"/>
                </a:cubicBezTo>
                <a:cubicBezTo>
                  <a:pt x="289005" y="1784389"/>
                  <a:pt x="-56579" y="2338180"/>
                  <a:pt x="7816" y="2591465"/>
                </a:cubicBezTo>
                <a:cubicBezTo>
                  <a:pt x="72211" y="2844750"/>
                  <a:pt x="832065" y="2999296"/>
                  <a:pt x="986611" y="3209651"/>
                </a:cubicBezTo>
                <a:cubicBezTo>
                  <a:pt x="1141157" y="3420006"/>
                  <a:pt x="1063884" y="3626067"/>
                  <a:pt x="935095" y="3853594"/>
                </a:cubicBezTo>
                <a:cubicBezTo>
                  <a:pt x="806306" y="4081121"/>
                  <a:pt x="243929" y="4330112"/>
                  <a:pt x="213878" y="4574811"/>
                </a:cubicBezTo>
                <a:cubicBezTo>
                  <a:pt x="183827" y="4819510"/>
                  <a:pt x="439258" y="5212315"/>
                  <a:pt x="754791" y="5321786"/>
                </a:cubicBezTo>
                <a:cubicBezTo>
                  <a:pt x="1070324" y="5431257"/>
                  <a:pt x="1851642" y="5296028"/>
                  <a:pt x="2107073" y="5231634"/>
                </a:cubicBezTo>
                <a:cubicBezTo>
                  <a:pt x="2362504" y="5167240"/>
                  <a:pt x="2253033" y="5029865"/>
                  <a:pt x="2287377" y="4935420"/>
                </a:cubicBezTo>
                <a:cubicBezTo>
                  <a:pt x="2321721" y="4840975"/>
                  <a:pt x="2207957" y="4712186"/>
                  <a:pt x="2313135" y="4664963"/>
                </a:cubicBezTo>
                <a:cubicBezTo>
                  <a:pt x="2418312" y="4617741"/>
                  <a:pt x="2757456" y="4576958"/>
                  <a:pt x="2918442" y="4652085"/>
                </a:cubicBezTo>
                <a:cubicBezTo>
                  <a:pt x="3079428" y="4727212"/>
                  <a:pt x="2961371" y="5006254"/>
                  <a:pt x="3279050" y="5115724"/>
                </a:cubicBezTo>
                <a:cubicBezTo>
                  <a:pt x="3596729" y="5225194"/>
                  <a:pt x="4556205" y="5407645"/>
                  <a:pt x="4824515" y="5308907"/>
                </a:cubicBezTo>
                <a:cubicBezTo>
                  <a:pt x="5092825" y="5210169"/>
                  <a:pt x="4736509" y="4639206"/>
                  <a:pt x="4888909" y="4523296"/>
                </a:cubicBezTo>
                <a:cubicBezTo>
                  <a:pt x="5041309" y="4407386"/>
                  <a:pt x="5528560" y="4514710"/>
                  <a:pt x="5738915" y="4613448"/>
                </a:cubicBezTo>
                <a:cubicBezTo>
                  <a:pt x="5949270" y="4712186"/>
                  <a:pt x="5951417" y="5160800"/>
                  <a:pt x="6151039" y="5115724"/>
                </a:cubicBezTo>
                <a:cubicBezTo>
                  <a:pt x="6350661" y="5070648"/>
                  <a:pt x="6904453" y="4589837"/>
                  <a:pt x="6936650" y="4342992"/>
                </a:cubicBezTo>
                <a:cubicBezTo>
                  <a:pt x="6968847" y="4096147"/>
                  <a:pt x="6299146" y="3821398"/>
                  <a:pt x="6344222" y="3634654"/>
                </a:cubicBezTo>
                <a:cubicBezTo>
                  <a:pt x="6389298" y="3447910"/>
                  <a:pt x="7041827" y="3501572"/>
                  <a:pt x="7207106" y="3222530"/>
                </a:cubicBezTo>
                <a:cubicBezTo>
                  <a:pt x="7372385" y="2943488"/>
                  <a:pt x="7445365" y="2095628"/>
                  <a:pt x="7335895" y="1960400"/>
                </a:cubicBezTo>
                <a:cubicBezTo>
                  <a:pt x="7226425" y="1825172"/>
                  <a:pt x="6668340" y="2548536"/>
                  <a:pt x="6550284" y="2411161"/>
                </a:cubicBezTo>
                <a:cubicBezTo>
                  <a:pt x="6432228" y="2273786"/>
                  <a:pt x="6715563" y="1430220"/>
                  <a:pt x="6627557" y="1136152"/>
                </a:cubicBezTo>
                <a:cubicBezTo>
                  <a:pt x="6539551" y="842084"/>
                  <a:pt x="6269095" y="614558"/>
                  <a:pt x="6022250" y="646755"/>
                </a:cubicBezTo>
                <a:cubicBezTo>
                  <a:pt x="5775405" y="678952"/>
                  <a:pt x="5361135" y="1314310"/>
                  <a:pt x="5146487" y="1329335"/>
                </a:cubicBezTo>
                <a:cubicBezTo>
                  <a:pt x="4931839" y="1344360"/>
                  <a:pt x="4899642" y="957994"/>
                  <a:pt x="4734363" y="736907"/>
                </a:cubicBezTo>
                <a:cubicBezTo>
                  <a:pt x="4569084" y="515820"/>
                  <a:pt x="4367315" y="-44412"/>
                  <a:pt x="4154813" y="2811"/>
                </a:cubicBezTo>
                <a:cubicBezTo>
                  <a:pt x="3942312" y="50033"/>
                  <a:pt x="3620341" y="917211"/>
                  <a:pt x="3420718" y="1020242"/>
                </a:cubicBezTo>
                <a:close/>
              </a:path>
            </a:pathLst>
          </a:custGeom>
          <a:solidFill>
            <a:srgbClr val="F3E2D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Oval 27">
            <a:extLst>
              <a:ext uri="{FF2B5EF4-FFF2-40B4-BE49-F238E27FC236}">
                <a16:creationId xmlns:a16="http://schemas.microsoft.com/office/drawing/2014/main" id="{FB154BF7-2A70-D337-C3D5-08DA3AB7A3D4}"/>
              </a:ext>
            </a:extLst>
          </p:cNvPr>
          <p:cNvSpPr/>
          <p:nvPr/>
        </p:nvSpPr>
        <p:spPr>
          <a:xfrm>
            <a:off x="3366137" y="3815741"/>
            <a:ext cx="2173733" cy="533626"/>
          </a:xfrm>
          <a:prstGeom prst="ellipse">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8" name="Oval 28">
            <a:extLst>
              <a:ext uri="{FF2B5EF4-FFF2-40B4-BE49-F238E27FC236}">
                <a16:creationId xmlns:a16="http://schemas.microsoft.com/office/drawing/2014/main" id="{4DE90CD0-5ED9-6556-EBC4-9AC8EF5894E4}"/>
              </a:ext>
            </a:extLst>
          </p:cNvPr>
          <p:cNvSpPr/>
          <p:nvPr/>
        </p:nvSpPr>
        <p:spPr>
          <a:xfrm>
            <a:off x="8210846" y="3061470"/>
            <a:ext cx="670470" cy="411820"/>
          </a:xfrm>
          <a:prstGeom prst="ellipse">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Freeform 29">
            <a:extLst>
              <a:ext uri="{FF2B5EF4-FFF2-40B4-BE49-F238E27FC236}">
                <a16:creationId xmlns:a16="http://schemas.microsoft.com/office/drawing/2014/main" id="{1D2623CF-6643-982B-D409-91B439AEE0AF}"/>
              </a:ext>
            </a:extLst>
          </p:cNvPr>
          <p:cNvSpPr/>
          <p:nvPr/>
        </p:nvSpPr>
        <p:spPr>
          <a:xfrm>
            <a:off x="3647843" y="3890229"/>
            <a:ext cx="1679572" cy="344372"/>
          </a:xfrm>
          <a:custGeom>
            <a:avLst/>
            <a:gdLst>
              <a:gd name="connsiteX0" fmla="*/ 25796 w 6265442"/>
              <a:gd name="connsiteY0" fmla="*/ 1236404 h 1616499"/>
              <a:gd name="connsiteX1" fmla="*/ 93530 w 6265442"/>
              <a:gd name="connsiteY1" fmla="*/ 389738 h 1616499"/>
              <a:gd name="connsiteX2" fmla="*/ 753930 w 6265442"/>
              <a:gd name="connsiteY2" fmla="*/ 322004 h 1616499"/>
              <a:gd name="connsiteX3" fmla="*/ 974063 w 6265442"/>
              <a:gd name="connsiteY3" fmla="*/ 745338 h 1616499"/>
              <a:gd name="connsiteX4" fmla="*/ 1482063 w 6265442"/>
              <a:gd name="connsiteY4" fmla="*/ 796138 h 1616499"/>
              <a:gd name="connsiteX5" fmla="*/ 1600596 w 6265442"/>
              <a:gd name="connsiteY5" fmla="*/ 338938 h 1616499"/>
              <a:gd name="connsiteX6" fmla="*/ 2040863 w 6265442"/>
              <a:gd name="connsiteY6" fmla="*/ 305071 h 1616499"/>
              <a:gd name="connsiteX7" fmla="*/ 2244063 w 6265442"/>
              <a:gd name="connsiteY7" fmla="*/ 779204 h 1616499"/>
              <a:gd name="connsiteX8" fmla="*/ 2294863 w 6265442"/>
              <a:gd name="connsiteY8" fmla="*/ 999338 h 1616499"/>
              <a:gd name="connsiteX9" fmla="*/ 2667396 w 6265442"/>
              <a:gd name="connsiteY9" fmla="*/ 880804 h 1616499"/>
              <a:gd name="connsiteX10" fmla="*/ 2819796 w 6265442"/>
              <a:gd name="connsiteY10" fmla="*/ 406671 h 1616499"/>
              <a:gd name="connsiteX11" fmla="*/ 3327796 w 6265442"/>
              <a:gd name="connsiteY11" fmla="*/ 237338 h 1616499"/>
              <a:gd name="connsiteX12" fmla="*/ 3514063 w 6265442"/>
              <a:gd name="connsiteY12" fmla="*/ 880804 h 1616499"/>
              <a:gd name="connsiteX13" fmla="*/ 3615663 w 6265442"/>
              <a:gd name="connsiteY13" fmla="*/ 1050138 h 1616499"/>
              <a:gd name="connsiteX14" fmla="*/ 4038996 w 6265442"/>
              <a:gd name="connsiteY14" fmla="*/ 999338 h 1616499"/>
              <a:gd name="connsiteX15" fmla="*/ 4089796 w 6265442"/>
              <a:gd name="connsiteY15" fmla="*/ 423604 h 1616499"/>
              <a:gd name="connsiteX16" fmla="*/ 4360730 w 6265442"/>
              <a:gd name="connsiteY16" fmla="*/ 203471 h 1616499"/>
              <a:gd name="connsiteX17" fmla="*/ 4767130 w 6265442"/>
              <a:gd name="connsiteY17" fmla="*/ 152671 h 1616499"/>
              <a:gd name="connsiteX18" fmla="*/ 4953396 w 6265442"/>
              <a:gd name="connsiteY18" fmla="*/ 914671 h 1616499"/>
              <a:gd name="connsiteX19" fmla="*/ 5071930 w 6265442"/>
              <a:gd name="connsiteY19" fmla="*/ 1100938 h 1616499"/>
              <a:gd name="connsiteX20" fmla="*/ 5325930 w 6265442"/>
              <a:gd name="connsiteY20" fmla="*/ 525204 h 1616499"/>
              <a:gd name="connsiteX21" fmla="*/ 5596863 w 6265442"/>
              <a:gd name="connsiteY21" fmla="*/ 17204 h 1616499"/>
              <a:gd name="connsiteX22" fmla="*/ 6257263 w 6265442"/>
              <a:gd name="connsiteY22" fmla="*/ 169604 h 1616499"/>
              <a:gd name="connsiteX23" fmla="*/ 5952463 w 6265442"/>
              <a:gd name="connsiteY23" fmla="*/ 660671 h 1616499"/>
              <a:gd name="connsiteX24" fmla="*/ 5749263 w 6265442"/>
              <a:gd name="connsiteY24" fmla="*/ 508271 h 1616499"/>
              <a:gd name="connsiteX25" fmla="*/ 5681530 w 6265442"/>
              <a:gd name="connsiteY25" fmla="*/ 1236404 h 1616499"/>
              <a:gd name="connsiteX26" fmla="*/ 5393663 w 6265442"/>
              <a:gd name="connsiteY26" fmla="*/ 1592004 h 1616499"/>
              <a:gd name="connsiteX27" fmla="*/ 4597796 w 6265442"/>
              <a:gd name="connsiteY27" fmla="*/ 1507338 h 1616499"/>
              <a:gd name="connsiteX28" fmla="*/ 4631663 w 6265442"/>
              <a:gd name="connsiteY28" fmla="*/ 880804 h 1616499"/>
              <a:gd name="connsiteX29" fmla="*/ 4377663 w 6265442"/>
              <a:gd name="connsiteY29" fmla="*/ 1067071 h 1616499"/>
              <a:gd name="connsiteX30" fmla="*/ 4242196 w 6265442"/>
              <a:gd name="connsiteY30" fmla="*/ 1524271 h 1616499"/>
              <a:gd name="connsiteX31" fmla="*/ 3734196 w 6265442"/>
              <a:gd name="connsiteY31" fmla="*/ 1541204 h 1616499"/>
              <a:gd name="connsiteX32" fmla="*/ 3547930 w 6265442"/>
              <a:gd name="connsiteY32" fmla="*/ 1490404 h 1616499"/>
              <a:gd name="connsiteX33" fmla="*/ 3192330 w 6265442"/>
              <a:gd name="connsiteY33" fmla="*/ 1236404 h 1616499"/>
              <a:gd name="connsiteX34" fmla="*/ 3141530 w 6265442"/>
              <a:gd name="connsiteY34" fmla="*/ 914671 h 1616499"/>
              <a:gd name="connsiteX35" fmla="*/ 2955263 w 6265442"/>
              <a:gd name="connsiteY35" fmla="*/ 999338 h 1616499"/>
              <a:gd name="connsiteX36" fmla="*/ 2752063 w 6265442"/>
              <a:gd name="connsiteY36" fmla="*/ 1405738 h 1616499"/>
              <a:gd name="connsiteX37" fmla="*/ 2193263 w 6265442"/>
              <a:gd name="connsiteY37" fmla="*/ 1371871 h 1616499"/>
              <a:gd name="connsiteX38" fmla="*/ 2074730 w 6265442"/>
              <a:gd name="connsiteY38" fmla="*/ 897738 h 1616499"/>
              <a:gd name="connsiteX39" fmla="*/ 1769930 w 6265442"/>
              <a:gd name="connsiteY39" fmla="*/ 1050138 h 1616499"/>
              <a:gd name="connsiteX40" fmla="*/ 1668330 w 6265442"/>
              <a:gd name="connsiteY40" fmla="*/ 1473471 h 1616499"/>
              <a:gd name="connsiteX41" fmla="*/ 838596 w 6265442"/>
              <a:gd name="connsiteY41" fmla="*/ 1422671 h 1616499"/>
              <a:gd name="connsiteX42" fmla="*/ 618463 w 6265442"/>
              <a:gd name="connsiteY42" fmla="*/ 914671 h 1616499"/>
              <a:gd name="connsiteX43" fmla="*/ 499930 w 6265442"/>
              <a:gd name="connsiteY43" fmla="*/ 1050138 h 1616499"/>
              <a:gd name="connsiteX44" fmla="*/ 296730 w 6265442"/>
              <a:gd name="connsiteY44" fmla="*/ 1507338 h 1616499"/>
              <a:gd name="connsiteX45" fmla="*/ 25796 w 6265442"/>
              <a:gd name="connsiteY45" fmla="*/ 1236404 h 161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265442" h="1616499">
                <a:moveTo>
                  <a:pt x="25796" y="1236404"/>
                </a:moveTo>
                <a:cubicBezTo>
                  <a:pt x="-8071" y="1050137"/>
                  <a:pt x="-27826" y="542138"/>
                  <a:pt x="93530" y="389738"/>
                </a:cubicBezTo>
                <a:cubicBezTo>
                  <a:pt x="214886" y="237338"/>
                  <a:pt x="607174" y="262737"/>
                  <a:pt x="753930" y="322004"/>
                </a:cubicBezTo>
                <a:cubicBezTo>
                  <a:pt x="900686" y="381271"/>
                  <a:pt x="852708" y="666316"/>
                  <a:pt x="974063" y="745338"/>
                </a:cubicBezTo>
                <a:cubicBezTo>
                  <a:pt x="1095418" y="824360"/>
                  <a:pt x="1377641" y="863871"/>
                  <a:pt x="1482063" y="796138"/>
                </a:cubicBezTo>
                <a:cubicBezTo>
                  <a:pt x="1586485" y="728405"/>
                  <a:pt x="1507463" y="420782"/>
                  <a:pt x="1600596" y="338938"/>
                </a:cubicBezTo>
                <a:cubicBezTo>
                  <a:pt x="1693729" y="257094"/>
                  <a:pt x="1933619" y="231693"/>
                  <a:pt x="2040863" y="305071"/>
                </a:cubicBezTo>
                <a:cubicBezTo>
                  <a:pt x="2148107" y="378449"/>
                  <a:pt x="2201730" y="663493"/>
                  <a:pt x="2244063" y="779204"/>
                </a:cubicBezTo>
                <a:cubicBezTo>
                  <a:pt x="2286396" y="894915"/>
                  <a:pt x="2224308" y="982405"/>
                  <a:pt x="2294863" y="999338"/>
                </a:cubicBezTo>
                <a:cubicBezTo>
                  <a:pt x="2365418" y="1016271"/>
                  <a:pt x="2579907" y="979582"/>
                  <a:pt x="2667396" y="880804"/>
                </a:cubicBezTo>
                <a:cubicBezTo>
                  <a:pt x="2754885" y="782026"/>
                  <a:pt x="2709729" y="513915"/>
                  <a:pt x="2819796" y="406671"/>
                </a:cubicBezTo>
                <a:cubicBezTo>
                  <a:pt x="2929863" y="299427"/>
                  <a:pt x="3212085" y="158316"/>
                  <a:pt x="3327796" y="237338"/>
                </a:cubicBezTo>
                <a:cubicBezTo>
                  <a:pt x="3443507" y="316360"/>
                  <a:pt x="3466085" y="745337"/>
                  <a:pt x="3514063" y="880804"/>
                </a:cubicBezTo>
                <a:cubicBezTo>
                  <a:pt x="3562041" y="1016271"/>
                  <a:pt x="3528174" y="1030382"/>
                  <a:pt x="3615663" y="1050138"/>
                </a:cubicBezTo>
                <a:cubicBezTo>
                  <a:pt x="3703152" y="1069894"/>
                  <a:pt x="3959974" y="1103760"/>
                  <a:pt x="4038996" y="999338"/>
                </a:cubicBezTo>
                <a:cubicBezTo>
                  <a:pt x="4118018" y="894916"/>
                  <a:pt x="4036174" y="556248"/>
                  <a:pt x="4089796" y="423604"/>
                </a:cubicBezTo>
                <a:cubicBezTo>
                  <a:pt x="4143418" y="290960"/>
                  <a:pt x="4247841" y="248626"/>
                  <a:pt x="4360730" y="203471"/>
                </a:cubicBezTo>
                <a:cubicBezTo>
                  <a:pt x="4473619" y="158315"/>
                  <a:pt x="4668352" y="34138"/>
                  <a:pt x="4767130" y="152671"/>
                </a:cubicBezTo>
                <a:cubicBezTo>
                  <a:pt x="4865908" y="271204"/>
                  <a:pt x="4902596" y="756627"/>
                  <a:pt x="4953396" y="914671"/>
                </a:cubicBezTo>
                <a:cubicBezTo>
                  <a:pt x="5004196" y="1072715"/>
                  <a:pt x="5009841" y="1165849"/>
                  <a:pt x="5071930" y="1100938"/>
                </a:cubicBezTo>
                <a:cubicBezTo>
                  <a:pt x="5134019" y="1036027"/>
                  <a:pt x="5238441" y="705826"/>
                  <a:pt x="5325930" y="525204"/>
                </a:cubicBezTo>
                <a:cubicBezTo>
                  <a:pt x="5413419" y="344582"/>
                  <a:pt x="5441641" y="76471"/>
                  <a:pt x="5596863" y="17204"/>
                </a:cubicBezTo>
                <a:cubicBezTo>
                  <a:pt x="5752085" y="-42063"/>
                  <a:pt x="6197996" y="62360"/>
                  <a:pt x="6257263" y="169604"/>
                </a:cubicBezTo>
                <a:cubicBezTo>
                  <a:pt x="6316530" y="276848"/>
                  <a:pt x="6037130" y="604226"/>
                  <a:pt x="5952463" y="660671"/>
                </a:cubicBezTo>
                <a:cubicBezTo>
                  <a:pt x="5867796" y="717115"/>
                  <a:pt x="5794419" y="412315"/>
                  <a:pt x="5749263" y="508271"/>
                </a:cubicBezTo>
                <a:cubicBezTo>
                  <a:pt x="5704108" y="604226"/>
                  <a:pt x="5740797" y="1055782"/>
                  <a:pt x="5681530" y="1236404"/>
                </a:cubicBezTo>
                <a:cubicBezTo>
                  <a:pt x="5622263" y="1417026"/>
                  <a:pt x="5574285" y="1546848"/>
                  <a:pt x="5393663" y="1592004"/>
                </a:cubicBezTo>
                <a:cubicBezTo>
                  <a:pt x="5213041" y="1637160"/>
                  <a:pt x="4724796" y="1625871"/>
                  <a:pt x="4597796" y="1507338"/>
                </a:cubicBezTo>
                <a:cubicBezTo>
                  <a:pt x="4470796" y="1388805"/>
                  <a:pt x="4668352" y="954182"/>
                  <a:pt x="4631663" y="880804"/>
                </a:cubicBezTo>
                <a:cubicBezTo>
                  <a:pt x="4594974" y="807426"/>
                  <a:pt x="4442574" y="959826"/>
                  <a:pt x="4377663" y="1067071"/>
                </a:cubicBezTo>
                <a:cubicBezTo>
                  <a:pt x="4312752" y="1174315"/>
                  <a:pt x="4349440" y="1445249"/>
                  <a:pt x="4242196" y="1524271"/>
                </a:cubicBezTo>
                <a:cubicBezTo>
                  <a:pt x="4134952" y="1603293"/>
                  <a:pt x="3849907" y="1546848"/>
                  <a:pt x="3734196" y="1541204"/>
                </a:cubicBezTo>
                <a:cubicBezTo>
                  <a:pt x="3618485" y="1535560"/>
                  <a:pt x="3638241" y="1541204"/>
                  <a:pt x="3547930" y="1490404"/>
                </a:cubicBezTo>
                <a:cubicBezTo>
                  <a:pt x="3457619" y="1439604"/>
                  <a:pt x="3260063" y="1332360"/>
                  <a:pt x="3192330" y="1236404"/>
                </a:cubicBezTo>
                <a:cubicBezTo>
                  <a:pt x="3124597" y="1140448"/>
                  <a:pt x="3181041" y="954182"/>
                  <a:pt x="3141530" y="914671"/>
                </a:cubicBezTo>
                <a:cubicBezTo>
                  <a:pt x="3102019" y="875160"/>
                  <a:pt x="3020174" y="917493"/>
                  <a:pt x="2955263" y="999338"/>
                </a:cubicBezTo>
                <a:cubicBezTo>
                  <a:pt x="2890352" y="1081183"/>
                  <a:pt x="2879063" y="1343649"/>
                  <a:pt x="2752063" y="1405738"/>
                </a:cubicBezTo>
                <a:cubicBezTo>
                  <a:pt x="2625063" y="1467827"/>
                  <a:pt x="2306152" y="1456538"/>
                  <a:pt x="2193263" y="1371871"/>
                </a:cubicBezTo>
                <a:cubicBezTo>
                  <a:pt x="2080374" y="1287204"/>
                  <a:pt x="2145286" y="951360"/>
                  <a:pt x="2074730" y="897738"/>
                </a:cubicBezTo>
                <a:cubicBezTo>
                  <a:pt x="2004174" y="844116"/>
                  <a:pt x="1837663" y="954182"/>
                  <a:pt x="1769930" y="1050138"/>
                </a:cubicBezTo>
                <a:cubicBezTo>
                  <a:pt x="1702197" y="1146093"/>
                  <a:pt x="1823552" y="1411382"/>
                  <a:pt x="1668330" y="1473471"/>
                </a:cubicBezTo>
                <a:cubicBezTo>
                  <a:pt x="1513108" y="1535560"/>
                  <a:pt x="1013574" y="1515804"/>
                  <a:pt x="838596" y="1422671"/>
                </a:cubicBezTo>
                <a:cubicBezTo>
                  <a:pt x="663618" y="1329538"/>
                  <a:pt x="674907" y="976760"/>
                  <a:pt x="618463" y="914671"/>
                </a:cubicBezTo>
                <a:cubicBezTo>
                  <a:pt x="562019" y="852582"/>
                  <a:pt x="553552" y="951360"/>
                  <a:pt x="499930" y="1050138"/>
                </a:cubicBezTo>
                <a:cubicBezTo>
                  <a:pt x="446308" y="1148916"/>
                  <a:pt x="375752" y="1479116"/>
                  <a:pt x="296730" y="1507338"/>
                </a:cubicBezTo>
                <a:cubicBezTo>
                  <a:pt x="217708" y="1535560"/>
                  <a:pt x="59663" y="1422671"/>
                  <a:pt x="25796" y="1236404"/>
                </a:cubicBez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0" name="Oval 62">
            <a:extLst>
              <a:ext uri="{FF2B5EF4-FFF2-40B4-BE49-F238E27FC236}">
                <a16:creationId xmlns:a16="http://schemas.microsoft.com/office/drawing/2014/main" id="{17A21998-B888-8BA5-9D92-535E2E4683AB}"/>
              </a:ext>
            </a:extLst>
          </p:cNvPr>
          <p:cNvSpPr/>
          <p:nvPr/>
        </p:nvSpPr>
        <p:spPr>
          <a:xfrm>
            <a:off x="3699300" y="3863470"/>
            <a:ext cx="517330" cy="452270"/>
          </a:xfrm>
          <a:prstGeom prst="ellipse">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 name="TextBox 60">
            <a:extLst>
              <a:ext uri="{FF2B5EF4-FFF2-40B4-BE49-F238E27FC236}">
                <a16:creationId xmlns:a16="http://schemas.microsoft.com/office/drawing/2014/main" id="{AA1F3816-C53B-FD19-9916-B17D36EACB46}"/>
              </a:ext>
            </a:extLst>
          </p:cNvPr>
          <p:cNvSpPr txBox="1"/>
          <p:nvPr/>
        </p:nvSpPr>
        <p:spPr>
          <a:xfrm>
            <a:off x="3649831" y="3798456"/>
            <a:ext cx="517330" cy="302604"/>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TCA cycle</a:t>
            </a:r>
            <a:endParaRPr kumimoji="0" lang="he-IL"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TextBox 61">
            <a:extLst>
              <a:ext uri="{FF2B5EF4-FFF2-40B4-BE49-F238E27FC236}">
                <a16:creationId xmlns:a16="http://schemas.microsoft.com/office/drawing/2014/main" id="{367E91F5-A720-BFB8-E513-45BD80A74100}"/>
              </a:ext>
            </a:extLst>
          </p:cNvPr>
          <p:cNvSpPr txBox="1"/>
          <p:nvPr/>
        </p:nvSpPr>
        <p:spPr>
          <a:xfrm>
            <a:off x="2952046" y="3409444"/>
            <a:ext cx="652516" cy="184926"/>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Glucose</a:t>
            </a:r>
            <a:endParaRPr kumimoji="0" lang="he-IL"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13" name="Straight Arrow Connector 65">
            <a:extLst>
              <a:ext uri="{FF2B5EF4-FFF2-40B4-BE49-F238E27FC236}">
                <a16:creationId xmlns:a16="http://schemas.microsoft.com/office/drawing/2014/main" id="{16F7CEA7-2ADC-24FA-DB0D-371858EA78A4}"/>
              </a:ext>
            </a:extLst>
          </p:cNvPr>
          <p:cNvCxnSpPr/>
          <p:nvPr/>
        </p:nvCxnSpPr>
        <p:spPr>
          <a:xfrm>
            <a:off x="3250413" y="3723015"/>
            <a:ext cx="90685" cy="112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66">
            <a:extLst>
              <a:ext uri="{FF2B5EF4-FFF2-40B4-BE49-F238E27FC236}">
                <a16:creationId xmlns:a16="http://schemas.microsoft.com/office/drawing/2014/main" id="{13D7A895-05D6-2E6E-1CE5-2088A2E72864}"/>
              </a:ext>
            </a:extLst>
          </p:cNvPr>
          <p:cNvCxnSpPr/>
          <p:nvPr/>
        </p:nvCxnSpPr>
        <p:spPr>
          <a:xfrm>
            <a:off x="3368302" y="3835561"/>
            <a:ext cx="101092" cy="74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67">
            <a:extLst>
              <a:ext uri="{FF2B5EF4-FFF2-40B4-BE49-F238E27FC236}">
                <a16:creationId xmlns:a16="http://schemas.microsoft.com/office/drawing/2014/main" id="{0DBC9E67-1856-9071-706A-C3C42EBBE910}"/>
              </a:ext>
            </a:extLst>
          </p:cNvPr>
          <p:cNvCxnSpPr/>
          <p:nvPr/>
        </p:nvCxnSpPr>
        <p:spPr>
          <a:xfrm>
            <a:off x="3485532" y="3919299"/>
            <a:ext cx="268202" cy="84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69">
            <a:extLst>
              <a:ext uri="{FF2B5EF4-FFF2-40B4-BE49-F238E27FC236}">
                <a16:creationId xmlns:a16="http://schemas.microsoft.com/office/drawing/2014/main" id="{065AFFCD-6E58-5662-7B28-11DD959E8A2D}"/>
              </a:ext>
            </a:extLst>
          </p:cNvPr>
          <p:cNvCxnSpPr/>
          <p:nvPr/>
        </p:nvCxnSpPr>
        <p:spPr>
          <a:xfrm rot="21480000">
            <a:off x="3256691" y="3722919"/>
            <a:ext cx="0" cy="609581"/>
          </a:xfrm>
          <a:prstGeom prst="straightConnector1">
            <a:avLst/>
          </a:prstGeom>
          <a:ln w="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7" name="TextBox 66">
            <a:extLst>
              <a:ext uri="{FF2B5EF4-FFF2-40B4-BE49-F238E27FC236}">
                <a16:creationId xmlns:a16="http://schemas.microsoft.com/office/drawing/2014/main" id="{7CE8550E-925D-397B-6811-A7587EEFAB4C}"/>
              </a:ext>
            </a:extLst>
          </p:cNvPr>
          <p:cNvSpPr txBox="1"/>
          <p:nvPr/>
        </p:nvSpPr>
        <p:spPr>
          <a:xfrm>
            <a:off x="2902147" y="4382277"/>
            <a:ext cx="745698" cy="32773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Glycolysis</a:t>
            </a:r>
            <a:endParaRPr kumimoji="0" lang="he-IL" sz="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 name="TextBox 50">
            <a:extLst>
              <a:ext uri="{FF2B5EF4-FFF2-40B4-BE49-F238E27FC236}">
                <a16:creationId xmlns:a16="http://schemas.microsoft.com/office/drawing/2014/main" id="{AC5510FE-86AE-16D8-A9D1-0E4956859C52}"/>
              </a:ext>
            </a:extLst>
          </p:cNvPr>
          <p:cNvSpPr txBox="1"/>
          <p:nvPr/>
        </p:nvSpPr>
        <p:spPr>
          <a:xfrm>
            <a:off x="3047776" y="2134814"/>
            <a:ext cx="1682190" cy="21854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Fatty acid/Glucose</a:t>
            </a:r>
            <a:endParaRPr kumimoji="0" lang="he-IL" sz="13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19" name="Straight Arrow Connector 81">
            <a:extLst>
              <a:ext uri="{FF2B5EF4-FFF2-40B4-BE49-F238E27FC236}">
                <a16:creationId xmlns:a16="http://schemas.microsoft.com/office/drawing/2014/main" id="{C7DC8816-17D3-A287-E3C5-BDF9567166C3}"/>
              </a:ext>
            </a:extLst>
          </p:cNvPr>
          <p:cNvCxnSpPr/>
          <p:nvPr/>
        </p:nvCxnSpPr>
        <p:spPr>
          <a:xfrm flipV="1">
            <a:off x="4718987" y="2180102"/>
            <a:ext cx="0" cy="1966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52">
            <a:extLst>
              <a:ext uri="{FF2B5EF4-FFF2-40B4-BE49-F238E27FC236}">
                <a16:creationId xmlns:a16="http://schemas.microsoft.com/office/drawing/2014/main" id="{F381EB4B-0B9C-EA07-9CA9-789CB62D8C08}"/>
              </a:ext>
            </a:extLst>
          </p:cNvPr>
          <p:cNvSpPr txBox="1"/>
          <p:nvPr/>
        </p:nvSpPr>
        <p:spPr>
          <a:xfrm>
            <a:off x="2065880" y="5190581"/>
            <a:ext cx="3818763" cy="467466"/>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Adipose tissue and systemic insulin sensitivity  </a:t>
            </a:r>
            <a:endParaRPr kumimoji="0" lang="he-IL" sz="13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21" name="Straight Arrow Connector 87">
            <a:extLst>
              <a:ext uri="{FF2B5EF4-FFF2-40B4-BE49-F238E27FC236}">
                <a16:creationId xmlns:a16="http://schemas.microsoft.com/office/drawing/2014/main" id="{9FACD104-1DD0-7381-18BF-548BEFFA12A6}"/>
              </a:ext>
            </a:extLst>
          </p:cNvPr>
          <p:cNvCxnSpPr/>
          <p:nvPr/>
        </p:nvCxnSpPr>
        <p:spPr>
          <a:xfrm>
            <a:off x="5452595" y="5225999"/>
            <a:ext cx="0" cy="1966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Explosion 2 125">
            <a:extLst>
              <a:ext uri="{FF2B5EF4-FFF2-40B4-BE49-F238E27FC236}">
                <a16:creationId xmlns:a16="http://schemas.microsoft.com/office/drawing/2014/main" id="{798EEDB0-4A1D-4AD0-2B1A-3CAA2252BDF2}"/>
              </a:ext>
            </a:extLst>
          </p:cNvPr>
          <p:cNvSpPr/>
          <p:nvPr/>
        </p:nvSpPr>
        <p:spPr>
          <a:xfrm rot="678198">
            <a:off x="4374733" y="3532464"/>
            <a:ext cx="882302" cy="397081"/>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ROS</a:t>
            </a:r>
            <a:endParaRPr kumimoji="0" lang="he-IL" sz="825"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sp>
        <p:nvSpPr>
          <p:cNvPr id="23" name="TextBox 11">
            <a:extLst>
              <a:ext uri="{FF2B5EF4-FFF2-40B4-BE49-F238E27FC236}">
                <a16:creationId xmlns:a16="http://schemas.microsoft.com/office/drawing/2014/main" id="{429FFACE-28AB-84EF-6A93-7BB1B021275A}"/>
              </a:ext>
            </a:extLst>
          </p:cNvPr>
          <p:cNvSpPr txBox="1"/>
          <p:nvPr/>
        </p:nvSpPr>
        <p:spPr>
          <a:xfrm>
            <a:off x="5864152" y="2450439"/>
            <a:ext cx="1756331" cy="21854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COMMD10 deficient </a:t>
            </a:r>
            <a:endParaRPr kumimoji="0" lang="he-IL" sz="13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24" name="Straight Arrow Connector 33">
            <a:extLst>
              <a:ext uri="{FF2B5EF4-FFF2-40B4-BE49-F238E27FC236}">
                <a16:creationId xmlns:a16="http://schemas.microsoft.com/office/drawing/2014/main" id="{083D1A19-8D25-C4EA-29B3-1DC547128802}"/>
              </a:ext>
            </a:extLst>
          </p:cNvPr>
          <p:cNvCxnSpPr/>
          <p:nvPr/>
        </p:nvCxnSpPr>
        <p:spPr>
          <a:xfrm>
            <a:off x="6190054" y="3057519"/>
            <a:ext cx="952184" cy="0"/>
          </a:xfrm>
          <a:prstGeom prst="straightConnector1">
            <a:avLst/>
          </a:prstGeom>
          <a:ln w="76200" cmpd="sng">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sp>
        <p:nvSpPr>
          <p:cNvPr id="25" name="Oval 11">
            <a:extLst>
              <a:ext uri="{FF2B5EF4-FFF2-40B4-BE49-F238E27FC236}">
                <a16:creationId xmlns:a16="http://schemas.microsoft.com/office/drawing/2014/main" id="{5939527C-A0FB-E487-C9D0-9FC33E6B3936}"/>
              </a:ext>
            </a:extLst>
          </p:cNvPr>
          <p:cNvSpPr/>
          <p:nvPr/>
        </p:nvSpPr>
        <p:spPr>
          <a:xfrm>
            <a:off x="7583398" y="3771676"/>
            <a:ext cx="2173733" cy="533626"/>
          </a:xfrm>
          <a:prstGeom prst="ellipse">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6" name="Oval 18">
            <a:extLst>
              <a:ext uri="{FF2B5EF4-FFF2-40B4-BE49-F238E27FC236}">
                <a16:creationId xmlns:a16="http://schemas.microsoft.com/office/drawing/2014/main" id="{D500ABF2-96B4-C368-AF81-257E5FCF69C3}"/>
              </a:ext>
            </a:extLst>
          </p:cNvPr>
          <p:cNvSpPr/>
          <p:nvPr/>
        </p:nvSpPr>
        <p:spPr>
          <a:xfrm>
            <a:off x="4187528" y="3038761"/>
            <a:ext cx="670470" cy="411820"/>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7" name="Freeform 25">
            <a:extLst>
              <a:ext uri="{FF2B5EF4-FFF2-40B4-BE49-F238E27FC236}">
                <a16:creationId xmlns:a16="http://schemas.microsoft.com/office/drawing/2014/main" id="{09A73CF9-84E8-F274-898C-C30EFDC7A867}"/>
              </a:ext>
            </a:extLst>
          </p:cNvPr>
          <p:cNvSpPr/>
          <p:nvPr/>
        </p:nvSpPr>
        <p:spPr>
          <a:xfrm>
            <a:off x="7846966" y="3846165"/>
            <a:ext cx="1679573" cy="344372"/>
          </a:xfrm>
          <a:custGeom>
            <a:avLst/>
            <a:gdLst>
              <a:gd name="connsiteX0" fmla="*/ 25796 w 6265442"/>
              <a:gd name="connsiteY0" fmla="*/ 1236404 h 1616499"/>
              <a:gd name="connsiteX1" fmla="*/ 93530 w 6265442"/>
              <a:gd name="connsiteY1" fmla="*/ 389738 h 1616499"/>
              <a:gd name="connsiteX2" fmla="*/ 753930 w 6265442"/>
              <a:gd name="connsiteY2" fmla="*/ 322004 h 1616499"/>
              <a:gd name="connsiteX3" fmla="*/ 974063 w 6265442"/>
              <a:gd name="connsiteY3" fmla="*/ 745338 h 1616499"/>
              <a:gd name="connsiteX4" fmla="*/ 1482063 w 6265442"/>
              <a:gd name="connsiteY4" fmla="*/ 796138 h 1616499"/>
              <a:gd name="connsiteX5" fmla="*/ 1600596 w 6265442"/>
              <a:gd name="connsiteY5" fmla="*/ 338938 h 1616499"/>
              <a:gd name="connsiteX6" fmla="*/ 2040863 w 6265442"/>
              <a:gd name="connsiteY6" fmla="*/ 305071 h 1616499"/>
              <a:gd name="connsiteX7" fmla="*/ 2244063 w 6265442"/>
              <a:gd name="connsiteY7" fmla="*/ 779204 h 1616499"/>
              <a:gd name="connsiteX8" fmla="*/ 2294863 w 6265442"/>
              <a:gd name="connsiteY8" fmla="*/ 999338 h 1616499"/>
              <a:gd name="connsiteX9" fmla="*/ 2667396 w 6265442"/>
              <a:gd name="connsiteY9" fmla="*/ 880804 h 1616499"/>
              <a:gd name="connsiteX10" fmla="*/ 2819796 w 6265442"/>
              <a:gd name="connsiteY10" fmla="*/ 406671 h 1616499"/>
              <a:gd name="connsiteX11" fmla="*/ 3327796 w 6265442"/>
              <a:gd name="connsiteY11" fmla="*/ 237338 h 1616499"/>
              <a:gd name="connsiteX12" fmla="*/ 3514063 w 6265442"/>
              <a:gd name="connsiteY12" fmla="*/ 880804 h 1616499"/>
              <a:gd name="connsiteX13" fmla="*/ 3615663 w 6265442"/>
              <a:gd name="connsiteY13" fmla="*/ 1050138 h 1616499"/>
              <a:gd name="connsiteX14" fmla="*/ 4038996 w 6265442"/>
              <a:gd name="connsiteY14" fmla="*/ 999338 h 1616499"/>
              <a:gd name="connsiteX15" fmla="*/ 4089796 w 6265442"/>
              <a:gd name="connsiteY15" fmla="*/ 423604 h 1616499"/>
              <a:gd name="connsiteX16" fmla="*/ 4360730 w 6265442"/>
              <a:gd name="connsiteY16" fmla="*/ 203471 h 1616499"/>
              <a:gd name="connsiteX17" fmla="*/ 4767130 w 6265442"/>
              <a:gd name="connsiteY17" fmla="*/ 152671 h 1616499"/>
              <a:gd name="connsiteX18" fmla="*/ 4953396 w 6265442"/>
              <a:gd name="connsiteY18" fmla="*/ 914671 h 1616499"/>
              <a:gd name="connsiteX19" fmla="*/ 5071930 w 6265442"/>
              <a:gd name="connsiteY19" fmla="*/ 1100938 h 1616499"/>
              <a:gd name="connsiteX20" fmla="*/ 5325930 w 6265442"/>
              <a:gd name="connsiteY20" fmla="*/ 525204 h 1616499"/>
              <a:gd name="connsiteX21" fmla="*/ 5596863 w 6265442"/>
              <a:gd name="connsiteY21" fmla="*/ 17204 h 1616499"/>
              <a:gd name="connsiteX22" fmla="*/ 6257263 w 6265442"/>
              <a:gd name="connsiteY22" fmla="*/ 169604 h 1616499"/>
              <a:gd name="connsiteX23" fmla="*/ 5952463 w 6265442"/>
              <a:gd name="connsiteY23" fmla="*/ 660671 h 1616499"/>
              <a:gd name="connsiteX24" fmla="*/ 5749263 w 6265442"/>
              <a:gd name="connsiteY24" fmla="*/ 508271 h 1616499"/>
              <a:gd name="connsiteX25" fmla="*/ 5681530 w 6265442"/>
              <a:gd name="connsiteY25" fmla="*/ 1236404 h 1616499"/>
              <a:gd name="connsiteX26" fmla="*/ 5393663 w 6265442"/>
              <a:gd name="connsiteY26" fmla="*/ 1592004 h 1616499"/>
              <a:gd name="connsiteX27" fmla="*/ 4597796 w 6265442"/>
              <a:gd name="connsiteY27" fmla="*/ 1507338 h 1616499"/>
              <a:gd name="connsiteX28" fmla="*/ 4631663 w 6265442"/>
              <a:gd name="connsiteY28" fmla="*/ 880804 h 1616499"/>
              <a:gd name="connsiteX29" fmla="*/ 4377663 w 6265442"/>
              <a:gd name="connsiteY29" fmla="*/ 1067071 h 1616499"/>
              <a:gd name="connsiteX30" fmla="*/ 4242196 w 6265442"/>
              <a:gd name="connsiteY30" fmla="*/ 1524271 h 1616499"/>
              <a:gd name="connsiteX31" fmla="*/ 3734196 w 6265442"/>
              <a:gd name="connsiteY31" fmla="*/ 1541204 h 1616499"/>
              <a:gd name="connsiteX32" fmla="*/ 3547930 w 6265442"/>
              <a:gd name="connsiteY32" fmla="*/ 1490404 h 1616499"/>
              <a:gd name="connsiteX33" fmla="*/ 3192330 w 6265442"/>
              <a:gd name="connsiteY33" fmla="*/ 1236404 h 1616499"/>
              <a:gd name="connsiteX34" fmla="*/ 3141530 w 6265442"/>
              <a:gd name="connsiteY34" fmla="*/ 914671 h 1616499"/>
              <a:gd name="connsiteX35" fmla="*/ 2955263 w 6265442"/>
              <a:gd name="connsiteY35" fmla="*/ 999338 h 1616499"/>
              <a:gd name="connsiteX36" fmla="*/ 2752063 w 6265442"/>
              <a:gd name="connsiteY36" fmla="*/ 1405738 h 1616499"/>
              <a:gd name="connsiteX37" fmla="*/ 2193263 w 6265442"/>
              <a:gd name="connsiteY37" fmla="*/ 1371871 h 1616499"/>
              <a:gd name="connsiteX38" fmla="*/ 2074730 w 6265442"/>
              <a:gd name="connsiteY38" fmla="*/ 897738 h 1616499"/>
              <a:gd name="connsiteX39" fmla="*/ 1769930 w 6265442"/>
              <a:gd name="connsiteY39" fmla="*/ 1050138 h 1616499"/>
              <a:gd name="connsiteX40" fmla="*/ 1668330 w 6265442"/>
              <a:gd name="connsiteY40" fmla="*/ 1473471 h 1616499"/>
              <a:gd name="connsiteX41" fmla="*/ 838596 w 6265442"/>
              <a:gd name="connsiteY41" fmla="*/ 1422671 h 1616499"/>
              <a:gd name="connsiteX42" fmla="*/ 618463 w 6265442"/>
              <a:gd name="connsiteY42" fmla="*/ 914671 h 1616499"/>
              <a:gd name="connsiteX43" fmla="*/ 499930 w 6265442"/>
              <a:gd name="connsiteY43" fmla="*/ 1050138 h 1616499"/>
              <a:gd name="connsiteX44" fmla="*/ 296730 w 6265442"/>
              <a:gd name="connsiteY44" fmla="*/ 1507338 h 1616499"/>
              <a:gd name="connsiteX45" fmla="*/ 25796 w 6265442"/>
              <a:gd name="connsiteY45" fmla="*/ 1236404 h 161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265442" h="1616499">
                <a:moveTo>
                  <a:pt x="25796" y="1236404"/>
                </a:moveTo>
                <a:cubicBezTo>
                  <a:pt x="-8071" y="1050137"/>
                  <a:pt x="-27826" y="542138"/>
                  <a:pt x="93530" y="389738"/>
                </a:cubicBezTo>
                <a:cubicBezTo>
                  <a:pt x="214886" y="237338"/>
                  <a:pt x="607174" y="262737"/>
                  <a:pt x="753930" y="322004"/>
                </a:cubicBezTo>
                <a:cubicBezTo>
                  <a:pt x="900686" y="381271"/>
                  <a:pt x="852708" y="666316"/>
                  <a:pt x="974063" y="745338"/>
                </a:cubicBezTo>
                <a:cubicBezTo>
                  <a:pt x="1095418" y="824360"/>
                  <a:pt x="1377641" y="863871"/>
                  <a:pt x="1482063" y="796138"/>
                </a:cubicBezTo>
                <a:cubicBezTo>
                  <a:pt x="1586485" y="728405"/>
                  <a:pt x="1507463" y="420782"/>
                  <a:pt x="1600596" y="338938"/>
                </a:cubicBezTo>
                <a:cubicBezTo>
                  <a:pt x="1693729" y="257094"/>
                  <a:pt x="1933619" y="231693"/>
                  <a:pt x="2040863" y="305071"/>
                </a:cubicBezTo>
                <a:cubicBezTo>
                  <a:pt x="2148107" y="378449"/>
                  <a:pt x="2201730" y="663493"/>
                  <a:pt x="2244063" y="779204"/>
                </a:cubicBezTo>
                <a:cubicBezTo>
                  <a:pt x="2286396" y="894915"/>
                  <a:pt x="2224308" y="982405"/>
                  <a:pt x="2294863" y="999338"/>
                </a:cubicBezTo>
                <a:cubicBezTo>
                  <a:pt x="2365418" y="1016271"/>
                  <a:pt x="2579907" y="979582"/>
                  <a:pt x="2667396" y="880804"/>
                </a:cubicBezTo>
                <a:cubicBezTo>
                  <a:pt x="2754885" y="782026"/>
                  <a:pt x="2709729" y="513915"/>
                  <a:pt x="2819796" y="406671"/>
                </a:cubicBezTo>
                <a:cubicBezTo>
                  <a:pt x="2929863" y="299427"/>
                  <a:pt x="3212085" y="158316"/>
                  <a:pt x="3327796" y="237338"/>
                </a:cubicBezTo>
                <a:cubicBezTo>
                  <a:pt x="3443507" y="316360"/>
                  <a:pt x="3466085" y="745337"/>
                  <a:pt x="3514063" y="880804"/>
                </a:cubicBezTo>
                <a:cubicBezTo>
                  <a:pt x="3562041" y="1016271"/>
                  <a:pt x="3528174" y="1030382"/>
                  <a:pt x="3615663" y="1050138"/>
                </a:cubicBezTo>
                <a:cubicBezTo>
                  <a:pt x="3703152" y="1069894"/>
                  <a:pt x="3959974" y="1103760"/>
                  <a:pt x="4038996" y="999338"/>
                </a:cubicBezTo>
                <a:cubicBezTo>
                  <a:pt x="4118018" y="894916"/>
                  <a:pt x="4036174" y="556248"/>
                  <a:pt x="4089796" y="423604"/>
                </a:cubicBezTo>
                <a:cubicBezTo>
                  <a:pt x="4143418" y="290960"/>
                  <a:pt x="4247841" y="248626"/>
                  <a:pt x="4360730" y="203471"/>
                </a:cubicBezTo>
                <a:cubicBezTo>
                  <a:pt x="4473619" y="158315"/>
                  <a:pt x="4668352" y="34138"/>
                  <a:pt x="4767130" y="152671"/>
                </a:cubicBezTo>
                <a:cubicBezTo>
                  <a:pt x="4865908" y="271204"/>
                  <a:pt x="4902596" y="756627"/>
                  <a:pt x="4953396" y="914671"/>
                </a:cubicBezTo>
                <a:cubicBezTo>
                  <a:pt x="5004196" y="1072715"/>
                  <a:pt x="5009841" y="1165849"/>
                  <a:pt x="5071930" y="1100938"/>
                </a:cubicBezTo>
                <a:cubicBezTo>
                  <a:pt x="5134019" y="1036027"/>
                  <a:pt x="5238441" y="705826"/>
                  <a:pt x="5325930" y="525204"/>
                </a:cubicBezTo>
                <a:cubicBezTo>
                  <a:pt x="5413419" y="344582"/>
                  <a:pt x="5441641" y="76471"/>
                  <a:pt x="5596863" y="17204"/>
                </a:cubicBezTo>
                <a:cubicBezTo>
                  <a:pt x="5752085" y="-42063"/>
                  <a:pt x="6197996" y="62360"/>
                  <a:pt x="6257263" y="169604"/>
                </a:cubicBezTo>
                <a:cubicBezTo>
                  <a:pt x="6316530" y="276848"/>
                  <a:pt x="6037130" y="604226"/>
                  <a:pt x="5952463" y="660671"/>
                </a:cubicBezTo>
                <a:cubicBezTo>
                  <a:pt x="5867796" y="717115"/>
                  <a:pt x="5794419" y="412315"/>
                  <a:pt x="5749263" y="508271"/>
                </a:cubicBezTo>
                <a:cubicBezTo>
                  <a:pt x="5704108" y="604226"/>
                  <a:pt x="5740797" y="1055782"/>
                  <a:pt x="5681530" y="1236404"/>
                </a:cubicBezTo>
                <a:cubicBezTo>
                  <a:pt x="5622263" y="1417026"/>
                  <a:pt x="5574285" y="1546848"/>
                  <a:pt x="5393663" y="1592004"/>
                </a:cubicBezTo>
                <a:cubicBezTo>
                  <a:pt x="5213041" y="1637160"/>
                  <a:pt x="4724796" y="1625871"/>
                  <a:pt x="4597796" y="1507338"/>
                </a:cubicBezTo>
                <a:cubicBezTo>
                  <a:pt x="4470796" y="1388805"/>
                  <a:pt x="4668352" y="954182"/>
                  <a:pt x="4631663" y="880804"/>
                </a:cubicBezTo>
                <a:cubicBezTo>
                  <a:pt x="4594974" y="807426"/>
                  <a:pt x="4442574" y="959826"/>
                  <a:pt x="4377663" y="1067071"/>
                </a:cubicBezTo>
                <a:cubicBezTo>
                  <a:pt x="4312752" y="1174315"/>
                  <a:pt x="4349440" y="1445249"/>
                  <a:pt x="4242196" y="1524271"/>
                </a:cubicBezTo>
                <a:cubicBezTo>
                  <a:pt x="4134952" y="1603293"/>
                  <a:pt x="3849907" y="1546848"/>
                  <a:pt x="3734196" y="1541204"/>
                </a:cubicBezTo>
                <a:cubicBezTo>
                  <a:pt x="3618485" y="1535560"/>
                  <a:pt x="3638241" y="1541204"/>
                  <a:pt x="3547930" y="1490404"/>
                </a:cubicBezTo>
                <a:cubicBezTo>
                  <a:pt x="3457619" y="1439604"/>
                  <a:pt x="3260063" y="1332360"/>
                  <a:pt x="3192330" y="1236404"/>
                </a:cubicBezTo>
                <a:cubicBezTo>
                  <a:pt x="3124597" y="1140448"/>
                  <a:pt x="3181041" y="954182"/>
                  <a:pt x="3141530" y="914671"/>
                </a:cubicBezTo>
                <a:cubicBezTo>
                  <a:pt x="3102019" y="875160"/>
                  <a:pt x="3020174" y="917493"/>
                  <a:pt x="2955263" y="999338"/>
                </a:cubicBezTo>
                <a:cubicBezTo>
                  <a:pt x="2890352" y="1081183"/>
                  <a:pt x="2879063" y="1343649"/>
                  <a:pt x="2752063" y="1405738"/>
                </a:cubicBezTo>
                <a:cubicBezTo>
                  <a:pt x="2625063" y="1467827"/>
                  <a:pt x="2306152" y="1456538"/>
                  <a:pt x="2193263" y="1371871"/>
                </a:cubicBezTo>
                <a:cubicBezTo>
                  <a:pt x="2080374" y="1287204"/>
                  <a:pt x="2145286" y="951360"/>
                  <a:pt x="2074730" y="897738"/>
                </a:cubicBezTo>
                <a:cubicBezTo>
                  <a:pt x="2004174" y="844116"/>
                  <a:pt x="1837663" y="954182"/>
                  <a:pt x="1769930" y="1050138"/>
                </a:cubicBezTo>
                <a:cubicBezTo>
                  <a:pt x="1702197" y="1146093"/>
                  <a:pt x="1823552" y="1411382"/>
                  <a:pt x="1668330" y="1473471"/>
                </a:cubicBezTo>
                <a:cubicBezTo>
                  <a:pt x="1513108" y="1535560"/>
                  <a:pt x="1013574" y="1515804"/>
                  <a:pt x="838596" y="1422671"/>
                </a:cubicBezTo>
                <a:cubicBezTo>
                  <a:pt x="663618" y="1329538"/>
                  <a:pt x="674907" y="976760"/>
                  <a:pt x="618463" y="914671"/>
                </a:cubicBezTo>
                <a:cubicBezTo>
                  <a:pt x="562019" y="852582"/>
                  <a:pt x="553552" y="951360"/>
                  <a:pt x="499930" y="1050138"/>
                </a:cubicBezTo>
                <a:cubicBezTo>
                  <a:pt x="446308" y="1148916"/>
                  <a:pt x="375752" y="1479116"/>
                  <a:pt x="296730" y="1507338"/>
                </a:cubicBezTo>
                <a:cubicBezTo>
                  <a:pt x="217708" y="1535560"/>
                  <a:pt x="59663" y="1422671"/>
                  <a:pt x="25796" y="1236404"/>
                </a:cubicBez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8" name="TextBox 29">
            <a:extLst>
              <a:ext uri="{FF2B5EF4-FFF2-40B4-BE49-F238E27FC236}">
                <a16:creationId xmlns:a16="http://schemas.microsoft.com/office/drawing/2014/main" id="{8D2B4A66-72B1-2181-0F97-FB70B00FDC09}"/>
              </a:ext>
            </a:extLst>
          </p:cNvPr>
          <p:cNvSpPr txBox="1"/>
          <p:nvPr/>
        </p:nvSpPr>
        <p:spPr>
          <a:xfrm>
            <a:off x="7058401" y="3381502"/>
            <a:ext cx="652516" cy="184926"/>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Glucose</a:t>
            </a:r>
            <a:endParaRPr kumimoji="0" lang="he-IL"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29" name="Straight Arrow Connector 39">
            <a:extLst>
              <a:ext uri="{FF2B5EF4-FFF2-40B4-BE49-F238E27FC236}">
                <a16:creationId xmlns:a16="http://schemas.microsoft.com/office/drawing/2014/main" id="{AF5FE433-AFA4-C116-3917-62AACF82F5C0}"/>
              </a:ext>
            </a:extLst>
          </p:cNvPr>
          <p:cNvCxnSpPr/>
          <p:nvPr/>
        </p:nvCxnSpPr>
        <p:spPr>
          <a:xfrm>
            <a:off x="7475237" y="3649881"/>
            <a:ext cx="90685" cy="1125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41">
            <a:extLst>
              <a:ext uri="{FF2B5EF4-FFF2-40B4-BE49-F238E27FC236}">
                <a16:creationId xmlns:a16="http://schemas.microsoft.com/office/drawing/2014/main" id="{7A6E8723-E9A7-5DB7-83DB-38FCF4760E48}"/>
              </a:ext>
            </a:extLst>
          </p:cNvPr>
          <p:cNvCxnSpPr/>
          <p:nvPr/>
        </p:nvCxnSpPr>
        <p:spPr>
          <a:xfrm>
            <a:off x="7593126" y="3762427"/>
            <a:ext cx="101092" cy="74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43">
            <a:extLst>
              <a:ext uri="{FF2B5EF4-FFF2-40B4-BE49-F238E27FC236}">
                <a16:creationId xmlns:a16="http://schemas.microsoft.com/office/drawing/2014/main" id="{9DB0A2FE-7AAA-10FE-71E7-09CD834E980B}"/>
              </a:ext>
            </a:extLst>
          </p:cNvPr>
          <p:cNvCxnSpPr/>
          <p:nvPr/>
        </p:nvCxnSpPr>
        <p:spPr>
          <a:xfrm>
            <a:off x="7710356" y="3846165"/>
            <a:ext cx="268202" cy="84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60">
            <a:extLst>
              <a:ext uri="{FF2B5EF4-FFF2-40B4-BE49-F238E27FC236}">
                <a16:creationId xmlns:a16="http://schemas.microsoft.com/office/drawing/2014/main" id="{5C2B366E-157D-C28C-D0AD-6B6A43CBDA43}"/>
              </a:ext>
            </a:extLst>
          </p:cNvPr>
          <p:cNvSpPr/>
          <p:nvPr/>
        </p:nvSpPr>
        <p:spPr>
          <a:xfrm>
            <a:off x="7974000" y="3802227"/>
            <a:ext cx="517330" cy="45227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3" name="TextBox 34">
            <a:extLst>
              <a:ext uri="{FF2B5EF4-FFF2-40B4-BE49-F238E27FC236}">
                <a16:creationId xmlns:a16="http://schemas.microsoft.com/office/drawing/2014/main" id="{152916FA-54B0-FD8F-C3FB-BF298CDD4BDB}"/>
              </a:ext>
            </a:extLst>
          </p:cNvPr>
          <p:cNvSpPr txBox="1"/>
          <p:nvPr/>
        </p:nvSpPr>
        <p:spPr>
          <a:xfrm>
            <a:off x="7931080" y="3771267"/>
            <a:ext cx="517330" cy="302604"/>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TCA cycle</a:t>
            </a:r>
            <a:endParaRPr kumimoji="0" lang="he-IL"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34" name="Straight Arrow Connector 71">
            <a:extLst>
              <a:ext uri="{FF2B5EF4-FFF2-40B4-BE49-F238E27FC236}">
                <a16:creationId xmlns:a16="http://schemas.microsoft.com/office/drawing/2014/main" id="{E3739B1C-8FEF-5324-73DF-A698B9B1260E}"/>
              </a:ext>
            </a:extLst>
          </p:cNvPr>
          <p:cNvCxnSpPr/>
          <p:nvPr/>
        </p:nvCxnSpPr>
        <p:spPr>
          <a:xfrm rot="21480000">
            <a:off x="7399899" y="3641855"/>
            <a:ext cx="0" cy="609581"/>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5" name="TextBox 36">
            <a:extLst>
              <a:ext uri="{FF2B5EF4-FFF2-40B4-BE49-F238E27FC236}">
                <a16:creationId xmlns:a16="http://schemas.microsoft.com/office/drawing/2014/main" id="{874C60BE-6AC0-53A4-6EEA-8D256FE2D7A4}"/>
              </a:ext>
            </a:extLst>
          </p:cNvPr>
          <p:cNvSpPr txBox="1"/>
          <p:nvPr/>
        </p:nvSpPr>
        <p:spPr>
          <a:xfrm>
            <a:off x="7018998" y="4245719"/>
            <a:ext cx="851157" cy="36050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Glycolysis</a:t>
            </a:r>
            <a:endParaRPr kumimoji="0" lang="he-IL"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6" name="TextBox 37">
            <a:extLst>
              <a:ext uri="{FF2B5EF4-FFF2-40B4-BE49-F238E27FC236}">
                <a16:creationId xmlns:a16="http://schemas.microsoft.com/office/drawing/2014/main" id="{57F286FF-5CFF-F137-7050-E5481A3C0088}"/>
              </a:ext>
            </a:extLst>
          </p:cNvPr>
          <p:cNvSpPr txBox="1"/>
          <p:nvPr/>
        </p:nvSpPr>
        <p:spPr>
          <a:xfrm>
            <a:off x="7018998" y="4478505"/>
            <a:ext cx="679826" cy="26898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Glucose oxidation</a:t>
            </a:r>
            <a:endParaRPr kumimoji="0" lang="he-IL"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7" name="TextBox 38">
            <a:extLst>
              <a:ext uri="{FF2B5EF4-FFF2-40B4-BE49-F238E27FC236}">
                <a16:creationId xmlns:a16="http://schemas.microsoft.com/office/drawing/2014/main" id="{BC387727-B3FB-162A-EC79-66374F3BDE9A}"/>
              </a:ext>
            </a:extLst>
          </p:cNvPr>
          <p:cNvSpPr txBox="1"/>
          <p:nvPr/>
        </p:nvSpPr>
        <p:spPr>
          <a:xfrm>
            <a:off x="8255593" y="4265062"/>
            <a:ext cx="679826" cy="26898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Fatty acid oxidation</a:t>
            </a:r>
            <a:endParaRPr kumimoji="0" lang="he-IL"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38" name="Straight Arrow Connector 76">
            <a:extLst>
              <a:ext uri="{FF2B5EF4-FFF2-40B4-BE49-F238E27FC236}">
                <a16:creationId xmlns:a16="http://schemas.microsoft.com/office/drawing/2014/main" id="{E4EE81FA-75A3-03B0-4DB7-CD7D69A696B3}"/>
              </a:ext>
            </a:extLst>
          </p:cNvPr>
          <p:cNvCxnSpPr/>
          <p:nvPr/>
        </p:nvCxnSpPr>
        <p:spPr>
          <a:xfrm flipV="1">
            <a:off x="7683456" y="4622068"/>
            <a:ext cx="0" cy="1966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77">
            <a:extLst>
              <a:ext uri="{FF2B5EF4-FFF2-40B4-BE49-F238E27FC236}">
                <a16:creationId xmlns:a16="http://schemas.microsoft.com/office/drawing/2014/main" id="{7046FD36-F76B-CC66-25AE-C81578399442}"/>
              </a:ext>
            </a:extLst>
          </p:cNvPr>
          <p:cNvCxnSpPr/>
          <p:nvPr/>
        </p:nvCxnSpPr>
        <p:spPr>
          <a:xfrm flipV="1">
            <a:off x="8879972" y="4347775"/>
            <a:ext cx="0" cy="1966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41">
            <a:extLst>
              <a:ext uri="{FF2B5EF4-FFF2-40B4-BE49-F238E27FC236}">
                <a16:creationId xmlns:a16="http://schemas.microsoft.com/office/drawing/2014/main" id="{D1503899-9881-52DA-1C14-6787A14D6C22}"/>
              </a:ext>
            </a:extLst>
          </p:cNvPr>
          <p:cNvSpPr txBox="1"/>
          <p:nvPr/>
        </p:nvSpPr>
        <p:spPr>
          <a:xfrm>
            <a:off x="6949947" y="5159986"/>
            <a:ext cx="3687224" cy="426053"/>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Adipose tissue and systemic insulin sensitivity  </a:t>
            </a:r>
            <a:endParaRPr kumimoji="0" lang="he-IL" sz="13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41" name="Straight Arrow Connector 88">
            <a:extLst>
              <a:ext uri="{FF2B5EF4-FFF2-40B4-BE49-F238E27FC236}">
                <a16:creationId xmlns:a16="http://schemas.microsoft.com/office/drawing/2014/main" id="{075E0C85-6B72-0343-0903-CBBAD29D24F9}"/>
              </a:ext>
            </a:extLst>
          </p:cNvPr>
          <p:cNvCxnSpPr/>
          <p:nvPr/>
        </p:nvCxnSpPr>
        <p:spPr>
          <a:xfrm rot="10800000">
            <a:off x="10349139" y="5225999"/>
            <a:ext cx="0" cy="1966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3">
            <a:extLst>
              <a:ext uri="{FF2B5EF4-FFF2-40B4-BE49-F238E27FC236}">
                <a16:creationId xmlns:a16="http://schemas.microsoft.com/office/drawing/2014/main" id="{B63A9527-87E1-6898-2AAA-FBEE7684C29E}"/>
              </a:ext>
            </a:extLst>
          </p:cNvPr>
          <p:cNvSpPr txBox="1"/>
          <p:nvPr/>
        </p:nvSpPr>
        <p:spPr>
          <a:xfrm>
            <a:off x="8999120" y="3897409"/>
            <a:ext cx="501792" cy="39328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ATP </a:t>
            </a:r>
            <a:endPar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TextBox 44">
            <a:extLst>
              <a:ext uri="{FF2B5EF4-FFF2-40B4-BE49-F238E27FC236}">
                <a16:creationId xmlns:a16="http://schemas.microsoft.com/office/drawing/2014/main" id="{40109FB1-CE73-D64E-E921-8439157DC5B4}"/>
              </a:ext>
            </a:extLst>
          </p:cNvPr>
          <p:cNvSpPr txBox="1"/>
          <p:nvPr/>
        </p:nvSpPr>
        <p:spPr>
          <a:xfrm>
            <a:off x="8735590" y="3905762"/>
            <a:ext cx="331486" cy="21854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e-</a:t>
            </a:r>
            <a:endParaRPr kumimoji="0" lang="he-IL" sz="13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44" name="Straight Connector 105">
            <a:extLst>
              <a:ext uri="{FF2B5EF4-FFF2-40B4-BE49-F238E27FC236}">
                <a16:creationId xmlns:a16="http://schemas.microsoft.com/office/drawing/2014/main" id="{6F122838-D4F8-C65D-6BA9-548ECEDF8102}"/>
              </a:ext>
            </a:extLst>
          </p:cNvPr>
          <p:cNvCxnSpPr/>
          <p:nvPr/>
        </p:nvCxnSpPr>
        <p:spPr>
          <a:xfrm>
            <a:off x="8960194" y="3887454"/>
            <a:ext cx="7935" cy="58992"/>
          </a:xfrm>
          <a:prstGeom prst="line">
            <a:avLst/>
          </a:prstGeom>
          <a:ln w="9525">
            <a:solidFill>
              <a:srgbClr val="7030A0"/>
            </a:solidFill>
          </a:ln>
          <a:scene3d>
            <a:camera prst="orthographicFront"/>
            <a:lightRig rig="threePt" dir="t"/>
          </a:scene3d>
          <a:sp3d extrusionH="114300" contourW="38100">
            <a:bevelT w="6350"/>
            <a:extrusionClr>
              <a:schemeClr val="tx1"/>
            </a:extrusionClr>
          </a:sp3d>
        </p:spPr>
        <p:style>
          <a:lnRef idx="3">
            <a:schemeClr val="dk1"/>
          </a:lnRef>
          <a:fillRef idx="0">
            <a:schemeClr val="dk1"/>
          </a:fillRef>
          <a:effectRef idx="2">
            <a:schemeClr val="dk1"/>
          </a:effectRef>
          <a:fontRef idx="minor">
            <a:schemeClr val="tx1"/>
          </a:fontRef>
        </p:style>
      </p:cxnSp>
      <p:cxnSp>
        <p:nvCxnSpPr>
          <p:cNvPr id="45" name="Straight Connector 107">
            <a:extLst>
              <a:ext uri="{FF2B5EF4-FFF2-40B4-BE49-F238E27FC236}">
                <a16:creationId xmlns:a16="http://schemas.microsoft.com/office/drawing/2014/main" id="{D97C0A69-ADB1-9F69-35C0-1732BE9B3A7C}"/>
              </a:ext>
            </a:extLst>
          </p:cNvPr>
          <p:cNvCxnSpPr/>
          <p:nvPr/>
        </p:nvCxnSpPr>
        <p:spPr>
          <a:xfrm>
            <a:off x="9007804" y="3845832"/>
            <a:ext cx="7935" cy="58992"/>
          </a:xfrm>
          <a:prstGeom prst="line">
            <a:avLst/>
          </a:prstGeom>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orthographicFront"/>
            <a:lightRig rig="threePt" dir="t"/>
          </a:scene3d>
          <a:sp3d extrusionH="114300" contourW="38100">
            <a:bevelT w="6350"/>
            <a:extrusionClr>
              <a:schemeClr val="tx1"/>
            </a:extrusionClr>
          </a:sp3d>
        </p:spPr>
        <p:style>
          <a:lnRef idx="3">
            <a:schemeClr val="dk1"/>
          </a:lnRef>
          <a:fillRef idx="0">
            <a:schemeClr val="dk1"/>
          </a:fillRef>
          <a:effectRef idx="2">
            <a:schemeClr val="dk1"/>
          </a:effectRef>
          <a:fontRef idx="minor">
            <a:schemeClr val="tx1"/>
          </a:fontRef>
        </p:style>
      </p:cxnSp>
      <p:cxnSp>
        <p:nvCxnSpPr>
          <p:cNvPr id="46" name="Straight Connector 108">
            <a:extLst>
              <a:ext uri="{FF2B5EF4-FFF2-40B4-BE49-F238E27FC236}">
                <a16:creationId xmlns:a16="http://schemas.microsoft.com/office/drawing/2014/main" id="{07FABCE1-01D4-39C9-CE94-A7D24A5FC66F}"/>
              </a:ext>
            </a:extLst>
          </p:cNvPr>
          <p:cNvCxnSpPr/>
          <p:nvPr/>
        </p:nvCxnSpPr>
        <p:spPr>
          <a:xfrm>
            <a:off x="9079218" y="3845832"/>
            <a:ext cx="7935" cy="58992"/>
          </a:xfrm>
          <a:prstGeom prst="line">
            <a:avLst/>
          </a:prstGeom>
          <a:ln w="9525">
            <a:solidFill>
              <a:srgbClr val="7030A0"/>
            </a:solidFill>
          </a:ln>
          <a:scene3d>
            <a:camera prst="orthographicFront"/>
            <a:lightRig rig="threePt" dir="t"/>
          </a:scene3d>
          <a:sp3d extrusionH="114300" contourW="38100">
            <a:bevelT w="6350"/>
            <a:extrusionClr>
              <a:schemeClr val="tx1"/>
            </a:extrusionClr>
          </a:sp3d>
        </p:spPr>
        <p:style>
          <a:lnRef idx="3">
            <a:schemeClr val="dk1"/>
          </a:lnRef>
          <a:fillRef idx="0">
            <a:schemeClr val="dk1"/>
          </a:fillRef>
          <a:effectRef idx="2">
            <a:schemeClr val="dk1"/>
          </a:effectRef>
          <a:fontRef idx="minor">
            <a:schemeClr val="tx1"/>
          </a:fontRef>
        </p:style>
      </p:cxnSp>
      <p:cxnSp>
        <p:nvCxnSpPr>
          <p:cNvPr id="47" name="Straight Connector 109">
            <a:extLst>
              <a:ext uri="{FF2B5EF4-FFF2-40B4-BE49-F238E27FC236}">
                <a16:creationId xmlns:a16="http://schemas.microsoft.com/office/drawing/2014/main" id="{2E5533A7-BF57-6DD3-05DE-E0347AFF5990}"/>
              </a:ext>
            </a:extLst>
          </p:cNvPr>
          <p:cNvCxnSpPr/>
          <p:nvPr/>
        </p:nvCxnSpPr>
        <p:spPr>
          <a:xfrm>
            <a:off x="9150632" y="3873580"/>
            <a:ext cx="7935" cy="58992"/>
          </a:xfrm>
          <a:prstGeom prst="line">
            <a:avLst/>
          </a:prstGeom>
          <a:ln w="9525">
            <a:solidFill>
              <a:srgbClr val="7030A0"/>
            </a:solidFill>
          </a:ln>
          <a:scene3d>
            <a:camera prst="orthographicFront"/>
            <a:lightRig rig="threePt" dir="t"/>
          </a:scene3d>
          <a:sp3d extrusionH="114300" contourW="38100">
            <a:bevelT w="6350"/>
            <a:extrusionClr>
              <a:schemeClr val="tx1"/>
            </a:extrusionClr>
          </a:sp3d>
        </p:spPr>
        <p:style>
          <a:lnRef idx="3">
            <a:schemeClr val="dk1"/>
          </a:lnRef>
          <a:fillRef idx="0">
            <a:schemeClr val="dk1"/>
          </a:fillRef>
          <a:effectRef idx="2">
            <a:schemeClr val="dk1"/>
          </a:effectRef>
          <a:fontRef idx="minor">
            <a:schemeClr val="tx1"/>
          </a:fontRef>
        </p:style>
      </p:cxnSp>
      <p:cxnSp>
        <p:nvCxnSpPr>
          <p:cNvPr id="48" name="Straight Arrow Connector 115">
            <a:extLst>
              <a:ext uri="{FF2B5EF4-FFF2-40B4-BE49-F238E27FC236}">
                <a16:creationId xmlns:a16="http://schemas.microsoft.com/office/drawing/2014/main" id="{54B27DF9-A62C-CD89-3703-8098BFCCB2F3}"/>
              </a:ext>
            </a:extLst>
          </p:cNvPr>
          <p:cNvCxnSpPr/>
          <p:nvPr/>
        </p:nvCxnSpPr>
        <p:spPr>
          <a:xfrm flipH="1" flipV="1">
            <a:off x="9441661" y="3975579"/>
            <a:ext cx="0" cy="982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Freeform 120">
            <a:extLst>
              <a:ext uri="{FF2B5EF4-FFF2-40B4-BE49-F238E27FC236}">
                <a16:creationId xmlns:a16="http://schemas.microsoft.com/office/drawing/2014/main" id="{F8EB2C47-A20D-C1B5-3728-687D9C5DA414}"/>
              </a:ext>
            </a:extLst>
          </p:cNvPr>
          <p:cNvSpPr/>
          <p:nvPr/>
        </p:nvSpPr>
        <p:spPr>
          <a:xfrm>
            <a:off x="8879281" y="3847595"/>
            <a:ext cx="364368" cy="198748"/>
          </a:xfrm>
          <a:custGeom>
            <a:avLst/>
            <a:gdLst>
              <a:gd name="connsiteX0" fmla="*/ 0 w 1054100"/>
              <a:gd name="connsiteY0" fmla="*/ 478974 h 478974"/>
              <a:gd name="connsiteX1" fmla="*/ 127000 w 1054100"/>
              <a:gd name="connsiteY1" fmla="*/ 275774 h 478974"/>
              <a:gd name="connsiteX2" fmla="*/ 317500 w 1054100"/>
              <a:gd name="connsiteY2" fmla="*/ 9074 h 478974"/>
              <a:gd name="connsiteX3" fmla="*/ 685800 w 1054100"/>
              <a:gd name="connsiteY3" fmla="*/ 72574 h 478974"/>
              <a:gd name="connsiteX4" fmla="*/ 1054100 w 1054100"/>
              <a:gd name="connsiteY4" fmla="*/ 174174 h 47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00" h="478974">
                <a:moveTo>
                  <a:pt x="0" y="478974"/>
                </a:moveTo>
                <a:cubicBezTo>
                  <a:pt x="37041" y="416532"/>
                  <a:pt x="74083" y="354091"/>
                  <a:pt x="127000" y="275774"/>
                </a:cubicBezTo>
                <a:cubicBezTo>
                  <a:pt x="179917" y="197457"/>
                  <a:pt x="224367" y="42941"/>
                  <a:pt x="317500" y="9074"/>
                </a:cubicBezTo>
                <a:cubicBezTo>
                  <a:pt x="410633" y="-24793"/>
                  <a:pt x="563033" y="45057"/>
                  <a:pt x="685800" y="72574"/>
                </a:cubicBezTo>
                <a:cubicBezTo>
                  <a:pt x="808567" y="100091"/>
                  <a:pt x="931333" y="137132"/>
                  <a:pt x="1054100" y="174174"/>
                </a:cubicBezTo>
              </a:path>
            </a:pathLst>
          </a:custGeom>
          <a:noFill/>
          <a:ln>
            <a:solidFill>
              <a:schemeClr val="accent1">
                <a:lumMod val="50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0" name="TextBox 16">
            <a:extLst>
              <a:ext uri="{FF2B5EF4-FFF2-40B4-BE49-F238E27FC236}">
                <a16:creationId xmlns:a16="http://schemas.microsoft.com/office/drawing/2014/main" id="{504CC53C-36CB-F8DE-9186-98E53C319242}"/>
              </a:ext>
            </a:extLst>
          </p:cNvPr>
          <p:cNvSpPr txBox="1"/>
          <p:nvPr/>
        </p:nvSpPr>
        <p:spPr>
          <a:xfrm>
            <a:off x="8991432" y="3205669"/>
            <a:ext cx="723300" cy="26898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Anti oxidation machinery</a:t>
            </a:r>
            <a:endParaRPr kumimoji="0" lang="he-IL" sz="9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51" name="Straight Arrow Connector 122">
            <a:extLst>
              <a:ext uri="{FF2B5EF4-FFF2-40B4-BE49-F238E27FC236}">
                <a16:creationId xmlns:a16="http://schemas.microsoft.com/office/drawing/2014/main" id="{0EC2F745-78B6-5C50-3F00-62420E3F4E66}"/>
              </a:ext>
            </a:extLst>
          </p:cNvPr>
          <p:cNvCxnSpPr/>
          <p:nvPr/>
        </p:nvCxnSpPr>
        <p:spPr>
          <a:xfrm flipV="1">
            <a:off x="8938577" y="3274568"/>
            <a:ext cx="0" cy="1966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18">
            <a:extLst>
              <a:ext uri="{FF2B5EF4-FFF2-40B4-BE49-F238E27FC236}">
                <a16:creationId xmlns:a16="http://schemas.microsoft.com/office/drawing/2014/main" id="{79499100-AFF5-79C9-1973-68C5C01B5315}"/>
              </a:ext>
            </a:extLst>
          </p:cNvPr>
          <p:cNvSpPr txBox="1"/>
          <p:nvPr/>
        </p:nvSpPr>
        <p:spPr>
          <a:xfrm>
            <a:off x="7837737" y="2172505"/>
            <a:ext cx="1682190" cy="21854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Fatty acid/Glucose</a:t>
            </a:r>
            <a:endParaRPr kumimoji="0" lang="he-IL" sz="13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53" name="Straight Arrow Connector 124">
            <a:extLst>
              <a:ext uri="{FF2B5EF4-FFF2-40B4-BE49-F238E27FC236}">
                <a16:creationId xmlns:a16="http://schemas.microsoft.com/office/drawing/2014/main" id="{90C3C293-32E3-F083-7AA4-4DB850EF612A}"/>
              </a:ext>
            </a:extLst>
          </p:cNvPr>
          <p:cNvCxnSpPr/>
          <p:nvPr/>
        </p:nvCxnSpPr>
        <p:spPr>
          <a:xfrm flipV="1">
            <a:off x="9568967" y="2226952"/>
            <a:ext cx="0" cy="1966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127">
            <a:extLst>
              <a:ext uri="{FF2B5EF4-FFF2-40B4-BE49-F238E27FC236}">
                <a16:creationId xmlns:a16="http://schemas.microsoft.com/office/drawing/2014/main" id="{CCBFB7DC-6F6E-7F55-0C01-BE267C17EADD}"/>
              </a:ext>
            </a:extLst>
          </p:cNvPr>
          <p:cNvCxnSpPr/>
          <p:nvPr/>
        </p:nvCxnSpPr>
        <p:spPr>
          <a:xfrm rot="10800000" flipV="1">
            <a:off x="8462570" y="3713484"/>
            <a:ext cx="665276" cy="17595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55" name="TextBox 23">
            <a:extLst>
              <a:ext uri="{FF2B5EF4-FFF2-40B4-BE49-F238E27FC236}">
                <a16:creationId xmlns:a16="http://schemas.microsoft.com/office/drawing/2014/main" id="{C240EB1B-FFAF-5F65-E300-6B698D6576E4}"/>
              </a:ext>
            </a:extLst>
          </p:cNvPr>
          <p:cNvSpPr txBox="1"/>
          <p:nvPr/>
        </p:nvSpPr>
        <p:spPr>
          <a:xfrm>
            <a:off x="7736910" y="3448046"/>
            <a:ext cx="477843" cy="218548"/>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Cu</a:t>
            </a:r>
            <a:r>
              <a:rPr kumimoji="0" lang="en-US" sz="1350" b="1"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he-IL" sz="1350" b="1"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56" name="Straight Arrow Connector 3">
            <a:extLst>
              <a:ext uri="{FF2B5EF4-FFF2-40B4-BE49-F238E27FC236}">
                <a16:creationId xmlns:a16="http://schemas.microsoft.com/office/drawing/2014/main" id="{4D1BF689-3C1F-B313-D31B-50553374CC2A}"/>
              </a:ext>
            </a:extLst>
          </p:cNvPr>
          <p:cNvCxnSpPr/>
          <p:nvPr/>
        </p:nvCxnSpPr>
        <p:spPr>
          <a:xfrm>
            <a:off x="7992342" y="3676468"/>
            <a:ext cx="988641" cy="167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Box 69">
            <a:extLst>
              <a:ext uri="{FF2B5EF4-FFF2-40B4-BE49-F238E27FC236}">
                <a16:creationId xmlns:a16="http://schemas.microsoft.com/office/drawing/2014/main" id="{8E42AC86-46F6-5A78-D363-39D2F278ECF9}"/>
              </a:ext>
            </a:extLst>
          </p:cNvPr>
          <p:cNvSpPr txBox="1"/>
          <p:nvPr/>
        </p:nvSpPr>
        <p:spPr>
          <a:xfrm>
            <a:off x="0" y="-27384"/>
            <a:ext cx="12192000" cy="461665"/>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defPPr>
              <a:defRPr lang="he-IL"/>
            </a:defPPr>
            <a:lvl1pPr algn="ctr">
              <a:defRPr sz="2400" b="1">
                <a:solidFill>
                  <a:schemeClr val="bg1"/>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rPr>
              <a:t>Summary scheme</a:t>
            </a:r>
            <a:endParaRPr kumimoji="0" lang="he-IL"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58" name="תיבת טקסט 57">
            <a:extLst>
              <a:ext uri="{FF2B5EF4-FFF2-40B4-BE49-F238E27FC236}">
                <a16:creationId xmlns:a16="http://schemas.microsoft.com/office/drawing/2014/main" id="{B242E51F-27DA-DD22-7805-4E5DEBB4F5A1}"/>
              </a:ext>
            </a:extLst>
          </p:cNvPr>
          <p:cNvSpPr txBox="1"/>
          <p:nvPr/>
        </p:nvSpPr>
        <p:spPr>
          <a:xfrm>
            <a:off x="8250573" y="3123651"/>
            <a:ext cx="680224" cy="27699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NRF2</a:t>
            </a:r>
            <a:endPar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47447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26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2031325"/>
          </a:xfrm>
          <a:prstGeom prst="rect">
            <a:avLst/>
          </a:prstGeom>
          <a:noFill/>
          <a:ln>
            <a:solidFill>
              <a:schemeClr val="accent6">
                <a:lumMod val="50000"/>
              </a:schemeClr>
            </a:solid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Macrophage crosstalk within the native tissue cells: single cell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RNAseq</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exosome isolation and proteomics (also COMMD10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interactome</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in-depth bioinformatics analysis.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Metabolic cages for measuring energy expenditure and standardized food intake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 vitro genetic reconstitution to demonstrate specificity of knockout phenotypes: molecular cloning planning and implementation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concentration as marker of organelle functions: inductively couples plasma(ICP)-MS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0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6082" y="86213"/>
            <a:ext cx="9542247" cy="1280756"/>
          </a:xfrm>
        </p:spPr>
        <p:txBody>
          <a:bodyPr>
            <a:noAutofit/>
          </a:bodyPr>
          <a:lstStyle/>
          <a:p>
            <a:r>
              <a:rPr lang="en-US" sz="4000" b="1" i="0" dirty="0">
                <a:effectLst/>
                <a:latin typeface="+mn-lt"/>
              </a:rPr>
              <a:t>Pathological immunological and microbial </a:t>
            </a:r>
            <a:br>
              <a:rPr lang="en-US" sz="4000" b="1" i="0" dirty="0">
                <a:effectLst/>
                <a:latin typeface="+mn-lt"/>
              </a:rPr>
            </a:br>
            <a:r>
              <a:rPr lang="en-US" sz="4000" b="1" i="0" dirty="0">
                <a:effectLst/>
                <a:latin typeface="+mn-lt"/>
              </a:rPr>
              <a:t>alterations in eosinophilic esophagitis</a:t>
            </a:r>
          </a:p>
        </p:txBody>
      </p:sp>
      <p:sp>
        <p:nvSpPr>
          <p:cNvPr id="3" name="Subtitle 2"/>
          <p:cNvSpPr>
            <a:spLocks noGrp="1"/>
          </p:cNvSpPr>
          <p:nvPr>
            <p:ph type="subTitle" idx="1"/>
          </p:nvPr>
        </p:nvSpPr>
        <p:spPr>
          <a:xfrm>
            <a:off x="768350" y="1552730"/>
            <a:ext cx="10584408" cy="1273566"/>
          </a:xfrm>
        </p:spPr>
        <p:txBody>
          <a:bodyPr>
            <a:normAutofit/>
          </a:bodyPr>
          <a:lstStyle/>
          <a:p>
            <a:r>
              <a:rPr lang="en-US" sz="2800" b="1" dirty="0">
                <a:cs typeface="+mj-cs"/>
              </a:rPr>
              <a:t>Niv Zmora</a:t>
            </a:r>
            <a:endParaRPr lang="en-US" sz="2800" b="1" dirty="0">
              <a:solidFill>
                <a:schemeClr val="tx1"/>
              </a:solidFill>
              <a:cs typeface="+mj-cs"/>
            </a:endParaRPr>
          </a:p>
          <a:p>
            <a:r>
              <a:rPr lang="en-US" sz="1600" b="1" dirty="0">
                <a:solidFill>
                  <a:schemeClr val="tx1">
                    <a:lumMod val="75000"/>
                    <a:lumOff val="25000"/>
                  </a:schemeClr>
                </a:solidFill>
                <a:cs typeface="+mj-cs"/>
              </a:rPr>
              <a:t>The Research Center for Digestive Tract &amp; Liver Diseases, </a:t>
            </a:r>
            <a:r>
              <a:rPr lang="en-US" sz="1600" b="1" dirty="0" err="1">
                <a:solidFill>
                  <a:schemeClr val="tx1">
                    <a:lumMod val="75000"/>
                    <a:lumOff val="25000"/>
                  </a:schemeClr>
                </a:solidFill>
                <a:cs typeface="+mj-cs"/>
              </a:rPr>
              <a:t>Sourasky</a:t>
            </a:r>
            <a:r>
              <a:rPr lang="en-US" sz="1600" b="1" dirty="0">
                <a:solidFill>
                  <a:schemeClr val="tx1">
                    <a:lumMod val="75000"/>
                    <a:lumOff val="25000"/>
                  </a:schemeClr>
                </a:solidFill>
                <a:cs typeface="+mj-cs"/>
              </a:rPr>
              <a:t> Medical Center</a:t>
            </a:r>
          </a:p>
          <a:p>
            <a:r>
              <a:rPr lang="en-US" sz="1600" b="1" dirty="0">
                <a:solidFill>
                  <a:schemeClr val="tx1">
                    <a:lumMod val="75000"/>
                    <a:lumOff val="25000"/>
                  </a:schemeClr>
                </a:solidFill>
                <a:cs typeface="+mj-cs"/>
              </a:rPr>
              <a:t>Department of Clinical Microbiology &amp; Immunology, Sackler Faculty of Medicine, Tel Aviv University</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4657" y="5491478"/>
            <a:ext cx="1295401" cy="122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AB43319F-C5ED-164A-E621-D52447D5D87C}"/>
              </a:ext>
            </a:extLst>
          </p:cNvPr>
          <p:cNvGrpSpPr/>
          <p:nvPr/>
        </p:nvGrpSpPr>
        <p:grpSpPr>
          <a:xfrm>
            <a:off x="5530718" y="5546151"/>
            <a:ext cx="2250367" cy="1112083"/>
            <a:chOff x="4340487" y="4990667"/>
            <a:chExt cx="2736304" cy="1113733"/>
          </a:xfrm>
        </p:grpSpPr>
        <p:pic>
          <p:nvPicPr>
            <p:cNvPr id="8"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340487" y="4990667"/>
              <a:ext cx="2736304" cy="77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4481210" y="5858465"/>
              <a:ext cx="2454858" cy="24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4">
            <a:extLst>
              <a:ext uri="{FF2B5EF4-FFF2-40B4-BE49-F238E27FC236}">
                <a16:creationId xmlns:a16="http://schemas.microsoft.com/office/drawing/2014/main" id="{BC082A6B-63F5-C8E7-799D-0BE88868BC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6082" y="5441743"/>
            <a:ext cx="1637915" cy="1320899"/>
          </a:xfrm>
          <a:prstGeom prst="rect">
            <a:avLst/>
          </a:prstGeom>
        </p:spPr>
      </p:pic>
      <p:pic>
        <p:nvPicPr>
          <p:cNvPr id="4" name="Picture 3" descr="Azrieli Foundation Resources - Concentus">
            <a:extLst>
              <a:ext uri="{FF2B5EF4-FFF2-40B4-BE49-F238E27FC236}">
                <a16:creationId xmlns:a16="http://schemas.microsoft.com/office/drawing/2014/main" id="{4E081638-BF6F-5F6F-A105-1CE14E0757D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461744" y="5448781"/>
            <a:ext cx="2316585" cy="13068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CEAE30-8063-17DD-EA3D-E977059BA70C}"/>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212666" y="2915982"/>
            <a:ext cx="2340001" cy="2340000"/>
          </a:xfrm>
          <a:prstGeom prst="rect">
            <a:avLst/>
          </a:prstGeom>
          <a:ln>
            <a:solidFill>
              <a:schemeClr val="tx1"/>
            </a:solidFill>
          </a:ln>
        </p:spPr>
      </p:pic>
      <p:pic>
        <p:nvPicPr>
          <p:cNvPr id="13" name="Picture 12">
            <a:extLst>
              <a:ext uri="{FF2B5EF4-FFF2-40B4-BE49-F238E27FC236}">
                <a16:creationId xmlns:a16="http://schemas.microsoft.com/office/drawing/2014/main" id="{3B422190-3429-3AEF-A691-5A2E370ACC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3576448" y="2915982"/>
            <a:ext cx="2519836" cy="2340000"/>
          </a:xfrm>
          <a:prstGeom prst="rect">
            <a:avLst/>
          </a:prstGeom>
          <a:ln>
            <a:solidFill>
              <a:schemeClr val="tx1"/>
            </a:solidFill>
          </a:ln>
        </p:spPr>
      </p:pic>
      <p:pic>
        <p:nvPicPr>
          <p:cNvPr id="14" name="Picture 13">
            <a:extLst>
              <a:ext uri="{FF2B5EF4-FFF2-40B4-BE49-F238E27FC236}">
                <a16:creationId xmlns:a16="http://schemas.microsoft.com/office/drawing/2014/main" id="{EC285498-31D1-D302-9D10-9924026B745D}"/>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rcRect/>
          <a:stretch/>
        </p:blipFill>
        <p:spPr>
          <a:xfrm>
            <a:off x="8485525" y="2915982"/>
            <a:ext cx="2340366" cy="2340000"/>
          </a:xfrm>
          <a:prstGeom prst="rect">
            <a:avLst/>
          </a:prstGeom>
          <a:ln>
            <a:solidFill>
              <a:schemeClr val="tx1"/>
            </a:solidFill>
          </a:ln>
        </p:spPr>
      </p:pic>
      <p:pic>
        <p:nvPicPr>
          <p:cNvPr id="17" name="Picture 16">
            <a:extLst>
              <a:ext uri="{FF2B5EF4-FFF2-40B4-BE49-F238E27FC236}">
                <a16:creationId xmlns:a16="http://schemas.microsoft.com/office/drawing/2014/main" id="{4BCC92A6-763E-3CC7-8017-61C6C2B27E53}"/>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a:stretch/>
        </p:blipFill>
        <p:spPr>
          <a:xfrm>
            <a:off x="6120065" y="2915982"/>
            <a:ext cx="2341679" cy="2340000"/>
          </a:xfrm>
          <a:prstGeom prst="rect">
            <a:avLst/>
          </a:prstGeom>
          <a:ln>
            <a:solidFill>
              <a:schemeClr val="tx1"/>
            </a:solidFill>
          </a:ln>
        </p:spPr>
      </p:pic>
    </p:spTree>
    <p:extLst>
      <p:ext uri="{BB962C8B-B14F-4D97-AF65-F5344CB8AC3E}">
        <p14:creationId xmlns:p14="http://schemas.microsoft.com/office/powerpoint/2010/main" val="307012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5D5206-39EF-0BC1-FB4B-0A38FD154C4B}"/>
              </a:ext>
            </a:extLst>
          </p:cNvPr>
          <p:cNvSpPr/>
          <p:nvPr/>
        </p:nvSpPr>
        <p:spPr>
          <a:xfrm>
            <a:off x="3849134" y="400204"/>
            <a:ext cx="4493731"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 short introduction</a:t>
            </a:r>
          </a:p>
        </p:txBody>
      </p:sp>
      <p:sp>
        <p:nvSpPr>
          <p:cNvPr id="5" name="Chevron 4">
            <a:extLst>
              <a:ext uri="{FF2B5EF4-FFF2-40B4-BE49-F238E27FC236}">
                <a16:creationId xmlns:a16="http://schemas.microsoft.com/office/drawing/2014/main" id="{C149FB76-F9D0-BCFF-CCCD-5FC7941FD27B}"/>
              </a:ext>
            </a:extLst>
          </p:cNvPr>
          <p:cNvSpPr/>
          <p:nvPr/>
        </p:nvSpPr>
        <p:spPr>
          <a:xfrm>
            <a:off x="3371339" y="558612"/>
            <a:ext cx="477795" cy="329513"/>
          </a:xfrm>
          <a:prstGeom prst="chevron">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a:extLst>
              <a:ext uri="{FF2B5EF4-FFF2-40B4-BE49-F238E27FC236}">
                <a16:creationId xmlns:a16="http://schemas.microsoft.com/office/drawing/2014/main" id="{EAF7EA39-9B47-29B6-ADC1-80DA3E04E054}"/>
              </a:ext>
            </a:extLst>
          </p:cNvPr>
          <p:cNvPicPr>
            <a:picLocks noChangeAspect="1"/>
          </p:cNvPicPr>
          <p:nvPr/>
        </p:nvPicPr>
        <p:blipFill>
          <a:blip r:embed="rId3"/>
          <a:stretch>
            <a:fillRect/>
          </a:stretch>
        </p:blipFill>
        <p:spPr>
          <a:xfrm>
            <a:off x="2545176" y="4176062"/>
            <a:ext cx="1800000" cy="1800000"/>
          </a:xfrm>
          <a:prstGeom prst="rect">
            <a:avLst/>
          </a:prstGeom>
          <a:ln>
            <a:solidFill>
              <a:srgbClr val="00B050"/>
            </a:solidFill>
          </a:ln>
        </p:spPr>
      </p:pic>
      <p:sp>
        <p:nvSpPr>
          <p:cNvPr id="8" name="TextBox 7">
            <a:extLst>
              <a:ext uri="{FF2B5EF4-FFF2-40B4-BE49-F238E27FC236}">
                <a16:creationId xmlns:a16="http://schemas.microsoft.com/office/drawing/2014/main" id="{DD768828-B1F6-C42D-943B-83C50B70850B}"/>
              </a:ext>
            </a:extLst>
          </p:cNvPr>
          <p:cNvSpPr txBox="1"/>
          <p:nvPr/>
        </p:nvSpPr>
        <p:spPr>
          <a:xfrm>
            <a:off x="2331442" y="5963496"/>
            <a:ext cx="22274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Zeevi et al., Cell, 2015</a:t>
            </a:r>
          </a:p>
        </p:txBody>
      </p:sp>
      <p:pic>
        <p:nvPicPr>
          <p:cNvPr id="9" name="Picture 8">
            <a:extLst>
              <a:ext uri="{FF2B5EF4-FFF2-40B4-BE49-F238E27FC236}">
                <a16:creationId xmlns:a16="http://schemas.microsoft.com/office/drawing/2014/main" id="{EE93E0AB-B3B6-0589-1D96-A0DB3456387E}"/>
              </a:ext>
            </a:extLst>
          </p:cNvPr>
          <p:cNvPicPr>
            <a:picLocks noChangeAspect="1"/>
          </p:cNvPicPr>
          <p:nvPr/>
        </p:nvPicPr>
        <p:blipFill>
          <a:blip r:embed="rId4"/>
          <a:stretch>
            <a:fillRect/>
          </a:stretch>
        </p:blipFill>
        <p:spPr>
          <a:xfrm>
            <a:off x="5112775" y="4176062"/>
            <a:ext cx="1800000" cy="1800000"/>
          </a:xfrm>
          <a:prstGeom prst="rect">
            <a:avLst/>
          </a:prstGeom>
          <a:ln>
            <a:solidFill>
              <a:srgbClr val="00B050"/>
            </a:solidFill>
          </a:ln>
        </p:spPr>
      </p:pic>
      <p:sp>
        <p:nvSpPr>
          <p:cNvPr id="10" name="TextBox 9">
            <a:extLst>
              <a:ext uri="{FF2B5EF4-FFF2-40B4-BE49-F238E27FC236}">
                <a16:creationId xmlns:a16="http://schemas.microsoft.com/office/drawing/2014/main" id="{71A8EB3B-E393-4375-2C43-2CB30BAC0B4A}"/>
              </a:ext>
            </a:extLst>
          </p:cNvPr>
          <p:cNvSpPr txBox="1"/>
          <p:nvPr/>
        </p:nvSpPr>
        <p:spPr>
          <a:xfrm>
            <a:off x="4818153" y="5963496"/>
            <a:ext cx="2389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Zmora  et al., Cell, 2018</a:t>
            </a:r>
          </a:p>
        </p:txBody>
      </p:sp>
      <p:pic>
        <p:nvPicPr>
          <p:cNvPr id="11" name="Picture 10">
            <a:extLst>
              <a:ext uri="{FF2B5EF4-FFF2-40B4-BE49-F238E27FC236}">
                <a16:creationId xmlns:a16="http://schemas.microsoft.com/office/drawing/2014/main" id="{70E1BFAA-2C5B-6412-7473-712006EBE00B}"/>
              </a:ext>
            </a:extLst>
          </p:cNvPr>
          <p:cNvPicPr>
            <a:picLocks noChangeAspect="1"/>
          </p:cNvPicPr>
          <p:nvPr/>
        </p:nvPicPr>
        <p:blipFill>
          <a:blip r:embed="rId5"/>
          <a:stretch>
            <a:fillRect/>
          </a:stretch>
        </p:blipFill>
        <p:spPr>
          <a:xfrm>
            <a:off x="7680374" y="4163496"/>
            <a:ext cx="1800000" cy="1800000"/>
          </a:xfrm>
          <a:prstGeom prst="rect">
            <a:avLst/>
          </a:prstGeom>
          <a:ln>
            <a:solidFill>
              <a:srgbClr val="00B050"/>
            </a:solidFill>
          </a:ln>
        </p:spPr>
      </p:pic>
      <p:sp>
        <p:nvSpPr>
          <p:cNvPr id="12" name="TextBox 11">
            <a:extLst>
              <a:ext uri="{FF2B5EF4-FFF2-40B4-BE49-F238E27FC236}">
                <a16:creationId xmlns:a16="http://schemas.microsoft.com/office/drawing/2014/main" id="{CDDB07A7-8B9C-B36E-07BA-7C97F8EEAFF5}"/>
              </a:ext>
            </a:extLst>
          </p:cNvPr>
          <p:cNvSpPr txBox="1"/>
          <p:nvPr/>
        </p:nvSpPr>
        <p:spPr>
          <a:xfrm>
            <a:off x="7466639" y="5963496"/>
            <a:ext cx="22218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Suez  et al., Cell, 2018</a:t>
            </a:r>
          </a:p>
        </p:txBody>
      </p:sp>
      <p:cxnSp>
        <p:nvCxnSpPr>
          <p:cNvPr id="15" name="Straight Connector 14">
            <a:extLst>
              <a:ext uri="{FF2B5EF4-FFF2-40B4-BE49-F238E27FC236}">
                <a16:creationId xmlns:a16="http://schemas.microsoft.com/office/drawing/2014/main" id="{6C5E0F96-88C2-C300-21F1-F17B06826278}"/>
              </a:ext>
            </a:extLst>
          </p:cNvPr>
          <p:cNvCxnSpPr>
            <a:cxnSpLocks/>
          </p:cNvCxnSpPr>
          <p:nvPr/>
        </p:nvCxnSpPr>
        <p:spPr>
          <a:xfrm flipV="1">
            <a:off x="1005840"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99C9E1-C456-E038-B0DB-15F537BF1C64}"/>
              </a:ext>
            </a:extLst>
          </p:cNvPr>
          <p:cNvCxnSpPr>
            <a:cxnSpLocks/>
          </p:cNvCxnSpPr>
          <p:nvPr/>
        </p:nvCxnSpPr>
        <p:spPr>
          <a:xfrm flipV="1">
            <a:off x="1518952"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97599B-D856-0075-2537-4400253EEFBE}"/>
              </a:ext>
            </a:extLst>
          </p:cNvPr>
          <p:cNvCxnSpPr>
            <a:cxnSpLocks/>
          </p:cNvCxnSpPr>
          <p:nvPr/>
        </p:nvCxnSpPr>
        <p:spPr>
          <a:xfrm flipV="1">
            <a:off x="2032064"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D23808-B4D7-5863-72BF-3D0DF0129857}"/>
              </a:ext>
            </a:extLst>
          </p:cNvPr>
          <p:cNvCxnSpPr>
            <a:cxnSpLocks/>
          </p:cNvCxnSpPr>
          <p:nvPr/>
        </p:nvCxnSpPr>
        <p:spPr>
          <a:xfrm flipV="1">
            <a:off x="2545176"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7477AD-9197-2459-5A09-A6B5DC448FCF}"/>
              </a:ext>
            </a:extLst>
          </p:cNvPr>
          <p:cNvCxnSpPr>
            <a:cxnSpLocks/>
          </p:cNvCxnSpPr>
          <p:nvPr/>
        </p:nvCxnSpPr>
        <p:spPr>
          <a:xfrm flipV="1">
            <a:off x="3058288"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8D48CB-DA3A-7A8A-A0F0-01461FBDA15C}"/>
              </a:ext>
            </a:extLst>
          </p:cNvPr>
          <p:cNvCxnSpPr>
            <a:cxnSpLocks/>
          </p:cNvCxnSpPr>
          <p:nvPr/>
        </p:nvCxnSpPr>
        <p:spPr>
          <a:xfrm flipV="1">
            <a:off x="3571400"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C671BE-6F77-FAC5-17BA-B66DBACF7BC0}"/>
              </a:ext>
            </a:extLst>
          </p:cNvPr>
          <p:cNvCxnSpPr>
            <a:cxnSpLocks/>
          </p:cNvCxnSpPr>
          <p:nvPr/>
        </p:nvCxnSpPr>
        <p:spPr>
          <a:xfrm flipV="1">
            <a:off x="4084512"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822C68-60DC-C1A2-2749-A4720AD0829A}"/>
              </a:ext>
            </a:extLst>
          </p:cNvPr>
          <p:cNvCxnSpPr>
            <a:cxnSpLocks/>
          </p:cNvCxnSpPr>
          <p:nvPr/>
        </p:nvCxnSpPr>
        <p:spPr>
          <a:xfrm flipV="1">
            <a:off x="4597624"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21680D-9B3E-D955-D990-2AFAF9BE89BB}"/>
              </a:ext>
            </a:extLst>
          </p:cNvPr>
          <p:cNvCxnSpPr>
            <a:cxnSpLocks/>
          </p:cNvCxnSpPr>
          <p:nvPr/>
        </p:nvCxnSpPr>
        <p:spPr>
          <a:xfrm flipV="1">
            <a:off x="5110736"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BF6B3FC-8164-ACA5-706D-AEA98BAD62B4}"/>
              </a:ext>
            </a:extLst>
          </p:cNvPr>
          <p:cNvCxnSpPr>
            <a:cxnSpLocks/>
          </p:cNvCxnSpPr>
          <p:nvPr/>
        </p:nvCxnSpPr>
        <p:spPr>
          <a:xfrm flipV="1">
            <a:off x="5623848"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976691-9DCC-D273-240A-125C3F073CDF}"/>
              </a:ext>
            </a:extLst>
          </p:cNvPr>
          <p:cNvCxnSpPr>
            <a:cxnSpLocks/>
          </p:cNvCxnSpPr>
          <p:nvPr/>
        </p:nvCxnSpPr>
        <p:spPr>
          <a:xfrm flipV="1">
            <a:off x="6136960"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B59BEE-EC4A-15D7-F442-D6F447422637}"/>
              </a:ext>
            </a:extLst>
          </p:cNvPr>
          <p:cNvCxnSpPr>
            <a:cxnSpLocks/>
          </p:cNvCxnSpPr>
          <p:nvPr/>
        </p:nvCxnSpPr>
        <p:spPr>
          <a:xfrm flipV="1">
            <a:off x="6650072"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D8C760-88BF-B9D4-9F17-77A3941FBA66}"/>
              </a:ext>
            </a:extLst>
          </p:cNvPr>
          <p:cNvCxnSpPr>
            <a:cxnSpLocks/>
          </p:cNvCxnSpPr>
          <p:nvPr/>
        </p:nvCxnSpPr>
        <p:spPr>
          <a:xfrm flipV="1">
            <a:off x="7163184"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48AD7D-3B6D-5EAE-1DA3-7411FDED30B4}"/>
              </a:ext>
            </a:extLst>
          </p:cNvPr>
          <p:cNvCxnSpPr>
            <a:cxnSpLocks/>
          </p:cNvCxnSpPr>
          <p:nvPr/>
        </p:nvCxnSpPr>
        <p:spPr>
          <a:xfrm flipV="1">
            <a:off x="7676296"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92150B5-36F8-2459-1485-0BDBBD8DF2FA}"/>
              </a:ext>
            </a:extLst>
          </p:cNvPr>
          <p:cNvCxnSpPr>
            <a:cxnSpLocks/>
          </p:cNvCxnSpPr>
          <p:nvPr/>
        </p:nvCxnSpPr>
        <p:spPr>
          <a:xfrm flipV="1">
            <a:off x="8189408"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C1B4DC-3714-4CE9-98D6-1E22D89A12B9}"/>
              </a:ext>
            </a:extLst>
          </p:cNvPr>
          <p:cNvCxnSpPr>
            <a:cxnSpLocks/>
          </p:cNvCxnSpPr>
          <p:nvPr/>
        </p:nvCxnSpPr>
        <p:spPr>
          <a:xfrm flipV="1">
            <a:off x="8702520"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4A8FFE-DE56-90F0-B69B-A10AFCC4127A}"/>
              </a:ext>
            </a:extLst>
          </p:cNvPr>
          <p:cNvCxnSpPr>
            <a:cxnSpLocks/>
          </p:cNvCxnSpPr>
          <p:nvPr/>
        </p:nvCxnSpPr>
        <p:spPr>
          <a:xfrm flipV="1">
            <a:off x="9215632"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84C033-E0CD-9BCB-A497-D0B1560652E0}"/>
              </a:ext>
            </a:extLst>
          </p:cNvPr>
          <p:cNvCxnSpPr>
            <a:cxnSpLocks/>
          </p:cNvCxnSpPr>
          <p:nvPr/>
        </p:nvCxnSpPr>
        <p:spPr>
          <a:xfrm flipV="1">
            <a:off x="9728744"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45B122-64D8-D8D3-A809-D6B8C8C38325}"/>
              </a:ext>
            </a:extLst>
          </p:cNvPr>
          <p:cNvCxnSpPr>
            <a:cxnSpLocks/>
          </p:cNvCxnSpPr>
          <p:nvPr/>
        </p:nvCxnSpPr>
        <p:spPr>
          <a:xfrm flipV="1">
            <a:off x="10241856"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150B4F-741F-CE98-ACF1-714057F938A2}"/>
              </a:ext>
            </a:extLst>
          </p:cNvPr>
          <p:cNvCxnSpPr>
            <a:cxnSpLocks/>
          </p:cNvCxnSpPr>
          <p:nvPr/>
        </p:nvCxnSpPr>
        <p:spPr>
          <a:xfrm flipV="1">
            <a:off x="10754973" y="1828807"/>
            <a:ext cx="0" cy="2873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Left Bracket 34">
            <a:extLst>
              <a:ext uri="{FF2B5EF4-FFF2-40B4-BE49-F238E27FC236}">
                <a16:creationId xmlns:a16="http://schemas.microsoft.com/office/drawing/2014/main" id="{F5BA6007-B377-5723-C2F6-01DC2440AA47}"/>
              </a:ext>
            </a:extLst>
          </p:cNvPr>
          <p:cNvSpPr/>
          <p:nvPr/>
        </p:nvSpPr>
        <p:spPr>
          <a:xfrm rot="16200000">
            <a:off x="3005835" y="589598"/>
            <a:ext cx="104910" cy="4104897"/>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ight Arrow 12">
            <a:extLst>
              <a:ext uri="{FF2B5EF4-FFF2-40B4-BE49-F238E27FC236}">
                <a16:creationId xmlns:a16="http://schemas.microsoft.com/office/drawing/2014/main" id="{D939EBC3-EE7A-8C3D-9319-31E2030E2A8F}"/>
              </a:ext>
            </a:extLst>
          </p:cNvPr>
          <p:cNvSpPr/>
          <p:nvPr/>
        </p:nvSpPr>
        <p:spPr>
          <a:xfrm>
            <a:off x="864325" y="1463047"/>
            <a:ext cx="10463349" cy="509451"/>
          </a:xfrm>
          <a:prstGeom prst="rightArrow">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a:extLst>
              <a:ext uri="{FF2B5EF4-FFF2-40B4-BE49-F238E27FC236}">
                <a16:creationId xmlns:a16="http://schemas.microsoft.com/office/drawing/2014/main" id="{5B11CC0A-5171-F112-030C-8294296D7C9F}"/>
              </a:ext>
            </a:extLst>
          </p:cNvPr>
          <p:cNvSpPr txBox="1"/>
          <p:nvPr/>
        </p:nvSpPr>
        <p:spPr>
          <a:xfrm>
            <a:off x="1250036" y="2700359"/>
            <a:ext cx="3616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MD (TAU), Internship (Meir Hospital)</a:t>
            </a:r>
          </a:p>
        </p:txBody>
      </p:sp>
      <p:sp>
        <p:nvSpPr>
          <p:cNvPr id="37" name="TextBox 36">
            <a:extLst>
              <a:ext uri="{FF2B5EF4-FFF2-40B4-BE49-F238E27FC236}">
                <a16:creationId xmlns:a16="http://schemas.microsoft.com/office/drawing/2014/main" id="{F2A9F7F8-66AD-2CDE-5195-02C9BF278F4C}"/>
              </a:ext>
            </a:extLst>
          </p:cNvPr>
          <p:cNvSpPr txBox="1"/>
          <p:nvPr/>
        </p:nvSpPr>
        <p:spPr>
          <a:xfrm>
            <a:off x="718657" y="2112618"/>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2004</a:t>
            </a:r>
          </a:p>
        </p:txBody>
      </p:sp>
      <p:sp>
        <p:nvSpPr>
          <p:cNvPr id="38" name="TextBox 37">
            <a:extLst>
              <a:ext uri="{FF2B5EF4-FFF2-40B4-BE49-F238E27FC236}">
                <a16:creationId xmlns:a16="http://schemas.microsoft.com/office/drawing/2014/main" id="{6713B331-E040-F4E1-7912-C227538A9BED}"/>
              </a:ext>
            </a:extLst>
          </p:cNvPr>
          <p:cNvSpPr txBox="1"/>
          <p:nvPr/>
        </p:nvSpPr>
        <p:spPr>
          <a:xfrm>
            <a:off x="4823553" y="210990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2012</a:t>
            </a:r>
          </a:p>
        </p:txBody>
      </p:sp>
      <p:sp>
        <p:nvSpPr>
          <p:cNvPr id="39" name="TextBox 38">
            <a:extLst>
              <a:ext uri="{FF2B5EF4-FFF2-40B4-BE49-F238E27FC236}">
                <a16:creationId xmlns:a16="http://schemas.microsoft.com/office/drawing/2014/main" id="{57E46783-9A81-FC8A-E104-8DE29053F6B2}"/>
              </a:ext>
            </a:extLst>
          </p:cNvPr>
          <p:cNvSpPr txBox="1"/>
          <p:nvPr/>
        </p:nvSpPr>
        <p:spPr>
          <a:xfrm>
            <a:off x="5346956" y="211974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2013</a:t>
            </a:r>
          </a:p>
        </p:txBody>
      </p:sp>
      <p:sp>
        <p:nvSpPr>
          <p:cNvPr id="40" name="Left Bracket 39">
            <a:extLst>
              <a:ext uri="{FF2B5EF4-FFF2-40B4-BE49-F238E27FC236}">
                <a16:creationId xmlns:a16="http://schemas.microsoft.com/office/drawing/2014/main" id="{0C29F3E7-A02D-68D0-5C9E-64F1CD84AC33}"/>
              </a:ext>
            </a:extLst>
          </p:cNvPr>
          <p:cNvSpPr/>
          <p:nvPr/>
        </p:nvSpPr>
        <p:spPr>
          <a:xfrm rot="16200000">
            <a:off x="5378344" y="2448997"/>
            <a:ext cx="104912" cy="386102"/>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00D71683-D161-CA17-3FDE-B9647C953961}"/>
              </a:ext>
            </a:extLst>
          </p:cNvPr>
          <p:cNvSpPr txBox="1"/>
          <p:nvPr/>
        </p:nvSpPr>
        <p:spPr>
          <a:xfrm rot="16200000">
            <a:off x="5063552" y="2877086"/>
            <a:ext cx="734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Nepal</a:t>
            </a:r>
          </a:p>
        </p:txBody>
      </p:sp>
      <p:sp>
        <p:nvSpPr>
          <p:cNvPr id="42" name="Left Bracket 41">
            <a:extLst>
              <a:ext uri="{FF2B5EF4-FFF2-40B4-BE49-F238E27FC236}">
                <a16:creationId xmlns:a16="http://schemas.microsoft.com/office/drawing/2014/main" id="{328D8228-9255-840A-7B84-AE5C0D61292F}"/>
              </a:ext>
            </a:extLst>
          </p:cNvPr>
          <p:cNvSpPr/>
          <p:nvPr/>
        </p:nvSpPr>
        <p:spPr>
          <a:xfrm rot="16200000">
            <a:off x="6124898" y="2169331"/>
            <a:ext cx="104913" cy="945433"/>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4628B996-855C-C04E-23C3-2FDE1C4339F2}"/>
              </a:ext>
            </a:extLst>
          </p:cNvPr>
          <p:cNvSpPr txBox="1"/>
          <p:nvPr/>
        </p:nvSpPr>
        <p:spPr>
          <a:xfrm>
            <a:off x="5612029" y="2694502"/>
            <a:ext cx="122360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Residency</a:t>
            </a:r>
            <a:b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(Internal T)</a:t>
            </a:r>
          </a:p>
        </p:txBody>
      </p:sp>
      <p:sp>
        <p:nvSpPr>
          <p:cNvPr id="44" name="TextBox 43">
            <a:extLst>
              <a:ext uri="{FF2B5EF4-FFF2-40B4-BE49-F238E27FC236}">
                <a16:creationId xmlns:a16="http://schemas.microsoft.com/office/drawing/2014/main" id="{0D5D4CEE-5FAF-0C95-3262-1C40FDB638BF}"/>
              </a:ext>
            </a:extLst>
          </p:cNvPr>
          <p:cNvSpPr txBox="1"/>
          <p:nvPr/>
        </p:nvSpPr>
        <p:spPr>
          <a:xfrm>
            <a:off x="6350780" y="212814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2015</a:t>
            </a:r>
          </a:p>
        </p:txBody>
      </p:sp>
      <p:sp>
        <p:nvSpPr>
          <p:cNvPr id="45" name="TextBox 44">
            <a:extLst>
              <a:ext uri="{FF2B5EF4-FFF2-40B4-BE49-F238E27FC236}">
                <a16:creationId xmlns:a16="http://schemas.microsoft.com/office/drawing/2014/main" id="{9F7016EE-06AC-899A-8074-AC6AF8F0B153}"/>
              </a:ext>
            </a:extLst>
          </p:cNvPr>
          <p:cNvSpPr txBox="1"/>
          <p:nvPr/>
        </p:nvSpPr>
        <p:spPr>
          <a:xfrm>
            <a:off x="8427440" y="210990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2019</a:t>
            </a:r>
          </a:p>
        </p:txBody>
      </p:sp>
      <p:sp>
        <p:nvSpPr>
          <p:cNvPr id="46" name="Left Bracket 45">
            <a:extLst>
              <a:ext uri="{FF2B5EF4-FFF2-40B4-BE49-F238E27FC236}">
                <a16:creationId xmlns:a16="http://schemas.microsoft.com/office/drawing/2014/main" id="{311368BF-ED16-B06F-E728-0A5E47EBDF54}"/>
              </a:ext>
            </a:extLst>
          </p:cNvPr>
          <p:cNvSpPr/>
          <p:nvPr/>
        </p:nvSpPr>
        <p:spPr>
          <a:xfrm rot="16200000">
            <a:off x="7684409" y="1684826"/>
            <a:ext cx="104913" cy="1931226"/>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Left Bracket 46">
            <a:extLst>
              <a:ext uri="{FF2B5EF4-FFF2-40B4-BE49-F238E27FC236}">
                <a16:creationId xmlns:a16="http://schemas.microsoft.com/office/drawing/2014/main" id="{A144558D-62B9-0379-3F38-CF498176599E}"/>
              </a:ext>
            </a:extLst>
          </p:cNvPr>
          <p:cNvSpPr/>
          <p:nvPr/>
        </p:nvSpPr>
        <p:spPr>
          <a:xfrm rot="16200000">
            <a:off x="9367346" y="2054295"/>
            <a:ext cx="104914" cy="1192285"/>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6C68CDF3-07CD-860E-7EA5-FD5D5A9E4971}"/>
              </a:ext>
            </a:extLst>
          </p:cNvPr>
          <p:cNvSpPr txBox="1"/>
          <p:nvPr/>
        </p:nvSpPr>
        <p:spPr>
          <a:xfrm>
            <a:off x="9453658" y="2131364"/>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2021</a:t>
            </a:r>
          </a:p>
        </p:txBody>
      </p:sp>
      <p:sp>
        <p:nvSpPr>
          <p:cNvPr id="49" name="TextBox 48">
            <a:extLst>
              <a:ext uri="{FF2B5EF4-FFF2-40B4-BE49-F238E27FC236}">
                <a16:creationId xmlns:a16="http://schemas.microsoft.com/office/drawing/2014/main" id="{5805E1AA-89C8-5E33-EC23-E79EB14ABF95}"/>
              </a:ext>
            </a:extLst>
          </p:cNvPr>
          <p:cNvSpPr txBox="1"/>
          <p:nvPr/>
        </p:nvSpPr>
        <p:spPr>
          <a:xfrm>
            <a:off x="8702479" y="2690155"/>
            <a:ext cx="1301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Residency</a:t>
            </a:r>
            <a:b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(Internal T)</a:t>
            </a:r>
          </a:p>
        </p:txBody>
      </p:sp>
      <p:sp>
        <p:nvSpPr>
          <p:cNvPr id="50" name="TextBox 49">
            <a:extLst>
              <a:ext uri="{FF2B5EF4-FFF2-40B4-BE49-F238E27FC236}">
                <a16:creationId xmlns:a16="http://schemas.microsoft.com/office/drawing/2014/main" id="{E8688E9D-3B4E-0CF8-60E4-1880A82356FC}"/>
              </a:ext>
            </a:extLst>
          </p:cNvPr>
          <p:cNvSpPr txBox="1"/>
          <p:nvPr/>
        </p:nvSpPr>
        <p:spPr>
          <a:xfrm>
            <a:off x="6951392" y="2700359"/>
            <a:ext cx="173893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PhD </a:t>
            </a:r>
            <a:b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(Elinav Lab, WIS)</a:t>
            </a:r>
          </a:p>
        </p:txBody>
      </p:sp>
      <p:sp>
        <p:nvSpPr>
          <p:cNvPr id="51" name="TextBox 50">
            <a:extLst>
              <a:ext uri="{FF2B5EF4-FFF2-40B4-BE49-F238E27FC236}">
                <a16:creationId xmlns:a16="http://schemas.microsoft.com/office/drawing/2014/main" id="{EF2C2809-5B83-FE32-2AAF-D58FFCDEEEF2}"/>
              </a:ext>
            </a:extLst>
          </p:cNvPr>
          <p:cNvSpPr txBox="1"/>
          <p:nvPr/>
        </p:nvSpPr>
        <p:spPr>
          <a:xfrm>
            <a:off x="9969887" y="2127155"/>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2022</a:t>
            </a:r>
          </a:p>
        </p:txBody>
      </p:sp>
      <p:sp>
        <p:nvSpPr>
          <p:cNvPr id="52" name="Left Bracket 51">
            <a:extLst>
              <a:ext uri="{FF2B5EF4-FFF2-40B4-BE49-F238E27FC236}">
                <a16:creationId xmlns:a16="http://schemas.microsoft.com/office/drawing/2014/main" id="{B8C93078-60E7-4196-498F-7035F1BDC1D0}"/>
              </a:ext>
            </a:extLst>
          </p:cNvPr>
          <p:cNvSpPr/>
          <p:nvPr/>
        </p:nvSpPr>
        <p:spPr>
          <a:xfrm rot="16200000">
            <a:off x="10584525" y="2231379"/>
            <a:ext cx="104913" cy="828410"/>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TextBox 52">
            <a:extLst>
              <a:ext uri="{FF2B5EF4-FFF2-40B4-BE49-F238E27FC236}">
                <a16:creationId xmlns:a16="http://schemas.microsoft.com/office/drawing/2014/main" id="{5E221517-0F51-D4BF-FD3E-8D279B68A912}"/>
              </a:ext>
            </a:extLst>
          </p:cNvPr>
          <p:cNvSpPr txBox="1"/>
          <p:nvPr/>
        </p:nvSpPr>
        <p:spPr>
          <a:xfrm>
            <a:off x="9982405" y="2700358"/>
            <a:ext cx="1301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Gastro-enterology</a:t>
            </a:r>
          </a:p>
        </p:txBody>
      </p:sp>
    </p:spTree>
    <p:extLst>
      <p:ext uri="{BB962C8B-B14F-4D97-AF65-F5344CB8AC3E}">
        <p14:creationId xmlns:p14="http://schemas.microsoft.com/office/powerpoint/2010/main" val="37323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2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2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200"/>
                                        <p:tgtEl>
                                          <p:spTgt spid="21"/>
                                        </p:tgtEl>
                                      </p:cBhvr>
                                    </p:animEffect>
                                  </p:childTnLst>
                                </p:cTn>
                              </p:par>
                              <p:par>
                                <p:cTn id="26" presetID="22" presetClass="entr" presetSubtype="8"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2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2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200"/>
                                        <p:tgtEl>
                                          <p:spTgt spid="37"/>
                                        </p:tgtEl>
                                      </p:cBhvr>
                                    </p:animEffect>
                                  </p:childTnLst>
                                </p:cTn>
                              </p:par>
                              <p:par>
                                <p:cTn id="35" presetID="2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2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200"/>
                                        <p:tgtEl>
                                          <p:spTgt spid="25"/>
                                        </p:tgtEl>
                                      </p:cBhvr>
                                    </p:animEffect>
                                  </p:childTnLst>
                                </p:cTn>
                              </p:par>
                              <p:par>
                                <p:cTn id="41" presetID="22" presetClass="entr" presetSubtype="8"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200"/>
                                        <p:tgtEl>
                                          <p:spTgt spid="26"/>
                                        </p:tgtEl>
                                      </p:cBhvr>
                                    </p:animEffect>
                                  </p:childTnLst>
                                </p:cTn>
                              </p:par>
                              <p:par>
                                <p:cTn id="44" presetID="22" presetClass="entr" presetSubtype="8"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200"/>
                                        <p:tgtEl>
                                          <p:spTgt spid="27"/>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200"/>
                                        <p:tgtEl>
                                          <p:spTgt spid="28"/>
                                        </p:tgtEl>
                                      </p:cBhvr>
                                    </p:animEffect>
                                  </p:childTnLst>
                                </p:cTn>
                              </p:par>
                              <p:par>
                                <p:cTn id="50" presetID="22" presetClass="entr" presetSubtype="8"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200"/>
                                        <p:tgtEl>
                                          <p:spTgt spid="29"/>
                                        </p:tgtEl>
                                      </p:cBhvr>
                                    </p:animEffect>
                                  </p:childTnLst>
                                </p:cTn>
                              </p:par>
                              <p:par>
                                <p:cTn id="53" presetID="22" presetClass="entr" presetSubtype="8"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200"/>
                                        <p:tgtEl>
                                          <p:spTgt spid="30"/>
                                        </p:tgtEl>
                                      </p:cBhvr>
                                    </p:animEffect>
                                  </p:childTnLst>
                                </p:cTn>
                              </p:par>
                              <p:par>
                                <p:cTn id="56" presetID="22" presetClass="entr" presetSubtype="8"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200"/>
                                        <p:tgtEl>
                                          <p:spTgt spid="31"/>
                                        </p:tgtEl>
                                      </p:cBhvr>
                                    </p:animEffect>
                                  </p:childTnLst>
                                </p:cTn>
                              </p:par>
                              <p:par>
                                <p:cTn id="59" presetID="22" presetClass="entr" presetSubtype="8"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200"/>
                                        <p:tgtEl>
                                          <p:spTgt spid="32"/>
                                        </p:tgtEl>
                                      </p:cBhvr>
                                    </p:animEffect>
                                  </p:childTnLst>
                                </p:cTn>
                              </p:par>
                              <p:par>
                                <p:cTn id="62" presetID="22" presetClass="entr" presetSubtype="8"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200"/>
                                        <p:tgtEl>
                                          <p:spTgt spid="33"/>
                                        </p:tgtEl>
                                      </p:cBhvr>
                                    </p:animEffect>
                                  </p:childTnLst>
                                </p:cTn>
                              </p:par>
                              <p:par>
                                <p:cTn id="65" presetID="22" presetClass="entr" presetSubtype="8"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200"/>
                                        <p:tgtEl>
                                          <p:spTgt spid="3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200"/>
                                        <p:tgtEl>
                                          <p:spTgt spid="39"/>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200"/>
                                        <p:tgtEl>
                                          <p:spTgt spid="3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200"/>
                                        <p:tgtEl>
                                          <p:spTgt spid="44"/>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
                                        <p:tgtEl>
                                          <p:spTgt spid="4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200"/>
                                        <p:tgtEl>
                                          <p:spTgt spid="4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left)">
                                      <p:cBhvr>
                                        <p:cTn id="85" dur="200"/>
                                        <p:tgtEl>
                                          <p:spTgt spid="5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2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left)">
                                      <p:cBhvr>
                                        <p:cTn id="93" dur="200"/>
                                        <p:tgtEl>
                                          <p:spTgt spid="35"/>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200"/>
                                        <p:tgtEl>
                                          <p:spTgt spid="3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200"/>
                                        <p:tgtEl>
                                          <p:spTgt spid="4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2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200"/>
                                        <p:tgtEl>
                                          <p:spTgt spid="4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2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200"/>
                                        <p:tgtEl>
                                          <p:spTgt spid="5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200"/>
                                        <p:tgtEl>
                                          <p:spTgt spid="46"/>
                                        </p:tgtEl>
                                      </p:cBhvr>
                                    </p:animEffect>
                                  </p:childTnLst>
                                </p:cTn>
                              </p:par>
                              <p:par>
                                <p:cTn id="121" presetID="10" presetClass="entr" presetSubtype="0" fill="hold" nodeType="with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fade">
                                      <p:cBhvr>
                                        <p:cTn id="123" dur="200"/>
                                        <p:tgtEl>
                                          <p:spTgt spid="7"/>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200"/>
                                        <p:tgtEl>
                                          <p:spTgt spid="8"/>
                                        </p:tgtEl>
                                      </p:cBhvr>
                                    </p:animEffect>
                                  </p:childTnLst>
                                </p:cTn>
                              </p:par>
                              <p:par>
                                <p:cTn id="127" presetID="10" presetClass="entr" presetSubtype="0" fill="hold" nodeType="withEffect">
                                  <p:stCondLst>
                                    <p:cond delay="0"/>
                                  </p:stCondLst>
                                  <p:childTnLst>
                                    <p:set>
                                      <p:cBhvr>
                                        <p:cTn id="128" dur="1" fill="hold">
                                          <p:stCondLst>
                                            <p:cond delay="0"/>
                                          </p:stCondLst>
                                        </p:cTn>
                                        <p:tgtEl>
                                          <p:spTgt spid="9"/>
                                        </p:tgtEl>
                                        <p:attrNameLst>
                                          <p:attrName>style.visibility</p:attrName>
                                        </p:attrNameLst>
                                      </p:cBhvr>
                                      <p:to>
                                        <p:strVal val="visible"/>
                                      </p:to>
                                    </p:set>
                                    <p:animEffect transition="in" filter="fade">
                                      <p:cBhvr>
                                        <p:cTn id="129" dur="200"/>
                                        <p:tgtEl>
                                          <p:spTgt spid="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fade">
                                      <p:cBhvr>
                                        <p:cTn id="132" dur="200"/>
                                        <p:tgtEl>
                                          <p:spTgt spid="10"/>
                                        </p:tgtEl>
                                      </p:cBhvr>
                                    </p:animEffect>
                                  </p:childTnLst>
                                </p:cTn>
                              </p:par>
                              <p:par>
                                <p:cTn id="133" presetID="10"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fade">
                                      <p:cBhvr>
                                        <p:cTn id="135" dur="200"/>
                                        <p:tgtEl>
                                          <p:spTgt spid="1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2"/>
                                        </p:tgtEl>
                                        <p:attrNameLst>
                                          <p:attrName>style.visibility</p:attrName>
                                        </p:attrNameLst>
                                      </p:cBhvr>
                                      <p:to>
                                        <p:strVal val="visible"/>
                                      </p:to>
                                    </p:set>
                                    <p:animEffect transition="in" filter="fade">
                                      <p:cBhvr>
                                        <p:cTn id="138" dur="200"/>
                                        <p:tgtEl>
                                          <p:spTgt spid="1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200"/>
                                        <p:tgtEl>
                                          <p:spTgt spid="4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7"/>
                                        </p:tgtEl>
                                        <p:attrNameLst>
                                          <p:attrName>style.visibility</p:attrName>
                                        </p:attrNameLst>
                                      </p:cBhvr>
                                      <p:to>
                                        <p:strVal val="visible"/>
                                      </p:to>
                                    </p:set>
                                    <p:animEffect transition="in" filter="fade">
                                      <p:cBhvr>
                                        <p:cTn id="146" dur="200"/>
                                        <p:tgtEl>
                                          <p:spTgt spid="47"/>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fade">
                                      <p:cBhvr>
                                        <p:cTn id="151" dur="200"/>
                                        <p:tgtEl>
                                          <p:spTgt spid="52"/>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fade">
                                      <p:cBhvr>
                                        <p:cTn id="154" dur="2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35" grpId="0" animBg="1"/>
      <p:bldP spid="13" grpId="0" animBg="1"/>
      <p:bldP spid="36" grpId="0"/>
      <p:bldP spid="37" grpId="0"/>
      <p:bldP spid="38" grpId="0"/>
      <p:bldP spid="39" grpId="0"/>
      <p:bldP spid="40" grpId="0" animBg="1"/>
      <p:bldP spid="41" grpId="0"/>
      <p:bldP spid="42" grpId="0" animBg="1"/>
      <p:bldP spid="43" grpId="0"/>
      <p:bldP spid="44" grpId="0"/>
      <p:bldP spid="45" grpId="0"/>
      <p:bldP spid="46" grpId="0" animBg="1"/>
      <p:bldP spid="47" grpId="0" animBg="1"/>
      <p:bldP spid="48" grpId="0"/>
      <p:bldP spid="49" grpId="0"/>
      <p:bldP spid="50" grpId="0"/>
      <p:bldP spid="51" grpId="0"/>
      <p:bldP spid="52" grpId="0" animBg="1"/>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D008A0-AFA7-9EF1-1093-34BFB7E2EB7C}"/>
              </a:ext>
            </a:extLst>
          </p:cNvPr>
          <p:cNvSpPr/>
          <p:nvPr/>
        </p:nvSpPr>
        <p:spPr>
          <a:xfrm>
            <a:off x="5347243" y="33153"/>
            <a:ext cx="1497526"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Vision</a:t>
            </a:r>
          </a:p>
        </p:txBody>
      </p:sp>
      <p:sp>
        <p:nvSpPr>
          <p:cNvPr id="5" name="Chevron 4">
            <a:extLst>
              <a:ext uri="{FF2B5EF4-FFF2-40B4-BE49-F238E27FC236}">
                <a16:creationId xmlns:a16="http://schemas.microsoft.com/office/drawing/2014/main" id="{FB48434C-5290-0FC1-AFE7-00BA41803DF6}"/>
              </a:ext>
            </a:extLst>
          </p:cNvPr>
          <p:cNvSpPr/>
          <p:nvPr/>
        </p:nvSpPr>
        <p:spPr>
          <a:xfrm>
            <a:off x="4869448" y="191561"/>
            <a:ext cx="477795" cy="329513"/>
          </a:xfrm>
          <a:prstGeom prst="chevron">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08347864-10AF-434C-006E-D55601E9F2FA}"/>
              </a:ext>
            </a:extLst>
          </p:cNvPr>
          <p:cNvSpPr>
            <a:spLocks noGrp="1"/>
          </p:cNvSpPr>
          <p:nvPr>
            <p:ph idx="1"/>
          </p:nvPr>
        </p:nvSpPr>
        <p:spPr>
          <a:xfrm>
            <a:off x="341813" y="629145"/>
            <a:ext cx="2317093" cy="5985260"/>
          </a:xfrm>
          <a:solidFill>
            <a:schemeClr val="accent4">
              <a:lumMod val="20000"/>
              <a:lumOff val="80000"/>
            </a:schemeClr>
          </a:solidFill>
          <a:ln w="28575">
            <a:solidFill>
              <a:srgbClr val="FFC000"/>
            </a:solidFill>
          </a:ln>
        </p:spPr>
        <p:txBody>
          <a:bodyPr>
            <a:normAutofit/>
          </a:bodyPr>
          <a:lstStyle/>
          <a:p>
            <a:r>
              <a:rPr lang="en-IL" sz="2000" dirty="0"/>
              <a:t>TASMC as a leading tertiary center for EoE</a:t>
            </a:r>
          </a:p>
          <a:p>
            <a:r>
              <a:rPr lang="en-IL" sz="2000" dirty="0"/>
              <a:t>A multi-disciplinary team of clinicians and scientists</a:t>
            </a:r>
          </a:p>
          <a:p>
            <a:r>
              <a:rPr lang="en-IL" sz="2000" dirty="0"/>
              <a:t>Comprehensive research including </a:t>
            </a:r>
            <a:r>
              <a:rPr lang="en-IL" sz="2000" i="1" dirty="0"/>
              <a:t>in-vitro</a:t>
            </a:r>
            <a:r>
              <a:rPr lang="en-IL" sz="2000" dirty="0"/>
              <a:t> and </a:t>
            </a:r>
            <a:r>
              <a:rPr lang="en-IL" sz="2000" i="1" dirty="0"/>
              <a:t>in-vivo </a:t>
            </a:r>
            <a:r>
              <a:rPr lang="en-IL" sz="2000" dirty="0"/>
              <a:t>experimentatio</a:t>
            </a:r>
            <a:r>
              <a:rPr lang="en-US" sz="2000" dirty="0"/>
              <a:t>n</a:t>
            </a:r>
            <a:r>
              <a:rPr lang="en-IL" sz="2000" dirty="0"/>
              <a:t>, human biobank, epidemiological data</a:t>
            </a:r>
          </a:p>
          <a:p>
            <a:r>
              <a:rPr lang="en-IL" sz="2000" dirty="0"/>
              <a:t>Introduce new technologies</a:t>
            </a:r>
          </a:p>
          <a:p>
            <a:endParaRPr lang="en-IL" sz="2000" dirty="0"/>
          </a:p>
        </p:txBody>
      </p:sp>
      <p:pic>
        <p:nvPicPr>
          <p:cNvPr id="16" name="Picture 15">
            <a:extLst>
              <a:ext uri="{FF2B5EF4-FFF2-40B4-BE49-F238E27FC236}">
                <a16:creationId xmlns:a16="http://schemas.microsoft.com/office/drawing/2014/main" id="{30048104-5161-9CBE-321D-D5F835942829}"/>
              </a:ext>
            </a:extLst>
          </p:cNvPr>
          <p:cNvPicPr>
            <a:picLocks noChangeAspect="1"/>
          </p:cNvPicPr>
          <p:nvPr/>
        </p:nvPicPr>
        <p:blipFill>
          <a:blip r:embed="rId3"/>
          <a:stretch>
            <a:fillRect/>
          </a:stretch>
        </p:blipFill>
        <p:spPr>
          <a:xfrm>
            <a:off x="8816440" y="639739"/>
            <a:ext cx="1260000" cy="1440000"/>
          </a:xfrm>
          <a:prstGeom prst="rect">
            <a:avLst/>
          </a:prstGeom>
          <a:ln>
            <a:solidFill>
              <a:schemeClr val="tx1"/>
            </a:solidFill>
          </a:ln>
        </p:spPr>
      </p:pic>
      <p:pic>
        <p:nvPicPr>
          <p:cNvPr id="17" name="Picture 16">
            <a:extLst>
              <a:ext uri="{FF2B5EF4-FFF2-40B4-BE49-F238E27FC236}">
                <a16:creationId xmlns:a16="http://schemas.microsoft.com/office/drawing/2014/main" id="{48EA88BE-429F-7490-8ECE-EAE1A058C548}"/>
              </a:ext>
            </a:extLst>
          </p:cNvPr>
          <p:cNvPicPr>
            <a:picLocks noChangeAspect="1"/>
          </p:cNvPicPr>
          <p:nvPr/>
        </p:nvPicPr>
        <p:blipFill>
          <a:blip r:embed="rId4"/>
          <a:stretch>
            <a:fillRect/>
          </a:stretch>
        </p:blipFill>
        <p:spPr>
          <a:xfrm>
            <a:off x="5818460" y="4784889"/>
            <a:ext cx="1259067" cy="1440000"/>
          </a:xfrm>
          <a:prstGeom prst="rect">
            <a:avLst/>
          </a:prstGeom>
          <a:ln>
            <a:solidFill>
              <a:schemeClr val="tx1"/>
            </a:solidFill>
          </a:ln>
        </p:spPr>
      </p:pic>
      <p:pic>
        <p:nvPicPr>
          <p:cNvPr id="18" name="Picture 17">
            <a:extLst>
              <a:ext uri="{FF2B5EF4-FFF2-40B4-BE49-F238E27FC236}">
                <a16:creationId xmlns:a16="http://schemas.microsoft.com/office/drawing/2014/main" id="{C45D0143-6D58-723F-6011-C841394DE7BC}"/>
              </a:ext>
            </a:extLst>
          </p:cNvPr>
          <p:cNvPicPr>
            <a:picLocks noChangeAspect="1"/>
          </p:cNvPicPr>
          <p:nvPr/>
        </p:nvPicPr>
        <p:blipFill>
          <a:blip r:embed="rId5"/>
          <a:stretch>
            <a:fillRect/>
          </a:stretch>
        </p:blipFill>
        <p:spPr>
          <a:xfrm>
            <a:off x="4876638" y="639739"/>
            <a:ext cx="1236000" cy="1440000"/>
          </a:xfrm>
          <a:prstGeom prst="rect">
            <a:avLst/>
          </a:prstGeom>
          <a:ln>
            <a:solidFill>
              <a:schemeClr val="tx1"/>
            </a:solidFill>
          </a:ln>
        </p:spPr>
      </p:pic>
      <p:pic>
        <p:nvPicPr>
          <p:cNvPr id="20" name="Picture 19">
            <a:extLst>
              <a:ext uri="{FF2B5EF4-FFF2-40B4-BE49-F238E27FC236}">
                <a16:creationId xmlns:a16="http://schemas.microsoft.com/office/drawing/2014/main" id="{95D5348A-9918-3EBA-5C45-C7A21C6FBF5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999874" y="639739"/>
            <a:ext cx="1244863" cy="1440000"/>
          </a:xfrm>
          <a:prstGeom prst="rect">
            <a:avLst/>
          </a:prstGeom>
          <a:ln>
            <a:solidFill>
              <a:schemeClr val="tx1"/>
            </a:solidFill>
          </a:ln>
        </p:spPr>
      </p:pic>
      <p:pic>
        <p:nvPicPr>
          <p:cNvPr id="21" name="Picture 20">
            <a:extLst>
              <a:ext uri="{FF2B5EF4-FFF2-40B4-BE49-F238E27FC236}">
                <a16:creationId xmlns:a16="http://schemas.microsoft.com/office/drawing/2014/main" id="{331ADAA3-24D1-F0C8-42CE-FFE5E296B623}"/>
              </a:ext>
            </a:extLst>
          </p:cNvPr>
          <p:cNvPicPr>
            <a:picLocks noChangeAspect="1"/>
          </p:cNvPicPr>
          <p:nvPr/>
        </p:nvPicPr>
        <p:blipFill>
          <a:blip r:embed="rId7"/>
          <a:stretch>
            <a:fillRect/>
          </a:stretch>
        </p:blipFill>
        <p:spPr>
          <a:xfrm>
            <a:off x="7890316" y="4774295"/>
            <a:ext cx="1260000" cy="1440000"/>
          </a:xfrm>
          <a:prstGeom prst="rect">
            <a:avLst/>
          </a:prstGeom>
          <a:ln>
            <a:solidFill>
              <a:schemeClr val="tx1"/>
            </a:solidFill>
          </a:ln>
        </p:spPr>
      </p:pic>
      <p:pic>
        <p:nvPicPr>
          <p:cNvPr id="22" name="Picture 21">
            <a:extLst>
              <a:ext uri="{FF2B5EF4-FFF2-40B4-BE49-F238E27FC236}">
                <a16:creationId xmlns:a16="http://schemas.microsoft.com/office/drawing/2014/main" id="{2DAF26E7-A541-2DD0-B70F-BA22E24A6A6E}"/>
              </a:ext>
            </a:extLst>
          </p:cNvPr>
          <p:cNvPicPr>
            <a:picLocks noChangeAspect="1"/>
          </p:cNvPicPr>
          <p:nvPr/>
        </p:nvPicPr>
        <p:blipFill rotWithShape="1">
          <a:blip r:embed="rId8">
            <a:extLst>
              <a:ext uri="{28A0092B-C50C-407E-A947-70E740481C1C}">
                <a14:useLocalDpi xmlns:a14="http://schemas.microsoft.com/office/drawing/2010/main"/>
              </a:ext>
            </a:extLst>
          </a:blip>
          <a:srcRect t="-2222"/>
          <a:stretch/>
        </p:blipFill>
        <p:spPr>
          <a:xfrm>
            <a:off x="3001428" y="2707017"/>
            <a:ext cx="1112061" cy="1440000"/>
          </a:xfrm>
          <a:prstGeom prst="rect">
            <a:avLst/>
          </a:prstGeom>
          <a:ln>
            <a:solidFill>
              <a:schemeClr val="tx1"/>
            </a:solidFill>
          </a:ln>
        </p:spPr>
      </p:pic>
      <p:pic>
        <p:nvPicPr>
          <p:cNvPr id="23" name="Picture 22">
            <a:extLst>
              <a:ext uri="{FF2B5EF4-FFF2-40B4-BE49-F238E27FC236}">
                <a16:creationId xmlns:a16="http://schemas.microsoft.com/office/drawing/2014/main" id="{3C3E2AB9-66B1-81A9-15E4-FABF4F74F58D}"/>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399190" y="2707017"/>
            <a:ext cx="1199900" cy="1440000"/>
          </a:xfrm>
          <a:prstGeom prst="rect">
            <a:avLst/>
          </a:prstGeom>
          <a:ln>
            <a:solidFill>
              <a:schemeClr val="tx1"/>
            </a:solidFill>
          </a:ln>
        </p:spPr>
      </p:pic>
      <p:pic>
        <p:nvPicPr>
          <p:cNvPr id="24" name="Picture 23">
            <a:extLst>
              <a:ext uri="{FF2B5EF4-FFF2-40B4-BE49-F238E27FC236}">
                <a16:creationId xmlns:a16="http://schemas.microsoft.com/office/drawing/2014/main" id="{57F321A5-1246-6F0E-E97A-C5F8ADCC5C2E}"/>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5884791" y="2707017"/>
            <a:ext cx="1070913" cy="1440000"/>
          </a:xfrm>
          <a:prstGeom prst="rect">
            <a:avLst/>
          </a:prstGeom>
          <a:ln>
            <a:solidFill>
              <a:schemeClr val="tx1"/>
            </a:solidFill>
          </a:ln>
        </p:spPr>
      </p:pic>
      <p:pic>
        <p:nvPicPr>
          <p:cNvPr id="25" name="Picture 24">
            <a:extLst>
              <a:ext uri="{FF2B5EF4-FFF2-40B4-BE49-F238E27FC236}">
                <a16:creationId xmlns:a16="http://schemas.microsoft.com/office/drawing/2014/main" id="{CD90B316-4001-405D-8A3D-B3C978C83991}"/>
              </a:ext>
            </a:extLst>
          </p:cNvPr>
          <p:cNvPicPr>
            <a:picLocks noChangeAspect="1"/>
          </p:cNvPicPr>
          <p:nvPr/>
        </p:nvPicPr>
        <p:blipFill>
          <a:blip r:embed="rId11"/>
          <a:stretch>
            <a:fillRect/>
          </a:stretch>
        </p:blipFill>
        <p:spPr>
          <a:xfrm>
            <a:off x="7241405" y="2707017"/>
            <a:ext cx="1329063" cy="1440000"/>
          </a:xfrm>
          <a:prstGeom prst="rect">
            <a:avLst/>
          </a:prstGeom>
          <a:ln>
            <a:solidFill>
              <a:schemeClr val="tx1"/>
            </a:solidFill>
          </a:ln>
        </p:spPr>
      </p:pic>
      <p:pic>
        <p:nvPicPr>
          <p:cNvPr id="26" name="Picture 25">
            <a:extLst>
              <a:ext uri="{FF2B5EF4-FFF2-40B4-BE49-F238E27FC236}">
                <a16:creationId xmlns:a16="http://schemas.microsoft.com/office/drawing/2014/main" id="{66619240-41E9-6E4D-8883-E68B52184885}"/>
              </a:ext>
            </a:extLst>
          </p:cNvPr>
          <p:cNvPicPr>
            <a:picLocks noChangeAspect="1"/>
          </p:cNvPicPr>
          <p:nvPr/>
        </p:nvPicPr>
        <p:blipFill>
          <a:blip r:embed="rId12"/>
          <a:stretch>
            <a:fillRect/>
          </a:stretch>
        </p:blipFill>
        <p:spPr>
          <a:xfrm>
            <a:off x="8856169" y="2707017"/>
            <a:ext cx="1415854" cy="1440000"/>
          </a:xfrm>
          <a:prstGeom prst="rect">
            <a:avLst/>
          </a:prstGeom>
          <a:ln>
            <a:solidFill>
              <a:schemeClr val="tx1"/>
            </a:solidFill>
          </a:ln>
        </p:spPr>
      </p:pic>
      <p:pic>
        <p:nvPicPr>
          <p:cNvPr id="27" name="Picture 26">
            <a:extLst>
              <a:ext uri="{FF2B5EF4-FFF2-40B4-BE49-F238E27FC236}">
                <a16:creationId xmlns:a16="http://schemas.microsoft.com/office/drawing/2014/main" id="{A4416BEB-B77D-7A49-280C-E3C3949B61E3}"/>
              </a:ext>
            </a:extLst>
          </p:cNvPr>
          <p:cNvPicPr>
            <a:picLocks noChangeAspect="1"/>
          </p:cNvPicPr>
          <p:nvPr/>
        </p:nvPicPr>
        <p:blipFill>
          <a:blip r:embed="rId13"/>
          <a:stretch>
            <a:fillRect/>
          </a:stretch>
        </p:blipFill>
        <p:spPr>
          <a:xfrm>
            <a:off x="10557722" y="2707017"/>
            <a:ext cx="1440000" cy="1440000"/>
          </a:xfrm>
          <a:prstGeom prst="rect">
            <a:avLst/>
          </a:prstGeom>
          <a:ln>
            <a:solidFill>
              <a:schemeClr val="tx1"/>
            </a:solidFill>
          </a:ln>
        </p:spPr>
      </p:pic>
      <p:pic>
        <p:nvPicPr>
          <p:cNvPr id="28" name="Picture 2" descr="תזונת ילדים ואלרגיה | איכילוב beWell">
            <a:extLst>
              <a:ext uri="{FF2B5EF4-FFF2-40B4-BE49-F238E27FC236}">
                <a16:creationId xmlns:a16="http://schemas.microsoft.com/office/drawing/2014/main" id="{7062734E-5064-69DF-A56D-A737FACDEDB4}"/>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a:stretch/>
        </p:blipFill>
        <p:spPr bwMode="auto">
          <a:xfrm>
            <a:off x="10708341" y="639739"/>
            <a:ext cx="1289381" cy="144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6C78790-E0A1-624C-9698-FFD8D6FAE4A8}"/>
              </a:ext>
            </a:extLst>
          </p:cNvPr>
          <p:cNvSpPr txBox="1"/>
          <p:nvPr/>
        </p:nvSpPr>
        <p:spPr>
          <a:xfrm>
            <a:off x="5845905" y="6182619"/>
            <a:ext cx="1204176" cy="553998"/>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Prof. Oren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Shibolet</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Head, Digestive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diseases division</a:t>
            </a:r>
          </a:p>
        </p:txBody>
      </p:sp>
      <p:sp>
        <p:nvSpPr>
          <p:cNvPr id="30" name="TextBox 29">
            <a:extLst>
              <a:ext uri="{FF2B5EF4-FFF2-40B4-BE49-F238E27FC236}">
                <a16:creationId xmlns:a16="http://schemas.microsoft.com/office/drawing/2014/main" id="{35447007-4B6E-DF9D-C77E-BB51B4426499}"/>
              </a:ext>
            </a:extLst>
          </p:cNvPr>
          <p:cNvSpPr txBox="1"/>
          <p:nvPr/>
        </p:nvSpPr>
        <p:spPr>
          <a:xfrm>
            <a:off x="7347233" y="6182619"/>
            <a:ext cx="2346166" cy="70788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Prof. Zamir Halpern</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Head of endoscopy institute Raphael, Chair of the National Council of Nutrition, Gastroenterology and Liver Diseases</a:t>
            </a:r>
          </a:p>
        </p:txBody>
      </p:sp>
      <p:sp>
        <p:nvSpPr>
          <p:cNvPr id="31" name="TextBox 30">
            <a:extLst>
              <a:ext uri="{FF2B5EF4-FFF2-40B4-BE49-F238E27FC236}">
                <a16:creationId xmlns:a16="http://schemas.microsoft.com/office/drawing/2014/main" id="{9F25F867-B71D-76D1-4046-89B1B9998145}"/>
              </a:ext>
            </a:extLst>
          </p:cNvPr>
          <p:cNvSpPr txBox="1"/>
          <p:nvPr/>
        </p:nvSpPr>
        <p:spPr>
          <a:xfrm>
            <a:off x="4720625" y="2039435"/>
            <a:ext cx="1628971" cy="553998"/>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Dr. Amir Ben Tov</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Pediatric gastroenterologist</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Pediatric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EoE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clinic</a:t>
            </a:r>
          </a:p>
        </p:txBody>
      </p:sp>
      <p:sp>
        <p:nvSpPr>
          <p:cNvPr id="32" name="TextBox 31">
            <a:extLst>
              <a:ext uri="{FF2B5EF4-FFF2-40B4-BE49-F238E27FC236}">
                <a16:creationId xmlns:a16="http://schemas.microsoft.com/office/drawing/2014/main" id="{A0C8EB8E-E059-2523-6488-C21DB02A3762}"/>
              </a:ext>
            </a:extLst>
          </p:cNvPr>
          <p:cNvSpPr txBox="1"/>
          <p:nvPr/>
        </p:nvSpPr>
        <p:spPr>
          <a:xfrm>
            <a:off x="8825519" y="2039435"/>
            <a:ext cx="1160894" cy="553998"/>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Dr. Nir Bar</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Gastroenterologist</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Adult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EoE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clinic</a:t>
            </a:r>
          </a:p>
        </p:txBody>
      </p:sp>
      <p:sp>
        <p:nvSpPr>
          <p:cNvPr id="33" name="TextBox 32">
            <a:extLst>
              <a:ext uri="{FF2B5EF4-FFF2-40B4-BE49-F238E27FC236}">
                <a16:creationId xmlns:a16="http://schemas.microsoft.com/office/drawing/2014/main" id="{43F8AB01-4FA8-C5FB-0201-4BA1DB0B541F}"/>
              </a:ext>
            </a:extLst>
          </p:cNvPr>
          <p:cNvSpPr txBox="1"/>
          <p:nvPr/>
        </p:nvSpPr>
        <p:spPr>
          <a:xfrm>
            <a:off x="2873542" y="2039435"/>
            <a:ext cx="1497525" cy="707886"/>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Dr. Chen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Varol</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(PhD)</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Digestive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diseases research center,</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Immunologist</a:t>
            </a:r>
          </a:p>
        </p:txBody>
      </p:sp>
      <p:sp>
        <p:nvSpPr>
          <p:cNvPr id="34" name="TextBox 33">
            <a:extLst>
              <a:ext uri="{FF2B5EF4-FFF2-40B4-BE49-F238E27FC236}">
                <a16:creationId xmlns:a16="http://schemas.microsoft.com/office/drawing/2014/main" id="{FCB4DD4D-82F5-36F8-90BC-D47C17C403ED}"/>
              </a:ext>
            </a:extLst>
          </p:cNvPr>
          <p:cNvSpPr txBox="1"/>
          <p:nvPr/>
        </p:nvSpPr>
        <p:spPr>
          <a:xfrm>
            <a:off x="6717378" y="2039435"/>
            <a:ext cx="1494319" cy="553998"/>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Niv</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Zmora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(MD/PhD)</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Internal Medicine</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Microbiome researcher</a:t>
            </a:r>
          </a:p>
        </p:txBody>
      </p:sp>
      <p:sp>
        <p:nvSpPr>
          <p:cNvPr id="35" name="TextBox 34">
            <a:extLst>
              <a:ext uri="{FF2B5EF4-FFF2-40B4-BE49-F238E27FC236}">
                <a16:creationId xmlns:a16="http://schemas.microsoft.com/office/drawing/2014/main" id="{453CC9C2-4C2A-258F-2EB2-EA140698466C}"/>
              </a:ext>
            </a:extLst>
          </p:cNvPr>
          <p:cNvSpPr txBox="1"/>
          <p:nvPr/>
        </p:nvSpPr>
        <p:spPr>
          <a:xfrm>
            <a:off x="6843981" y="4147017"/>
            <a:ext cx="2123910" cy="553998"/>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Prof. Ariel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Munitz</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Tel-Aviv University</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Immunologist, allergic disorders</a:t>
            </a:r>
          </a:p>
        </p:txBody>
      </p:sp>
      <p:sp>
        <p:nvSpPr>
          <p:cNvPr id="36" name="TextBox 35">
            <a:extLst>
              <a:ext uri="{FF2B5EF4-FFF2-40B4-BE49-F238E27FC236}">
                <a16:creationId xmlns:a16="http://schemas.microsoft.com/office/drawing/2014/main" id="{18B80DEC-1D01-D846-4482-B5A81859B047}"/>
              </a:ext>
            </a:extLst>
          </p:cNvPr>
          <p:cNvSpPr txBox="1"/>
          <p:nvPr/>
        </p:nvSpPr>
        <p:spPr>
          <a:xfrm>
            <a:off x="8718015" y="4147017"/>
            <a:ext cx="1692161" cy="553998"/>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Prof.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Irit</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Sagi</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Weizmann Institute</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Matrix biology, fibrosis</a:t>
            </a:r>
          </a:p>
        </p:txBody>
      </p:sp>
      <p:sp>
        <p:nvSpPr>
          <p:cNvPr id="37" name="TextBox 36">
            <a:extLst>
              <a:ext uri="{FF2B5EF4-FFF2-40B4-BE49-F238E27FC236}">
                <a16:creationId xmlns:a16="http://schemas.microsoft.com/office/drawing/2014/main" id="{0FA95E1B-ECD2-E7FE-24D0-374045AAB85C}"/>
              </a:ext>
            </a:extLst>
          </p:cNvPr>
          <p:cNvSpPr txBox="1"/>
          <p:nvPr/>
        </p:nvSpPr>
        <p:spPr>
          <a:xfrm>
            <a:off x="10304656" y="4147017"/>
            <a:ext cx="20967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Prof. Marc E Rothenberg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Division of Allergy and Immunology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Cincinnati Children's Hospital</a:t>
            </a:r>
            <a:endParaRPr kumimoji="0" lang="en-IL"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 name="TextBox 37">
            <a:extLst>
              <a:ext uri="{FF2B5EF4-FFF2-40B4-BE49-F238E27FC236}">
                <a16:creationId xmlns:a16="http://schemas.microsoft.com/office/drawing/2014/main" id="{F4DE53E7-A4EC-8EEF-82C3-2B29A760B852}"/>
              </a:ext>
            </a:extLst>
          </p:cNvPr>
          <p:cNvSpPr txBox="1"/>
          <p:nvPr/>
        </p:nvSpPr>
        <p:spPr>
          <a:xfrm>
            <a:off x="3092042" y="4147017"/>
            <a:ext cx="93083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Noam Erez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Researcher </a:t>
            </a:r>
          </a:p>
        </p:txBody>
      </p:sp>
      <p:sp>
        <p:nvSpPr>
          <p:cNvPr id="39" name="TextBox 38">
            <a:extLst>
              <a:ext uri="{FF2B5EF4-FFF2-40B4-BE49-F238E27FC236}">
                <a16:creationId xmlns:a16="http://schemas.microsoft.com/office/drawing/2014/main" id="{34AE8391-02DD-64DA-2437-5FC24D268F05}"/>
              </a:ext>
            </a:extLst>
          </p:cNvPr>
          <p:cNvSpPr txBox="1"/>
          <p:nvPr/>
        </p:nvSpPr>
        <p:spPr>
          <a:xfrm>
            <a:off x="4523690" y="4147017"/>
            <a:ext cx="9509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Naama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Sonigo</a:t>
            </a:r>
            <a:endParaRPr kumimoji="0" lang="en-IL"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MSc student</a:t>
            </a:r>
          </a:p>
        </p:txBody>
      </p:sp>
      <p:sp>
        <p:nvSpPr>
          <p:cNvPr id="40" name="TextBox 39">
            <a:extLst>
              <a:ext uri="{FF2B5EF4-FFF2-40B4-BE49-F238E27FC236}">
                <a16:creationId xmlns:a16="http://schemas.microsoft.com/office/drawing/2014/main" id="{E1D1B44D-42B0-3705-08D6-3B6DB036158B}"/>
              </a:ext>
            </a:extLst>
          </p:cNvPr>
          <p:cNvSpPr txBox="1"/>
          <p:nvPr/>
        </p:nvSpPr>
        <p:spPr>
          <a:xfrm>
            <a:off x="5964033" y="4147017"/>
            <a:ext cx="91242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Marva Langer</a:t>
            </a:r>
            <a:endParaRPr kumimoji="0" lang="en-IL"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MSc student</a:t>
            </a:r>
          </a:p>
        </p:txBody>
      </p:sp>
      <p:sp>
        <p:nvSpPr>
          <p:cNvPr id="41" name="TextBox 40">
            <a:extLst>
              <a:ext uri="{FF2B5EF4-FFF2-40B4-BE49-F238E27FC236}">
                <a16:creationId xmlns:a16="http://schemas.microsoft.com/office/drawing/2014/main" id="{80DB16AD-7DE7-A615-90A6-D2212FD6228C}"/>
              </a:ext>
            </a:extLst>
          </p:cNvPr>
          <p:cNvSpPr txBox="1"/>
          <p:nvPr/>
        </p:nvSpPr>
        <p:spPr>
          <a:xfrm>
            <a:off x="10291076" y="2039435"/>
            <a:ext cx="2123910" cy="70788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Dr. Shira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Benor</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Sourasky</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Medical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Center,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Pdeiatric</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allergy and immunology</a:t>
            </a:r>
          </a:p>
        </p:txBody>
      </p:sp>
      <p:pic>
        <p:nvPicPr>
          <p:cNvPr id="43" name="Picture 42" descr="A person with a beard&#10;&#10;Description automatically generated with low confidence">
            <a:extLst>
              <a:ext uri="{FF2B5EF4-FFF2-40B4-BE49-F238E27FC236}">
                <a16:creationId xmlns:a16="http://schemas.microsoft.com/office/drawing/2014/main" id="{AB648328-3242-4450-ADE5-62617BDE754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744539" y="639739"/>
            <a:ext cx="1440000" cy="1440000"/>
          </a:xfrm>
          <a:prstGeom prst="rect">
            <a:avLst/>
          </a:prstGeom>
          <a:ln>
            <a:solidFill>
              <a:schemeClr val="tx1"/>
            </a:solidFill>
          </a:ln>
        </p:spPr>
      </p:pic>
    </p:spTree>
    <p:extLst>
      <p:ext uri="{BB962C8B-B14F-4D97-AF65-F5344CB8AC3E}">
        <p14:creationId xmlns:p14="http://schemas.microsoft.com/office/powerpoint/2010/main" val="3204731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E210C4B8-A56B-EF16-6871-9E8074F1D7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32518" y="1167139"/>
            <a:ext cx="8726964" cy="869865"/>
          </a:xfrm>
          <a:prstGeom prst="rect">
            <a:avLst/>
          </a:prstGeom>
        </p:spPr>
      </p:pic>
      <p:grpSp>
        <p:nvGrpSpPr>
          <p:cNvPr id="24" name="Group 23">
            <a:extLst>
              <a:ext uri="{FF2B5EF4-FFF2-40B4-BE49-F238E27FC236}">
                <a16:creationId xmlns:a16="http://schemas.microsoft.com/office/drawing/2014/main" id="{8118D587-5653-6171-A8CA-C4DA417CC449}"/>
              </a:ext>
            </a:extLst>
          </p:cNvPr>
          <p:cNvGrpSpPr/>
          <p:nvPr/>
        </p:nvGrpSpPr>
        <p:grpSpPr>
          <a:xfrm>
            <a:off x="2211670" y="905738"/>
            <a:ext cx="6816744" cy="276999"/>
            <a:chOff x="2211670" y="1193125"/>
            <a:chExt cx="6816744" cy="276999"/>
          </a:xfrm>
        </p:grpSpPr>
        <p:sp>
          <p:nvSpPr>
            <p:cNvPr id="25" name="TextBox 24">
              <a:extLst>
                <a:ext uri="{FF2B5EF4-FFF2-40B4-BE49-F238E27FC236}">
                  <a16:creationId xmlns:a16="http://schemas.microsoft.com/office/drawing/2014/main" id="{C033EE48-213A-5E0C-0373-CEE59FBA173B}"/>
                </a:ext>
              </a:extLst>
            </p:cNvPr>
            <p:cNvSpPr txBox="1"/>
            <p:nvPr/>
          </p:nvSpPr>
          <p:spPr>
            <a:xfrm>
              <a:off x="2211670" y="1193125"/>
              <a:ext cx="12563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Skin sensitization</a:t>
              </a:r>
            </a:p>
          </p:txBody>
        </p:sp>
        <p:sp>
          <p:nvSpPr>
            <p:cNvPr id="26" name="TextBox 25">
              <a:extLst>
                <a:ext uri="{FF2B5EF4-FFF2-40B4-BE49-F238E27FC236}">
                  <a16:creationId xmlns:a16="http://schemas.microsoft.com/office/drawing/2014/main" id="{FAF8AE4E-1639-9443-E35B-1703FD647915}"/>
                </a:ext>
              </a:extLst>
            </p:cNvPr>
            <p:cNvSpPr txBox="1"/>
            <p:nvPr/>
          </p:nvSpPr>
          <p:spPr>
            <a:xfrm>
              <a:off x="4615647" y="1193125"/>
              <a:ext cx="10714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Skin challenge</a:t>
              </a:r>
            </a:p>
          </p:txBody>
        </p:sp>
        <p:sp>
          <p:nvSpPr>
            <p:cNvPr id="27" name="TextBox 26">
              <a:extLst>
                <a:ext uri="{FF2B5EF4-FFF2-40B4-BE49-F238E27FC236}">
                  <a16:creationId xmlns:a16="http://schemas.microsoft.com/office/drawing/2014/main" id="{E558AE43-BB91-EEBF-2261-0C7787B7275A}"/>
                </a:ext>
              </a:extLst>
            </p:cNvPr>
            <p:cNvSpPr txBox="1"/>
            <p:nvPr/>
          </p:nvSpPr>
          <p:spPr>
            <a:xfrm>
              <a:off x="7210993" y="1193125"/>
              <a:ext cx="18174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Intraesophageal challenge</a:t>
              </a:r>
            </a:p>
          </p:txBody>
        </p:sp>
        <p:sp>
          <p:nvSpPr>
            <p:cNvPr id="28" name="TextBox 27">
              <a:extLst>
                <a:ext uri="{FF2B5EF4-FFF2-40B4-BE49-F238E27FC236}">
                  <a16:creationId xmlns:a16="http://schemas.microsoft.com/office/drawing/2014/main" id="{938BFC72-2A9D-2698-C3EE-4EFE7A22590A}"/>
                </a:ext>
              </a:extLst>
            </p:cNvPr>
            <p:cNvSpPr txBox="1"/>
            <p:nvPr/>
          </p:nvSpPr>
          <p:spPr>
            <a:xfrm>
              <a:off x="5912739" y="1193125"/>
              <a:ext cx="8098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Serum IgE</a:t>
              </a:r>
            </a:p>
          </p:txBody>
        </p:sp>
      </p:grpSp>
      <p:pic>
        <p:nvPicPr>
          <p:cNvPr id="2" name="Picture 1">
            <a:extLst>
              <a:ext uri="{FF2B5EF4-FFF2-40B4-BE49-F238E27FC236}">
                <a16:creationId xmlns:a16="http://schemas.microsoft.com/office/drawing/2014/main" id="{7379807B-5AB6-BD05-F638-5B5C41355972}"/>
              </a:ext>
            </a:extLst>
          </p:cNvPr>
          <p:cNvPicPr>
            <a:picLocks noChangeAspect="1"/>
          </p:cNvPicPr>
          <p:nvPr/>
        </p:nvPicPr>
        <p:blipFill rotWithShape="1">
          <a:blip r:embed="rId4" cstate="hqprint">
            <a:alphaModFix amt="20000"/>
            <a:extLst>
              <a:ext uri="{28A0092B-C50C-407E-A947-70E740481C1C}">
                <a14:useLocalDpi xmlns:a14="http://schemas.microsoft.com/office/drawing/2010/main"/>
              </a:ext>
            </a:extLst>
          </a:blip>
          <a:srcRect/>
          <a:stretch/>
        </p:blipFill>
        <p:spPr>
          <a:xfrm>
            <a:off x="0" y="2141973"/>
            <a:ext cx="12192000" cy="4716027"/>
          </a:xfrm>
          <a:prstGeom prst="rect">
            <a:avLst/>
          </a:prstGeom>
        </p:spPr>
      </p:pic>
      <p:sp>
        <p:nvSpPr>
          <p:cNvPr id="4" name="Rectangle 3">
            <a:extLst>
              <a:ext uri="{FF2B5EF4-FFF2-40B4-BE49-F238E27FC236}">
                <a16:creationId xmlns:a16="http://schemas.microsoft.com/office/drawing/2014/main" id="{B8B191C7-32DB-50E9-A40B-5D70DB2DCB9A}"/>
              </a:ext>
            </a:extLst>
          </p:cNvPr>
          <p:cNvSpPr/>
          <p:nvPr/>
        </p:nvSpPr>
        <p:spPr>
          <a:xfrm>
            <a:off x="2875926" y="152007"/>
            <a:ext cx="6440161"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Our </a:t>
            </a: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in-vivo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EoE</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mouse model</a:t>
            </a:r>
          </a:p>
        </p:txBody>
      </p:sp>
      <p:sp>
        <p:nvSpPr>
          <p:cNvPr id="5" name="Chevron 4">
            <a:extLst>
              <a:ext uri="{FF2B5EF4-FFF2-40B4-BE49-F238E27FC236}">
                <a16:creationId xmlns:a16="http://schemas.microsoft.com/office/drawing/2014/main" id="{491A26A6-2956-BB20-8DF5-4765279DC010}"/>
              </a:ext>
            </a:extLst>
          </p:cNvPr>
          <p:cNvSpPr/>
          <p:nvPr/>
        </p:nvSpPr>
        <p:spPr>
          <a:xfrm>
            <a:off x="2426509" y="310415"/>
            <a:ext cx="477795" cy="329513"/>
          </a:xfrm>
          <a:prstGeom prst="chevron">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nvGrpSpPr>
          <p:cNvPr id="7" name="Group 6">
            <a:extLst>
              <a:ext uri="{FF2B5EF4-FFF2-40B4-BE49-F238E27FC236}">
                <a16:creationId xmlns:a16="http://schemas.microsoft.com/office/drawing/2014/main" id="{18BD4AEA-DFB3-A917-5693-F615D635FCEE}"/>
              </a:ext>
            </a:extLst>
          </p:cNvPr>
          <p:cNvGrpSpPr/>
          <p:nvPr/>
        </p:nvGrpSpPr>
        <p:grpSpPr>
          <a:xfrm>
            <a:off x="838202" y="1990573"/>
            <a:ext cx="10515598" cy="3959644"/>
            <a:chOff x="838202" y="2325853"/>
            <a:chExt cx="10515598" cy="3959644"/>
          </a:xfrm>
        </p:grpSpPr>
        <p:pic>
          <p:nvPicPr>
            <p:cNvPr id="8" name="Picture 7">
              <a:extLst>
                <a:ext uri="{FF2B5EF4-FFF2-40B4-BE49-F238E27FC236}">
                  <a16:creationId xmlns:a16="http://schemas.microsoft.com/office/drawing/2014/main" id="{176B4F88-3B74-AA73-6EE5-1F6ADC1AC2F2}"/>
                </a:ext>
              </a:extLst>
            </p:cNvPr>
            <p:cNvPicPr>
              <a:picLocks noChangeAspect="1"/>
            </p:cNvPicPr>
            <p:nvPr/>
          </p:nvPicPr>
          <p:blipFill>
            <a:blip r:embed="rId5"/>
            <a:stretch>
              <a:fillRect/>
            </a:stretch>
          </p:blipFill>
          <p:spPr>
            <a:xfrm>
              <a:off x="6387963" y="3128882"/>
              <a:ext cx="2641600" cy="2590800"/>
            </a:xfrm>
            <a:prstGeom prst="rect">
              <a:avLst/>
            </a:prstGeom>
          </p:spPr>
        </p:pic>
        <p:grpSp>
          <p:nvGrpSpPr>
            <p:cNvPr id="9" name="Group 8">
              <a:extLst>
                <a:ext uri="{FF2B5EF4-FFF2-40B4-BE49-F238E27FC236}">
                  <a16:creationId xmlns:a16="http://schemas.microsoft.com/office/drawing/2014/main" id="{4CA2D492-B32D-8E80-A1F6-037C1516C35C}"/>
                </a:ext>
              </a:extLst>
            </p:cNvPr>
            <p:cNvGrpSpPr/>
            <p:nvPr/>
          </p:nvGrpSpPr>
          <p:grpSpPr>
            <a:xfrm>
              <a:off x="838202" y="2325853"/>
              <a:ext cx="5377446" cy="3959644"/>
              <a:chOff x="838202" y="2325853"/>
              <a:chExt cx="5377446" cy="3959644"/>
            </a:xfrm>
          </p:grpSpPr>
          <p:pic>
            <p:nvPicPr>
              <p:cNvPr id="16" name="Picture 15">
                <a:extLst>
                  <a:ext uri="{FF2B5EF4-FFF2-40B4-BE49-F238E27FC236}">
                    <a16:creationId xmlns:a16="http://schemas.microsoft.com/office/drawing/2014/main" id="{E6008762-7592-D8F6-E769-E9D0BCFBD69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3015648" y="2570682"/>
                <a:ext cx="3199999" cy="1800000"/>
              </a:xfrm>
              <a:prstGeom prst="rect">
                <a:avLst/>
              </a:prstGeom>
              <a:ln>
                <a:solidFill>
                  <a:srgbClr val="0096FF"/>
                </a:solidFill>
              </a:ln>
            </p:spPr>
          </p:pic>
          <p:pic>
            <p:nvPicPr>
              <p:cNvPr id="17" name="Picture 16">
                <a:extLst>
                  <a:ext uri="{FF2B5EF4-FFF2-40B4-BE49-F238E27FC236}">
                    <a16:creationId xmlns:a16="http://schemas.microsoft.com/office/drawing/2014/main" id="{F4B23716-7F7E-D03E-6670-966B7B9839E3}"/>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170455" y="2570682"/>
                <a:ext cx="1734684" cy="1800000"/>
              </a:xfrm>
              <a:prstGeom prst="rect">
                <a:avLst/>
              </a:prstGeom>
              <a:ln>
                <a:solidFill>
                  <a:srgbClr val="0096FF"/>
                </a:solidFill>
              </a:ln>
            </p:spPr>
          </p:pic>
          <p:pic>
            <p:nvPicPr>
              <p:cNvPr id="18" name="Picture 17">
                <a:extLst>
                  <a:ext uri="{FF2B5EF4-FFF2-40B4-BE49-F238E27FC236}">
                    <a16:creationId xmlns:a16="http://schemas.microsoft.com/office/drawing/2014/main" id="{C9C415F3-51BB-923A-99E7-409E29085563}"/>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1170455" y="4485497"/>
                <a:ext cx="1734684" cy="1800000"/>
              </a:xfrm>
              <a:prstGeom prst="rect">
                <a:avLst/>
              </a:prstGeom>
              <a:ln>
                <a:solidFill>
                  <a:schemeClr val="bg1">
                    <a:lumMod val="50000"/>
                  </a:schemeClr>
                </a:solidFill>
              </a:ln>
            </p:spPr>
          </p:pic>
          <p:pic>
            <p:nvPicPr>
              <p:cNvPr id="19" name="Picture 18">
                <a:extLst>
                  <a:ext uri="{FF2B5EF4-FFF2-40B4-BE49-F238E27FC236}">
                    <a16:creationId xmlns:a16="http://schemas.microsoft.com/office/drawing/2014/main" id="{2C3037AD-E6E9-B023-4329-9440D7B6EB5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tretch>
                <a:fillRect/>
              </a:stretch>
            </p:blipFill>
            <p:spPr>
              <a:xfrm>
                <a:off x="3015648" y="4485497"/>
                <a:ext cx="3200000" cy="1800000"/>
              </a:xfrm>
              <a:prstGeom prst="rect">
                <a:avLst/>
              </a:prstGeom>
              <a:ln>
                <a:solidFill>
                  <a:schemeClr val="bg1">
                    <a:lumMod val="50000"/>
                  </a:schemeClr>
                </a:solidFill>
              </a:ln>
            </p:spPr>
          </p:pic>
          <p:sp>
            <p:nvSpPr>
              <p:cNvPr id="20" name="TextBox 19">
                <a:extLst>
                  <a:ext uri="{FF2B5EF4-FFF2-40B4-BE49-F238E27FC236}">
                    <a16:creationId xmlns:a16="http://schemas.microsoft.com/office/drawing/2014/main" id="{D1AD35DF-CE5B-E128-FCC3-45DE42F41BF4}"/>
                  </a:ext>
                </a:extLst>
              </p:cNvPr>
              <p:cNvSpPr txBox="1"/>
              <p:nvPr/>
            </p:nvSpPr>
            <p:spPr>
              <a:xfrm>
                <a:off x="1170455" y="2325853"/>
                <a:ext cx="3305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x4</a:t>
                </a:r>
              </a:p>
            </p:txBody>
          </p:sp>
          <p:sp>
            <p:nvSpPr>
              <p:cNvPr id="21" name="TextBox 20">
                <a:extLst>
                  <a:ext uri="{FF2B5EF4-FFF2-40B4-BE49-F238E27FC236}">
                    <a16:creationId xmlns:a16="http://schemas.microsoft.com/office/drawing/2014/main" id="{F366A2FA-30EE-7527-D799-468979D267FC}"/>
                  </a:ext>
                </a:extLst>
              </p:cNvPr>
              <p:cNvSpPr txBox="1"/>
              <p:nvPr/>
            </p:nvSpPr>
            <p:spPr>
              <a:xfrm>
                <a:off x="3015648" y="2325853"/>
                <a:ext cx="4090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x20</a:t>
                </a:r>
              </a:p>
            </p:txBody>
          </p:sp>
          <p:sp>
            <p:nvSpPr>
              <p:cNvPr id="22" name="TextBox 21">
                <a:extLst>
                  <a:ext uri="{FF2B5EF4-FFF2-40B4-BE49-F238E27FC236}">
                    <a16:creationId xmlns:a16="http://schemas.microsoft.com/office/drawing/2014/main" id="{AE7666A2-6F50-0CCD-599B-7527C877F111}"/>
                  </a:ext>
                </a:extLst>
              </p:cNvPr>
              <p:cNvSpPr txBox="1"/>
              <p:nvPr/>
            </p:nvSpPr>
            <p:spPr>
              <a:xfrm rot="16200000">
                <a:off x="372787" y="3332183"/>
                <a:ext cx="12078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srgbClr val="0096FF"/>
                    </a:solidFill>
                    <a:effectLst/>
                    <a:uLnTx/>
                    <a:uFillTx/>
                    <a:latin typeface="Calibri" panose="020F0502020204030204" pitchFamily="34" charset="0"/>
                    <a:ea typeface="+mn-ea"/>
                    <a:cs typeface="Calibri" panose="020F0502020204030204" pitchFamily="34" charset="0"/>
                  </a:rPr>
                  <a:t>EoE (Esophagus)</a:t>
                </a:r>
              </a:p>
            </p:txBody>
          </p:sp>
          <p:sp>
            <p:nvSpPr>
              <p:cNvPr id="23" name="TextBox 22">
                <a:extLst>
                  <a:ext uri="{FF2B5EF4-FFF2-40B4-BE49-F238E27FC236}">
                    <a16:creationId xmlns:a16="http://schemas.microsoft.com/office/drawing/2014/main" id="{94B121DF-8431-2765-78A8-60CBF40203C5}"/>
                  </a:ext>
                </a:extLst>
              </p:cNvPr>
              <p:cNvSpPr txBox="1"/>
              <p:nvPr/>
            </p:nvSpPr>
            <p:spPr>
              <a:xfrm rot="16200000">
                <a:off x="257146" y="5246998"/>
                <a:ext cx="14391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Control (Esophagus)</a:t>
                </a:r>
              </a:p>
            </p:txBody>
          </p:sp>
        </p:grpSp>
        <p:grpSp>
          <p:nvGrpSpPr>
            <p:cNvPr id="10" name="Group 9">
              <a:extLst>
                <a:ext uri="{FF2B5EF4-FFF2-40B4-BE49-F238E27FC236}">
                  <a16:creationId xmlns:a16="http://schemas.microsoft.com/office/drawing/2014/main" id="{23AF99D3-71D7-777E-262C-68ED82A5A327}"/>
                </a:ext>
              </a:extLst>
            </p:cNvPr>
            <p:cNvGrpSpPr/>
            <p:nvPr/>
          </p:nvGrpSpPr>
          <p:grpSpPr>
            <a:xfrm>
              <a:off x="9267198" y="2325853"/>
              <a:ext cx="2086602" cy="3959644"/>
              <a:chOff x="9267198" y="2325853"/>
              <a:chExt cx="2086602" cy="3959644"/>
            </a:xfrm>
          </p:grpSpPr>
          <p:pic>
            <p:nvPicPr>
              <p:cNvPr id="11" name="Picture 10">
                <a:extLst>
                  <a:ext uri="{FF2B5EF4-FFF2-40B4-BE49-F238E27FC236}">
                    <a16:creationId xmlns:a16="http://schemas.microsoft.com/office/drawing/2014/main" id="{E4C91798-0A6F-7441-B13E-4584A2D6F3E9}"/>
                  </a:ext>
                </a:extLst>
              </p:cNvPr>
              <p:cNvPicPr>
                <a:picLocks noChangeAspect="1"/>
              </p:cNvPicPr>
              <p:nvPr/>
            </p:nvPicPr>
            <p:blipFill rotWithShape="1">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9619116" y="2570682"/>
                <a:ext cx="1734684" cy="1800000"/>
              </a:xfrm>
              <a:prstGeom prst="rect">
                <a:avLst/>
              </a:prstGeom>
              <a:ln>
                <a:solidFill>
                  <a:srgbClr val="0096FF"/>
                </a:solidFill>
              </a:ln>
            </p:spPr>
          </p:pic>
          <p:pic>
            <p:nvPicPr>
              <p:cNvPr id="12" name="Picture 11">
                <a:extLst>
                  <a:ext uri="{FF2B5EF4-FFF2-40B4-BE49-F238E27FC236}">
                    <a16:creationId xmlns:a16="http://schemas.microsoft.com/office/drawing/2014/main" id="{3A02FE44-66B0-8C2C-442B-296F63CEA48D}"/>
                  </a:ext>
                </a:extLst>
              </p:cNvPr>
              <p:cNvPicPr>
                <a:picLocks noChangeAspect="1"/>
              </p:cNvPicPr>
              <p:nvPr/>
            </p:nvPicPr>
            <p:blipFill rotWithShape="1">
              <a:blip r:embed="rId16" cstate="hq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p:blipFill>
            <p:spPr>
              <a:xfrm>
                <a:off x="9619116" y="4485497"/>
                <a:ext cx="1734684" cy="1800000"/>
              </a:xfrm>
              <a:prstGeom prst="rect">
                <a:avLst/>
              </a:prstGeom>
              <a:ln>
                <a:solidFill>
                  <a:schemeClr val="bg1">
                    <a:lumMod val="50000"/>
                  </a:schemeClr>
                </a:solidFill>
              </a:ln>
            </p:spPr>
          </p:pic>
          <p:sp>
            <p:nvSpPr>
              <p:cNvPr id="13" name="TextBox 12">
                <a:extLst>
                  <a:ext uri="{FF2B5EF4-FFF2-40B4-BE49-F238E27FC236}">
                    <a16:creationId xmlns:a16="http://schemas.microsoft.com/office/drawing/2014/main" id="{865E967F-6E57-6484-8634-C049B2AEC065}"/>
                  </a:ext>
                </a:extLst>
              </p:cNvPr>
              <p:cNvSpPr txBox="1"/>
              <p:nvPr/>
            </p:nvSpPr>
            <p:spPr>
              <a:xfrm>
                <a:off x="9619116" y="2325853"/>
                <a:ext cx="4090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x10</a:t>
                </a:r>
              </a:p>
            </p:txBody>
          </p:sp>
          <p:sp>
            <p:nvSpPr>
              <p:cNvPr id="14" name="TextBox 13">
                <a:extLst>
                  <a:ext uri="{FF2B5EF4-FFF2-40B4-BE49-F238E27FC236}">
                    <a16:creationId xmlns:a16="http://schemas.microsoft.com/office/drawing/2014/main" id="{A12D9825-B781-D6A6-6BAF-CE6CE11A001F}"/>
                  </a:ext>
                </a:extLst>
              </p:cNvPr>
              <p:cNvSpPr txBox="1"/>
              <p:nvPr/>
            </p:nvSpPr>
            <p:spPr>
              <a:xfrm rot="16200000">
                <a:off x="8954067" y="3332183"/>
                <a:ext cx="9032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srgbClr val="0096FF"/>
                    </a:solidFill>
                    <a:effectLst/>
                    <a:uLnTx/>
                    <a:uFillTx/>
                    <a:latin typeface="Calibri" panose="020F0502020204030204" pitchFamily="34" charset="0"/>
                    <a:ea typeface="+mn-ea"/>
                    <a:cs typeface="Calibri" panose="020F0502020204030204" pitchFamily="34" charset="0"/>
                  </a:rPr>
                  <a:t>EoE (Colon)</a:t>
                </a:r>
              </a:p>
            </p:txBody>
          </p:sp>
          <p:sp>
            <p:nvSpPr>
              <p:cNvPr id="15" name="TextBox 14">
                <a:extLst>
                  <a:ext uri="{FF2B5EF4-FFF2-40B4-BE49-F238E27FC236}">
                    <a16:creationId xmlns:a16="http://schemas.microsoft.com/office/drawing/2014/main" id="{1C72290C-17CD-9791-CE18-A2F411E72E54}"/>
                  </a:ext>
                </a:extLst>
              </p:cNvPr>
              <p:cNvSpPr txBox="1"/>
              <p:nvPr/>
            </p:nvSpPr>
            <p:spPr>
              <a:xfrm rot="16200000">
                <a:off x="8838428" y="5246998"/>
                <a:ext cx="11345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2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Control (Colon)</a:t>
                </a:r>
              </a:p>
            </p:txBody>
          </p:sp>
        </p:grpSp>
      </p:grpSp>
      <p:sp>
        <p:nvSpPr>
          <p:cNvPr id="3" name="Rounded Rectangle 2">
            <a:extLst>
              <a:ext uri="{FF2B5EF4-FFF2-40B4-BE49-F238E27FC236}">
                <a16:creationId xmlns:a16="http://schemas.microsoft.com/office/drawing/2014/main" id="{3ACCEA81-9DDC-E059-5D62-2D0195D77609}"/>
              </a:ext>
            </a:extLst>
          </p:cNvPr>
          <p:cNvSpPr/>
          <p:nvPr/>
        </p:nvSpPr>
        <p:spPr>
          <a:xfrm>
            <a:off x="2479626" y="5832478"/>
            <a:ext cx="2368800" cy="874800"/>
          </a:xfrm>
          <a:prstGeom prst="roundRect">
            <a:avLst/>
          </a:prstGeom>
          <a:solidFill>
            <a:schemeClr val="bg1">
              <a:alpha val="80000"/>
            </a:schemeClr>
          </a:solid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Microbiota</a:t>
            </a:r>
            <a:endParaRPr kumimoji="0" lang="en-IL"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29" name="Rounded Rectangle 28">
            <a:extLst>
              <a:ext uri="{FF2B5EF4-FFF2-40B4-BE49-F238E27FC236}">
                <a16:creationId xmlns:a16="http://schemas.microsoft.com/office/drawing/2014/main" id="{9BC1F969-01C4-AF11-D775-5B707EFC5626}"/>
              </a:ext>
            </a:extLst>
          </p:cNvPr>
          <p:cNvSpPr/>
          <p:nvPr/>
        </p:nvSpPr>
        <p:spPr>
          <a:xfrm>
            <a:off x="7582868" y="5834497"/>
            <a:ext cx="2368800" cy="874800"/>
          </a:xfrm>
          <a:prstGeom prst="roundRect">
            <a:avLst/>
          </a:prstGeom>
          <a:solidFill>
            <a:schemeClr val="bg1">
              <a:alpha val="80000"/>
            </a:schemeClr>
          </a:solid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ADAM8</a:t>
            </a:r>
            <a:endParaRPr kumimoji="0" lang="en-IL"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0" name="Rounded Rectangle 29">
            <a:extLst>
              <a:ext uri="{FF2B5EF4-FFF2-40B4-BE49-F238E27FC236}">
                <a16:creationId xmlns:a16="http://schemas.microsoft.com/office/drawing/2014/main" id="{4BA95360-B75F-6D80-2018-04E03B71EC62}"/>
              </a:ext>
            </a:extLst>
          </p:cNvPr>
          <p:cNvSpPr/>
          <p:nvPr/>
        </p:nvSpPr>
        <p:spPr>
          <a:xfrm>
            <a:off x="5031247" y="5837437"/>
            <a:ext cx="2368800" cy="874800"/>
          </a:xfrm>
          <a:prstGeom prst="roundRect">
            <a:avLst/>
          </a:prstGeom>
          <a:solidFill>
            <a:schemeClr val="bg1">
              <a:alpha val="80000"/>
            </a:schemeClr>
          </a:solid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S100A8/A9</a:t>
            </a:r>
            <a:endParaRPr kumimoji="0" lang="en-IL"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818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300"/>
                                        <p:tgtEl>
                                          <p:spTgt spid="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300"/>
                                        <p:tgtEl>
                                          <p:spTgt spid="3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0691" y="908684"/>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interest</a:t>
            </a:r>
          </a:p>
        </p:txBody>
      </p:sp>
      <p:sp>
        <p:nvSpPr>
          <p:cNvPr id="3" name="Chevron 2"/>
          <p:cNvSpPr/>
          <p:nvPr/>
        </p:nvSpPr>
        <p:spPr>
          <a:xfrm>
            <a:off x="1672896" y="1046535"/>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325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2192000" cy="6858000"/>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110" y="864521"/>
            <a:ext cx="1627136" cy="2219504"/>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6307" y="864521"/>
            <a:ext cx="1655461" cy="2219504"/>
          </a:xfrm>
          <a:prstGeom prst="rect">
            <a:avLst/>
          </a:prstGeom>
        </p:spPr>
      </p:pic>
      <p:pic>
        <p:nvPicPr>
          <p:cNvPr id="6" name="תמונה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228" y="864521"/>
            <a:ext cx="1783738" cy="2219504"/>
          </a:xfrm>
          <a:prstGeom prst="rect">
            <a:avLst/>
          </a:prstGeom>
        </p:spPr>
      </p:pic>
      <p:pic>
        <p:nvPicPr>
          <p:cNvPr id="7" name="תמונה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3027" y="864521"/>
            <a:ext cx="1602511" cy="2219504"/>
          </a:xfrm>
          <a:prstGeom prst="rect">
            <a:avLst/>
          </a:prstGeom>
        </p:spPr>
      </p:pic>
      <p:sp>
        <p:nvSpPr>
          <p:cNvPr id="8" name="TextBox 7"/>
          <p:cNvSpPr txBox="1"/>
          <p:nvPr/>
        </p:nvSpPr>
        <p:spPr>
          <a:xfrm>
            <a:off x="1568109" y="3080260"/>
            <a:ext cx="1627137" cy="276999"/>
          </a:xfrm>
          <a:prstGeom prst="rect">
            <a:avLst/>
          </a:prstGeom>
          <a:solidFill>
            <a:srgbClr val="92D050"/>
          </a:solidFill>
        </p:spPr>
        <p:txBody>
          <a:bodyPr wrap="square" rtlCol="1">
            <a:spAutoFit/>
          </a:bodyPr>
          <a:lstStyle/>
          <a:p>
            <a:pPr algn="ctr"/>
            <a:r>
              <a:rPr lang="en-US" sz="1200" dirty="0" smtClean="0"/>
              <a:t>Dr. Chen Varol</a:t>
            </a:r>
            <a:endParaRPr lang="he-IL" sz="1200" dirty="0"/>
          </a:p>
        </p:txBody>
      </p:sp>
      <p:sp>
        <p:nvSpPr>
          <p:cNvPr id="9" name="TextBox 8"/>
          <p:cNvSpPr txBox="1"/>
          <p:nvPr/>
        </p:nvSpPr>
        <p:spPr>
          <a:xfrm>
            <a:off x="4182797" y="3080260"/>
            <a:ext cx="1658971" cy="276999"/>
          </a:xfrm>
          <a:prstGeom prst="rect">
            <a:avLst/>
          </a:prstGeom>
          <a:solidFill>
            <a:srgbClr val="92D050"/>
          </a:solidFill>
        </p:spPr>
        <p:txBody>
          <a:bodyPr wrap="square" rtlCol="1">
            <a:spAutoFit/>
          </a:bodyPr>
          <a:lstStyle/>
          <a:p>
            <a:pPr algn="ctr" rtl="0"/>
            <a:r>
              <a:rPr lang="en-US" sz="1200" dirty="0" smtClean="0"/>
              <a:t>Dr. Tami Rubinek</a:t>
            </a:r>
            <a:endParaRPr lang="he-IL" sz="1200" dirty="0"/>
          </a:p>
        </p:txBody>
      </p:sp>
      <p:sp>
        <p:nvSpPr>
          <p:cNvPr id="10" name="TextBox 9"/>
          <p:cNvSpPr txBox="1"/>
          <p:nvPr/>
        </p:nvSpPr>
        <p:spPr>
          <a:xfrm>
            <a:off x="6668229" y="3080260"/>
            <a:ext cx="1783738" cy="276999"/>
          </a:xfrm>
          <a:prstGeom prst="rect">
            <a:avLst/>
          </a:prstGeom>
          <a:solidFill>
            <a:srgbClr val="92D050"/>
          </a:solidFill>
        </p:spPr>
        <p:txBody>
          <a:bodyPr wrap="square" rtlCol="1">
            <a:spAutoFit/>
          </a:bodyPr>
          <a:lstStyle/>
          <a:p>
            <a:pPr algn="ctr"/>
            <a:r>
              <a:rPr lang="en-US" sz="1200" dirty="0" smtClean="0"/>
              <a:t>Dr. Anat Globerson Levin</a:t>
            </a:r>
            <a:endParaRPr lang="he-IL" sz="1200" dirty="0"/>
          </a:p>
        </p:txBody>
      </p:sp>
      <p:sp>
        <p:nvSpPr>
          <p:cNvPr id="11" name="TextBox 10"/>
          <p:cNvSpPr txBox="1"/>
          <p:nvPr/>
        </p:nvSpPr>
        <p:spPr>
          <a:xfrm>
            <a:off x="9443027" y="3080260"/>
            <a:ext cx="1610591" cy="276999"/>
          </a:xfrm>
          <a:prstGeom prst="rect">
            <a:avLst/>
          </a:prstGeom>
          <a:solidFill>
            <a:srgbClr val="92D050"/>
          </a:solidFill>
        </p:spPr>
        <p:txBody>
          <a:bodyPr wrap="square" rtlCol="1">
            <a:spAutoFit/>
          </a:bodyPr>
          <a:lstStyle/>
          <a:p>
            <a:pPr algn="ctr"/>
            <a:r>
              <a:rPr lang="en-US" sz="1200" dirty="0" smtClean="0"/>
              <a:t>Dr. Rami Unterman</a:t>
            </a:r>
            <a:endParaRPr lang="he-IL" sz="1200" dirty="0"/>
          </a:p>
        </p:txBody>
      </p:sp>
      <p:pic>
        <p:nvPicPr>
          <p:cNvPr id="2" name="תמונה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3027" y="3918548"/>
            <a:ext cx="1610591" cy="2230695"/>
          </a:xfrm>
          <a:prstGeom prst="rect">
            <a:avLst/>
          </a:prstGeom>
        </p:spPr>
      </p:pic>
      <p:sp>
        <p:nvSpPr>
          <p:cNvPr id="3" name="TextBox 2"/>
          <p:cNvSpPr txBox="1"/>
          <p:nvPr/>
        </p:nvSpPr>
        <p:spPr>
          <a:xfrm>
            <a:off x="9443027" y="6149243"/>
            <a:ext cx="1610591" cy="276999"/>
          </a:xfrm>
          <a:prstGeom prst="rect">
            <a:avLst/>
          </a:prstGeom>
          <a:solidFill>
            <a:srgbClr val="92D050"/>
          </a:solidFill>
        </p:spPr>
        <p:txBody>
          <a:bodyPr wrap="square" rtlCol="1">
            <a:spAutoFit/>
          </a:bodyPr>
          <a:lstStyle/>
          <a:p>
            <a:pPr algn="ctr" rtl="0"/>
            <a:r>
              <a:rPr lang="en-US" sz="1200" dirty="0" smtClean="0"/>
              <a:t>Rozin Ram</a:t>
            </a:r>
            <a:endParaRPr lang="he-IL" sz="1200" dirty="0"/>
          </a:p>
        </p:txBody>
      </p:sp>
      <p:sp>
        <p:nvSpPr>
          <p:cNvPr id="14" name="TextBox 13"/>
          <p:cNvSpPr txBox="1"/>
          <p:nvPr/>
        </p:nvSpPr>
        <p:spPr>
          <a:xfrm>
            <a:off x="1343823" y="4738569"/>
            <a:ext cx="1783738" cy="1323439"/>
          </a:xfrm>
          <a:prstGeom prst="rect">
            <a:avLst/>
          </a:prstGeom>
          <a:solidFill>
            <a:srgbClr val="92D050"/>
          </a:solidFill>
          <a:effectLst>
            <a:softEdge rad="317500"/>
          </a:effectLst>
        </p:spPr>
        <p:txBody>
          <a:bodyPr wrap="square" rtlCol="1">
            <a:spAutoFit/>
          </a:bodyPr>
          <a:lstStyle/>
          <a:p>
            <a:pPr algn="ctr"/>
            <a:r>
              <a:rPr lang="en-US" sz="4000" dirty="0" smtClean="0"/>
              <a:t>Thank you</a:t>
            </a:r>
            <a:endParaRPr lang="he-IL" sz="4000" dirty="0"/>
          </a:p>
        </p:txBody>
      </p:sp>
    </p:spTree>
    <p:extLst>
      <p:ext uri="{BB962C8B-B14F-4D97-AF65-F5344CB8AC3E}">
        <p14:creationId xmlns:p14="http://schemas.microsoft.com/office/powerpoint/2010/main" val="4837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766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199" y="735846"/>
            <a:ext cx="974800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is needed in order to 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Chevron 4"/>
          <p:cNvSpPr/>
          <p:nvPr/>
        </p:nvSpPr>
        <p:spPr>
          <a:xfrm>
            <a:off x="1445179" y="903769"/>
            <a:ext cx="477795" cy="329513"/>
          </a:xfrm>
          <a:prstGeom prst="chevron">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32141"/>
            <a:ext cx="9748007" cy="1200329"/>
          </a:xfrm>
          <a:prstGeom prst="rect">
            <a:avLst/>
          </a:prstGeom>
          <a:solidFill>
            <a:srgbClr val="C5E0B4"/>
          </a:solidFill>
          <a:ln w="28575">
            <a:solidFill>
              <a:srgbClr val="00B050"/>
            </a:solid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Characterize the esophagus in physiological condition and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EoE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is the role of the microbiota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EoE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progression?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are the immune mechanisms by which the microbiota modulate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EoE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Correlations with the disease in humans?</a:t>
            </a:r>
          </a:p>
        </p:txBody>
      </p:sp>
      <p:sp>
        <p:nvSpPr>
          <p:cNvPr id="2" name="TextBox 1">
            <a:extLst>
              <a:ext uri="{FF2B5EF4-FFF2-40B4-BE49-F238E27FC236}">
                <a16:creationId xmlns:a16="http://schemas.microsoft.com/office/drawing/2014/main" id="{CCB0F829-3F60-066D-99E2-99FB17846631}"/>
              </a:ext>
            </a:extLst>
          </p:cNvPr>
          <p:cNvSpPr txBox="1"/>
          <p:nvPr/>
        </p:nvSpPr>
        <p:spPr>
          <a:xfrm>
            <a:off x="1224793" y="4430270"/>
            <a:ext cx="9748007" cy="1477328"/>
          </a:xfrm>
          <a:prstGeom prst="rect">
            <a:avLst/>
          </a:prstGeom>
          <a:solidFill>
            <a:srgbClr val="C5E0B4"/>
          </a:solidFill>
          <a:ln w="28575">
            <a:solidFill>
              <a:srgbClr val="00B050"/>
            </a:solid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Anaerobic chambers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Germ-free facility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Multi-omics pipelines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Bioinformatics experts and algorithm developers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Microbiologists</a:t>
            </a:r>
          </a:p>
        </p:txBody>
      </p:sp>
      <p:sp>
        <p:nvSpPr>
          <p:cNvPr id="6" name="Rectangle 5">
            <a:extLst>
              <a:ext uri="{FF2B5EF4-FFF2-40B4-BE49-F238E27FC236}">
                <a16:creationId xmlns:a16="http://schemas.microsoft.com/office/drawing/2014/main" id="{2F226361-78CC-3C4C-BBC9-3FC0CB1F14E3}"/>
              </a:ext>
            </a:extLst>
          </p:cNvPr>
          <p:cNvSpPr/>
          <p:nvPr/>
        </p:nvSpPr>
        <p:spPr>
          <a:xfrm>
            <a:off x="1224792" y="3625531"/>
            <a:ext cx="974800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Unmet needs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Chevron 6">
            <a:extLst>
              <a:ext uri="{FF2B5EF4-FFF2-40B4-BE49-F238E27FC236}">
                <a16:creationId xmlns:a16="http://schemas.microsoft.com/office/drawing/2014/main" id="{0883ACD4-BBA5-6018-AE03-94EEA3076E64}"/>
              </a:ext>
            </a:extLst>
          </p:cNvPr>
          <p:cNvSpPr/>
          <p:nvPr/>
        </p:nvSpPr>
        <p:spPr>
          <a:xfrm>
            <a:off x="4236273" y="3783939"/>
            <a:ext cx="477795" cy="329513"/>
          </a:xfrm>
          <a:prstGeom prst="chevron">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9770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31471"/>
            <a:ext cx="10337800" cy="554037"/>
          </a:xfrm>
        </p:spPr>
        <p:txBody>
          <a:bodyPr>
            <a:normAutofit fontScale="90000"/>
          </a:bodyPr>
          <a:lstStyle/>
          <a:p>
            <a:pPr algn="l"/>
            <a:r>
              <a:rPr lang="en-US" sz="3100" b="1" dirty="0" smtClean="0"/>
              <a:t>Instructions:</a:t>
            </a:r>
            <a:br>
              <a:rPr lang="en-US" sz="3100" b="1" dirty="0" smtClean="0"/>
            </a:br>
            <a:r>
              <a:rPr lang="en-US" sz="1800" b="1" dirty="0" smtClean="0"/>
              <a:t/>
            </a:r>
            <a:br>
              <a:rPr lang="en-US" sz="1800" b="1" dirty="0" smtClean="0"/>
            </a:br>
            <a:r>
              <a:rPr lang="en-US" sz="2700" b="1" dirty="0"/>
              <a:t>1</a:t>
            </a:r>
            <a:r>
              <a:rPr lang="en-US" sz="1800" b="1" dirty="0" smtClean="0"/>
              <a:t>. </a:t>
            </a:r>
            <a:r>
              <a:rPr lang="en-US" sz="2700" b="1" dirty="0" smtClean="0"/>
              <a:t>Presentation in English, you can talk in Hebrew</a:t>
            </a:r>
            <a:br>
              <a:rPr lang="en-US" sz="2700" b="1" dirty="0" smtClean="0"/>
            </a:br>
            <a:r>
              <a:rPr lang="en-US" sz="2700" b="1" dirty="0" smtClean="0"/>
              <a:t>2. </a:t>
            </a:r>
            <a:r>
              <a:rPr lang="en-US" sz="2700" b="1" dirty="0" smtClean="0">
                <a:solidFill>
                  <a:srgbClr val="FF0000"/>
                </a:solidFill>
              </a:rPr>
              <a:t>Five</a:t>
            </a:r>
            <a:r>
              <a:rPr lang="en-US" sz="2700" b="1" dirty="0" smtClean="0"/>
              <a:t> minutes no longer, you will be stopped</a:t>
            </a:r>
            <a:br>
              <a:rPr lang="en-US" sz="2700" b="1" dirty="0" smtClean="0"/>
            </a:br>
            <a:r>
              <a:rPr lang="en-US" sz="2700" b="1" dirty="0" smtClean="0"/>
              <a:t>3. use these slides, additional slides can be put during the time frame of 5 minutes</a:t>
            </a:r>
            <a:br>
              <a:rPr lang="en-US" sz="2700" b="1" dirty="0" smtClean="0"/>
            </a:br>
            <a:r>
              <a:rPr lang="en-US" sz="2700" b="1" dirty="0" smtClean="0"/>
              <a:t>4. No need to show data the purpose is the </a:t>
            </a:r>
            <a:r>
              <a:rPr lang="en-US" sz="2700" b="1" dirty="0" smtClean="0">
                <a:solidFill>
                  <a:srgbClr val="FF0000"/>
                </a:solidFill>
              </a:rPr>
              <a:t>Ecosystem in </a:t>
            </a:r>
            <a:r>
              <a:rPr lang="en-US" sz="2700" b="1" dirty="0" err="1" smtClean="0">
                <a:solidFill>
                  <a:srgbClr val="FF0000"/>
                </a:solidFill>
              </a:rPr>
              <a:t>Ichilov</a:t>
            </a:r>
            <a:r>
              <a:rPr lang="en-US" sz="2700" b="1" dirty="0" smtClean="0"/>
              <a:t/>
            </a:r>
            <a:br>
              <a:rPr lang="en-US" sz="2700" b="1" dirty="0" smtClean="0"/>
            </a:br>
            <a:r>
              <a:rPr lang="en-US" sz="2700" b="1" dirty="0" smtClean="0"/>
              <a:t>5. Keep in mind, how will I Know other labs. In order to make more collaborations </a:t>
            </a:r>
            <a:endParaRPr lang="he-IL" sz="2700" b="1" dirty="0"/>
          </a:p>
        </p:txBody>
      </p:sp>
      <p:sp>
        <p:nvSpPr>
          <p:cNvPr id="3" name="TextBox 2"/>
          <p:cNvSpPr txBox="1"/>
          <p:nvPr/>
        </p:nvSpPr>
        <p:spPr>
          <a:xfrm>
            <a:off x="362464" y="510745"/>
            <a:ext cx="8608541" cy="461665"/>
          </a:xfrm>
          <a:prstGeom prst="rect">
            <a:avLst/>
          </a:prstGeom>
          <a:solidFill>
            <a:schemeClr val="accent1">
              <a:lumMod val="60000"/>
              <a:lumOff val="40000"/>
            </a:schemeClr>
          </a:solid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Ichilov</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Scientific Ecosystem</a:t>
            </a: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2571510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8622" y="640327"/>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interest</a:t>
            </a:r>
          </a:p>
        </p:txBody>
      </p:sp>
      <p:sp>
        <p:nvSpPr>
          <p:cNvPr id="3" name="Chevron 2"/>
          <p:cNvSpPr/>
          <p:nvPr/>
        </p:nvSpPr>
        <p:spPr>
          <a:xfrm>
            <a:off x="1672896" y="1046535"/>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8843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091312" y="3152472"/>
            <a:ext cx="1800000" cy="1800000"/>
          </a:xfrm>
          <a:prstGeom prst="rect">
            <a:avLst/>
          </a:prstGeom>
        </p:spPr>
      </p:pic>
      <p:pic>
        <p:nvPicPr>
          <p:cNvPr id="6" name="Picture 5"/>
          <p:cNvPicPr>
            <a:picLocks/>
          </p:cNvPicPr>
          <p:nvPr/>
        </p:nvPicPr>
        <p:blipFill>
          <a:blip r:embed="rId9">
            <a:extLst>
              <a:ext uri="{28A0092B-C50C-407E-A947-70E740481C1C}">
                <a14:useLocalDpi xmlns:a14="http://schemas.microsoft.com/office/drawing/2010/main" val="0"/>
              </a:ext>
            </a:extLst>
          </a:blip>
          <a:stretch>
            <a:fillRect/>
          </a:stretch>
        </p:blipFill>
        <p:spPr>
          <a:xfrm>
            <a:off x="2129448" y="3152472"/>
            <a:ext cx="1800000" cy="1800000"/>
          </a:xfrm>
          <a:prstGeom prst="rect">
            <a:avLst/>
          </a:prstGeom>
        </p:spPr>
      </p:pic>
      <p:pic>
        <p:nvPicPr>
          <p:cNvPr id="7" name="Picture 6"/>
          <p:cNvPicPr>
            <a:picLocks/>
          </p:cNvPicPr>
          <p:nvPr/>
        </p:nvPicPr>
        <p:blipFill>
          <a:blip r:embed="rId10">
            <a:extLst>
              <a:ext uri="{28A0092B-C50C-407E-A947-70E740481C1C}">
                <a14:useLocalDpi xmlns:a14="http://schemas.microsoft.com/office/drawing/2010/main" val="0"/>
              </a:ext>
            </a:extLst>
          </a:blip>
          <a:stretch>
            <a:fillRect/>
          </a:stretch>
        </p:blipFill>
        <p:spPr>
          <a:xfrm>
            <a:off x="8403747" y="3152472"/>
            <a:ext cx="1800000" cy="1800000"/>
          </a:xfrm>
          <a:prstGeom prst="rect">
            <a:avLst/>
          </a:prstGeom>
        </p:spPr>
      </p:pic>
    </p:spTree>
    <p:extLst>
      <p:ext uri="{BB962C8B-B14F-4D97-AF65-F5344CB8AC3E}">
        <p14:creationId xmlns:p14="http://schemas.microsoft.com/office/powerpoint/2010/main" val="4044926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3370153"/>
          </a:xfrm>
          <a:prstGeom prst="rect">
            <a:avLst/>
          </a:prstGeom>
          <a:noFill/>
          <a:ln>
            <a:solidFill>
              <a:schemeClr val="accent6">
                <a:lumMod val="50000"/>
              </a:schemeClr>
            </a:solidFill>
          </a:ln>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interactions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between bacterial proteases and the epithelial barrier function.</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2. Fecal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auto-transplantation for enteric microbial rehabilitation post </a:t>
            </a:r>
            <a:r>
              <a:rPr kumimoji="0" lang="en-US" sz="20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 pylori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therapy. </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The impact of perioperative nutrition for Crohn’s disease patients.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Special physical exercises as a therapeutic intervention for IBD.</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Detecting microbial associated biomarkers for therapeutic interventions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45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1" y="2043656"/>
            <a:ext cx="13970841" cy="2128817"/>
          </a:xfrm>
          <a:prstGeom prst="rect">
            <a:avLst/>
          </a:prstGeom>
        </p:spPr>
      </p:pic>
      <p:sp>
        <p:nvSpPr>
          <p:cNvPr id="5" name="TextBox 4"/>
          <p:cNvSpPr txBox="1"/>
          <p:nvPr/>
        </p:nvSpPr>
        <p:spPr>
          <a:xfrm>
            <a:off x="927100" y="4711700"/>
            <a:ext cx="3619500" cy="120032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Prof. Shlomo Berliner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Prof. Ori </a:t>
            </a:r>
            <a:r>
              <a:rPr kumimoji="0" lang="en-US" sz="2400" b="0" i="0" u="none" strike="noStrike" kern="1200" cap="none" spc="0" normalizeH="0" baseline="0" noProof="0" dirty="0" err="1" smtClean="0">
                <a:ln>
                  <a:noFill/>
                </a:ln>
                <a:solidFill>
                  <a:prstClr val="black"/>
                </a:solidFill>
                <a:effectLst/>
                <a:uLnTx/>
                <a:uFillTx/>
                <a:latin typeface="Aharoni" panose="02010803020104030203" pitchFamily="2" charset="-79"/>
                <a:ea typeface="+mn-ea"/>
                <a:cs typeface="Aharoni" panose="02010803020104030203" pitchFamily="2" charset="-79"/>
              </a:rPr>
              <a:t>Rogowski</a:t>
            </a:r>
            <a:endParaRPr kumimoji="0" lang="en-US" sz="2400" b="0"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Noa Sasson</a:t>
            </a:r>
            <a:endParaRPr kumimoji="0" lang="he-IL"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687595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0950" y="668532"/>
            <a:ext cx="9110186" cy="661720"/>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Who we are and our area of </a:t>
            </a:r>
            <a:r>
              <a:rPr kumimoji="0" lang="en-US" sz="4000" b="1"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interest</a:t>
            </a:r>
          </a:p>
        </p:txBody>
      </p:sp>
      <p:sp>
        <p:nvSpPr>
          <p:cNvPr id="3" name="Chevron 2"/>
          <p:cNvSpPr/>
          <p:nvPr/>
        </p:nvSpPr>
        <p:spPr>
          <a:xfrm>
            <a:off x="1063115" y="817092"/>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2238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671727" y="659023"/>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Key </a:t>
            </a:r>
            <a:r>
              <a:rPr kumimoji="0" lang="en-US" sz="4000" b="1"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Capabilities</a:t>
            </a:r>
          </a:p>
        </p:txBody>
      </p:sp>
      <p:sp>
        <p:nvSpPr>
          <p:cNvPr id="3" name="Chevron 2"/>
          <p:cNvSpPr/>
          <p:nvPr/>
        </p:nvSpPr>
        <p:spPr>
          <a:xfrm>
            <a:off x="3333104" y="817431"/>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395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493" y="676470"/>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What questions </a:t>
            </a:r>
            <a:r>
              <a:rPr kumimoji="0" lang="en-US" sz="3600" b="1"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still need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what </a:t>
            </a:r>
            <a:r>
              <a:rPr kumimoji="0" lang="en-US" sz="3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is needed </a:t>
            </a:r>
            <a:r>
              <a:rPr kumimoji="0" lang="en-US" sz="3600" b="1" i="0" u="none" strike="noStrike" kern="1200" cap="none" spc="0" normalizeH="0" baseline="0" noProof="0" dirty="0" smtClean="0">
                <a:ln>
                  <a:noFill/>
                </a:ln>
                <a:solidFill>
                  <a:prstClr val="black"/>
                </a:solidFill>
                <a:effectLst/>
                <a:uLnTx/>
                <a:uFillTx/>
                <a:latin typeface="Aharoni" panose="02010803020104030203" pitchFamily="2" charset="-79"/>
                <a:ea typeface="+mn-ea"/>
                <a:cs typeface="Aharoni" panose="02010803020104030203" pitchFamily="2" charset="-79"/>
              </a:rPr>
              <a:t>in order to </a:t>
            </a:r>
            <a:r>
              <a:rPr kumimoji="0" lang="en-US" sz="3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answer them?</a:t>
            </a:r>
            <a:endParaRPr kumimoji="0" lang="he-IL" sz="3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Aharoni" panose="02010803020104030203" pitchFamily="2" charset="-79"/>
                <a:ea typeface="Calibri" panose="020F0502020204030204" pitchFamily="34" charset="0"/>
                <a:cs typeface="Aharoni" panose="02010803020104030203" pitchFamily="2" charset="-79"/>
              </a:rPr>
              <a:t> </a:t>
            </a:r>
            <a:endPar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Calibri" panose="020F0502020204030204" pitchFamily="34" charset="0"/>
              <a:cs typeface="Aharoni" panose="02010803020104030203" pitchFamily="2" charset="-79"/>
            </a:endParaRPr>
          </a:p>
        </p:txBody>
      </p:sp>
      <p:sp>
        <p:nvSpPr>
          <p:cNvPr id="5" name="Chevron 4"/>
          <p:cNvSpPr/>
          <p:nvPr/>
        </p:nvSpPr>
        <p:spPr>
          <a:xfrm>
            <a:off x="892975" y="844552"/>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523220"/>
          </a:xfrm>
          <a:prstGeom prst="rect">
            <a:avLst/>
          </a:prstGeom>
          <a:noFill/>
          <a:ln>
            <a:no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FIND OUT THE “GOLDEN PEPTIDES”</a:t>
            </a:r>
          </a:p>
        </p:txBody>
      </p:sp>
    </p:spTree>
    <p:extLst>
      <p:ext uri="{BB962C8B-B14F-4D97-AF65-F5344CB8AC3E}">
        <p14:creationId xmlns:p14="http://schemas.microsoft.com/office/powerpoint/2010/main" val="2004785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964" y="86213"/>
            <a:ext cx="11551534" cy="1015840"/>
          </a:xfrm>
        </p:spPr>
        <p:txBody>
          <a:bodyPr>
            <a:noAutofit/>
          </a:bodyPr>
          <a:lstStyle/>
          <a:p>
            <a:r>
              <a:rPr lang="en-US" sz="4000" b="1" i="0" dirty="0">
                <a:solidFill>
                  <a:srgbClr val="002060"/>
                </a:solidFill>
                <a:effectLst/>
                <a:latin typeface="+mn-lt"/>
              </a:rPr>
              <a:t>Innate Immunity of Digestive Tract and Liver Diseases</a:t>
            </a:r>
          </a:p>
        </p:txBody>
      </p:sp>
      <p:sp>
        <p:nvSpPr>
          <p:cNvPr id="3" name="Subtitle 2"/>
          <p:cNvSpPr>
            <a:spLocks noGrp="1"/>
          </p:cNvSpPr>
          <p:nvPr>
            <p:ph type="subTitle" idx="1"/>
          </p:nvPr>
        </p:nvSpPr>
        <p:spPr>
          <a:xfrm>
            <a:off x="320233" y="1199505"/>
            <a:ext cx="11551533" cy="1814812"/>
          </a:xfrm>
        </p:spPr>
        <p:txBody>
          <a:bodyPr>
            <a:normAutofit fontScale="85000" lnSpcReduction="20000"/>
          </a:bodyPr>
          <a:lstStyle/>
          <a:p>
            <a:endParaRPr lang="en-US" sz="5000" b="1" dirty="0">
              <a:cs typeface="+mj-cs"/>
            </a:endParaRPr>
          </a:p>
          <a:p>
            <a:r>
              <a:rPr lang="en-US" sz="4300" b="1" dirty="0">
                <a:solidFill>
                  <a:schemeClr val="tx1"/>
                </a:solidFill>
                <a:cs typeface="+mj-cs"/>
              </a:rPr>
              <a:t>Chen </a:t>
            </a:r>
            <a:r>
              <a:rPr lang="en-US" sz="4300" b="1" dirty="0" err="1">
                <a:solidFill>
                  <a:schemeClr val="tx1"/>
                </a:solidFill>
                <a:cs typeface="+mj-cs"/>
              </a:rPr>
              <a:t>Varol</a:t>
            </a:r>
            <a:endParaRPr lang="en-US" sz="4300" b="1" dirty="0">
              <a:solidFill>
                <a:schemeClr val="tx1"/>
              </a:solidFill>
              <a:cs typeface="+mj-cs"/>
            </a:endParaRPr>
          </a:p>
          <a:p>
            <a:r>
              <a:rPr lang="en-US" sz="2100" b="1" dirty="0">
                <a:solidFill>
                  <a:schemeClr val="tx1">
                    <a:lumMod val="75000"/>
                    <a:lumOff val="25000"/>
                  </a:schemeClr>
                </a:solidFill>
                <a:cs typeface="+mj-cs"/>
              </a:rPr>
              <a:t>The Research Center for Digestive Tract &amp; Liver Diseases, </a:t>
            </a:r>
            <a:r>
              <a:rPr lang="en-US" sz="2100" b="1" dirty="0" err="1">
                <a:solidFill>
                  <a:schemeClr val="tx1">
                    <a:lumMod val="75000"/>
                    <a:lumOff val="25000"/>
                  </a:schemeClr>
                </a:solidFill>
                <a:cs typeface="+mj-cs"/>
              </a:rPr>
              <a:t>Sourasky</a:t>
            </a:r>
            <a:r>
              <a:rPr lang="en-US" sz="2100" b="1" dirty="0">
                <a:solidFill>
                  <a:schemeClr val="tx1">
                    <a:lumMod val="75000"/>
                    <a:lumOff val="25000"/>
                  </a:schemeClr>
                </a:solidFill>
                <a:cs typeface="+mj-cs"/>
              </a:rPr>
              <a:t> Medical Center</a:t>
            </a:r>
          </a:p>
          <a:p>
            <a:r>
              <a:rPr lang="en-US" sz="2100" b="1" dirty="0">
                <a:solidFill>
                  <a:schemeClr val="tx1">
                    <a:lumMod val="75000"/>
                    <a:lumOff val="25000"/>
                  </a:schemeClr>
                </a:solidFill>
                <a:cs typeface="+mj-cs"/>
              </a:rPr>
              <a:t>Department of Clinical Microbiology &amp; Immunology, Sackler Faculty of Medicine, Tel Aviv University</a:t>
            </a:r>
          </a:p>
          <a:p>
            <a:endParaRPr lang="en-US" sz="2800" b="1" dirty="0">
              <a:cs typeface="+mj-cs"/>
            </a:endParaRPr>
          </a:p>
        </p:txBody>
      </p:sp>
      <p:grpSp>
        <p:nvGrpSpPr>
          <p:cNvPr id="10" name="Group 9">
            <a:extLst>
              <a:ext uri="{FF2B5EF4-FFF2-40B4-BE49-F238E27FC236}">
                <a16:creationId xmlns:a16="http://schemas.microsoft.com/office/drawing/2014/main" id="{E5880652-16D5-4E31-88F2-1B804993D0B3}"/>
              </a:ext>
            </a:extLst>
          </p:cNvPr>
          <p:cNvGrpSpPr/>
          <p:nvPr/>
        </p:nvGrpSpPr>
        <p:grpSpPr>
          <a:xfrm>
            <a:off x="1003299" y="5450888"/>
            <a:ext cx="10121900" cy="1320899"/>
            <a:chOff x="698500" y="5361377"/>
            <a:chExt cx="10121900" cy="1320899"/>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5377259"/>
              <a:ext cx="1295401" cy="122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AB43319F-C5ED-164A-E621-D52447D5D87C}"/>
                </a:ext>
              </a:extLst>
            </p:cNvPr>
            <p:cNvGrpSpPr/>
            <p:nvPr/>
          </p:nvGrpSpPr>
          <p:grpSpPr>
            <a:xfrm>
              <a:off x="4583303" y="5473700"/>
              <a:ext cx="2250367" cy="1112083"/>
              <a:chOff x="4340487" y="4990667"/>
              <a:chExt cx="2736304" cy="1113733"/>
            </a:xfrm>
          </p:grpSpPr>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5699"/>
              <a:stretch/>
            </p:blipFill>
            <p:spPr bwMode="auto">
              <a:xfrm>
                <a:off x="4340487" y="4990667"/>
                <a:ext cx="2736304" cy="77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3819"/>
              <a:stretch/>
            </p:blipFill>
            <p:spPr bwMode="auto">
              <a:xfrm>
                <a:off x="4481210" y="5858465"/>
                <a:ext cx="2454858" cy="24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4">
              <a:extLst>
                <a:ext uri="{FF2B5EF4-FFF2-40B4-BE49-F238E27FC236}">
                  <a16:creationId xmlns:a16="http://schemas.microsoft.com/office/drawing/2014/main" id="{BC082A6B-63F5-C8E7-799D-0BE88868BC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2485" y="5361377"/>
              <a:ext cx="1637915" cy="1320899"/>
            </a:xfrm>
            <a:prstGeom prst="rect">
              <a:avLst/>
            </a:prstGeom>
          </p:spPr>
        </p:pic>
      </p:grpSp>
      <p:grpSp>
        <p:nvGrpSpPr>
          <p:cNvPr id="23" name="Group 22">
            <a:extLst>
              <a:ext uri="{FF2B5EF4-FFF2-40B4-BE49-F238E27FC236}">
                <a16:creationId xmlns:a16="http://schemas.microsoft.com/office/drawing/2014/main" id="{2518DF24-8747-CCFD-8C37-EC67B3C459F7}"/>
              </a:ext>
            </a:extLst>
          </p:cNvPr>
          <p:cNvGrpSpPr/>
          <p:nvPr/>
        </p:nvGrpSpPr>
        <p:grpSpPr>
          <a:xfrm>
            <a:off x="768350" y="3174143"/>
            <a:ext cx="10584408" cy="2138874"/>
            <a:chOff x="768350" y="3212243"/>
            <a:chExt cx="10584408" cy="2138874"/>
          </a:xfrm>
        </p:grpSpPr>
        <p:pic>
          <p:nvPicPr>
            <p:cNvPr id="12" name="Picture 11">
              <a:extLst>
                <a:ext uri="{FF2B5EF4-FFF2-40B4-BE49-F238E27FC236}">
                  <a16:creationId xmlns:a16="http://schemas.microsoft.com/office/drawing/2014/main" id="{7D13A8EB-FDC3-DE76-D8CD-9440A57C5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350" y="3212243"/>
              <a:ext cx="2127250" cy="2138874"/>
            </a:xfrm>
            <a:prstGeom prst="rect">
              <a:avLst/>
            </a:prstGeom>
          </p:spPr>
        </p:pic>
        <p:pic>
          <p:nvPicPr>
            <p:cNvPr id="16" name="Picture 15">
              <a:extLst>
                <a:ext uri="{FF2B5EF4-FFF2-40B4-BE49-F238E27FC236}">
                  <a16:creationId xmlns:a16="http://schemas.microsoft.com/office/drawing/2014/main" id="{F7AA68BD-60B5-8F5C-F00D-83A96A2FB5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0" y="3212243"/>
              <a:ext cx="2138874" cy="2138874"/>
            </a:xfrm>
            <a:prstGeom prst="rect">
              <a:avLst/>
            </a:prstGeom>
          </p:spPr>
        </p:pic>
        <p:pic>
          <p:nvPicPr>
            <p:cNvPr id="18" name="Picture 17">
              <a:extLst>
                <a:ext uri="{FF2B5EF4-FFF2-40B4-BE49-F238E27FC236}">
                  <a16:creationId xmlns:a16="http://schemas.microsoft.com/office/drawing/2014/main" id="{C738C977-FFDB-80E2-A0FE-F98AE69AB8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969" y="3212243"/>
              <a:ext cx="2138874" cy="2138874"/>
            </a:xfrm>
            <a:prstGeom prst="rect">
              <a:avLst/>
            </a:prstGeom>
          </p:spPr>
        </p:pic>
        <p:pic>
          <p:nvPicPr>
            <p:cNvPr id="20" name="Picture 19">
              <a:extLst>
                <a:ext uri="{FF2B5EF4-FFF2-40B4-BE49-F238E27FC236}">
                  <a16:creationId xmlns:a16="http://schemas.microsoft.com/office/drawing/2014/main" id="{DF2AD11F-7C79-C5F0-FFBB-43A002728AF0}"/>
                </a:ext>
              </a:extLst>
            </p:cNvPr>
            <p:cNvPicPr>
              <a:picLocks noChangeAspect="1"/>
            </p:cNvPicPr>
            <p:nvPr/>
          </p:nvPicPr>
          <p:blipFill rotWithShape="1">
            <a:blip r:embed="rId9">
              <a:extLst>
                <a:ext uri="{28A0092B-C50C-407E-A947-70E740481C1C}">
                  <a14:useLocalDpi xmlns:a14="http://schemas.microsoft.com/office/drawing/2010/main" val="0"/>
                </a:ext>
              </a:extLst>
            </a:blip>
            <a:srcRect r="25397"/>
            <a:stretch/>
          </p:blipFill>
          <p:spPr>
            <a:xfrm>
              <a:off x="7177638" y="3212243"/>
              <a:ext cx="2138874" cy="2138874"/>
            </a:xfrm>
            <a:prstGeom prst="rect">
              <a:avLst/>
            </a:prstGeom>
          </p:spPr>
        </p:pic>
        <p:pic>
          <p:nvPicPr>
            <p:cNvPr id="22" name="Picture 21">
              <a:extLst>
                <a:ext uri="{FF2B5EF4-FFF2-40B4-BE49-F238E27FC236}">
                  <a16:creationId xmlns:a16="http://schemas.microsoft.com/office/drawing/2014/main" id="{0233C67F-D82C-4FE7-4457-58FAE5EF228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6615" r="19783"/>
            <a:stretch/>
          </p:blipFill>
          <p:spPr>
            <a:xfrm>
              <a:off x="9316511" y="3212243"/>
              <a:ext cx="2036247" cy="2138874"/>
            </a:xfrm>
            <a:prstGeom prst="rect">
              <a:avLst/>
            </a:prstGeom>
          </p:spPr>
        </p:pic>
      </p:grpSp>
    </p:spTree>
    <p:extLst>
      <p:ext uri="{BB962C8B-B14F-4D97-AF65-F5344CB8AC3E}">
        <p14:creationId xmlns:p14="http://schemas.microsoft.com/office/powerpoint/2010/main" val="2344897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6059" y="908684"/>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interest</a:t>
            </a:r>
          </a:p>
        </p:txBody>
      </p:sp>
      <p:sp>
        <p:nvSpPr>
          <p:cNvPr id="3" name="Chevron 2"/>
          <p:cNvSpPr/>
          <p:nvPr/>
        </p:nvSpPr>
        <p:spPr>
          <a:xfrm>
            <a:off x="1584976" y="1046535"/>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9217491" y="2941607"/>
            <a:ext cx="1647645" cy="338554"/>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TextBox 6"/>
          <p:cNvSpPr txBox="1"/>
          <p:nvPr/>
        </p:nvSpPr>
        <p:spPr>
          <a:xfrm>
            <a:off x="6819997" y="2950609"/>
            <a:ext cx="1647645" cy="2062103"/>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Cancer Immunology and immunotherapy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Brain immunology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biomarkers</a:t>
            </a: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p:cNvSpPr txBox="1"/>
          <p:nvPr/>
        </p:nvSpPr>
        <p:spPr>
          <a:xfrm>
            <a:off x="4358904" y="3071379"/>
            <a:ext cx="1647645" cy="338554"/>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Ilan Volovitz</a:t>
            </a: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1672896" y="3071379"/>
            <a:ext cx="1872561" cy="120032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Cancer Immunotherapy Laboratory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 name="TextBox 10"/>
          <p:cNvSpPr txBox="1"/>
          <p:nvPr/>
        </p:nvSpPr>
        <p:spPr>
          <a:xfrm>
            <a:off x="9088036" y="2941607"/>
            <a:ext cx="1906554" cy="255454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We wish to understand the complex interactions between all immune, stroma and tumor cells within a human tumor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We wish to translate finding to the clinic</a:t>
            </a: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11"/>
          <p:cNvSpPr/>
          <p:nvPr/>
        </p:nvSpPr>
        <p:spPr>
          <a:xfrm>
            <a:off x="3177568" y="160433"/>
            <a:ext cx="60399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Cancer Immunotherapy Laboratory</a:t>
            </a:r>
          </a:p>
        </p:txBody>
      </p:sp>
      <p:sp>
        <p:nvSpPr>
          <p:cNvPr id="13" name="AutoShape 2" descr="Immune-System-Fights-Ba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1074" y="0"/>
            <a:ext cx="2516613" cy="1916724"/>
          </a:xfrm>
          <a:prstGeom prst="rect">
            <a:avLst/>
          </a:prstGeom>
        </p:spPr>
      </p:pic>
    </p:spTree>
    <p:extLst>
      <p:ext uri="{BB962C8B-B14F-4D97-AF65-F5344CB8AC3E}">
        <p14:creationId xmlns:p14="http://schemas.microsoft.com/office/powerpoint/2010/main" val="172162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0677"/>
          <a:ext cx="9028671" cy="6576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631091" y="2219131"/>
            <a:ext cx="2817816" cy="4278094"/>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High resolution tissue or blood based flow cytometry ± sorting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Up to 18-color flow of the entire immune milieu within human tumors</a:t>
            </a:r>
          </a:p>
          <a:p>
            <a:pPr marL="623888"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brain macrophages/ microglia, </a:t>
            </a:r>
          </a:p>
          <a:p>
            <a:pPr marL="623888"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tumor dendritic cells, </a:t>
            </a:r>
          </a:p>
          <a:p>
            <a:pPr marL="623888"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Tumoral</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Th</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polarization</a:t>
            </a:r>
          </a:p>
          <a:p>
            <a:pPr marL="623888"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 cell maturation state</a:t>
            </a:r>
          </a:p>
          <a:p>
            <a:pPr marL="623888"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Miniaturized MLR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RNA-</a:t>
            </a:r>
            <a:r>
              <a:rPr kumimoji="0" lang="en-US" sz="1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Seq</a:t>
            </a: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of sorted subsets – deepest, most reproducible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Immune monitoring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of Antigen-directed (e.g.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neoantigen</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clinical trials</a:t>
            </a: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TextBox 6"/>
          <p:cNvSpPr txBox="1"/>
          <p:nvPr/>
        </p:nvSpPr>
        <p:spPr>
          <a:xfrm>
            <a:off x="4894597" y="2263091"/>
            <a:ext cx="2501660" cy="2800767"/>
          </a:xfrm>
          <a:prstGeom prst="rect">
            <a:avLst/>
          </a:prstGeom>
          <a:noFill/>
        </p:spPr>
        <p:txBody>
          <a:bodyPr wrap="square" rtlCol="1">
            <a:spAutoFit/>
          </a:bodyPr>
          <a:lstStyle/>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Nexcelome</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 cell counter (works well with dissociated tissue)</a:t>
            </a:r>
          </a:p>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DropSpin</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 a novel method to apply very small volumes of cells, or rare cells in solution onto tissue-slides (also via direct FACS sorting)</a:t>
            </a:r>
          </a:p>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Stereotactic apparatus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for brain injections</a:t>
            </a: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p:cNvSpPr txBox="1"/>
          <p:nvPr/>
        </p:nvSpPr>
        <p:spPr>
          <a:xfrm>
            <a:off x="7956246" y="2289467"/>
            <a:ext cx="2548608" cy="1815882"/>
          </a:xfrm>
          <a:prstGeom prst="rect">
            <a:avLst/>
          </a:prstGeom>
          <a:noFill/>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We teach and help others doing advanced flow cytometry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problemsolving</a:t>
            </a:r>
            <a:endPar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When we have the panels ready we run the panels for the other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grou</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he-IL"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3665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1754326"/>
          </a:xfrm>
          <a:prstGeom prst="rect">
            <a:avLst/>
          </a:prstGeom>
          <a:noFill/>
          <a:ln>
            <a:solidFill>
              <a:schemeClr val="accent6">
                <a:lumMod val="50000"/>
              </a:schemeClr>
            </a:solid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DropSpin</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we are looking for new applications for our tool – Who needs to apply rare cells, or cells in minute volumes onto slides? scientific and clinical needs?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We wish to join and monitor clinical trials – following blood and tumor-related changes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044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mt="56000"/>
          </a:blip>
          <a:stretch>
            <a:fillRect/>
          </a:stretch>
        </p:blipFill>
        <p:spPr>
          <a:xfrm>
            <a:off x="0" y="0"/>
            <a:ext cx="12192000" cy="6858000"/>
          </a:xfrm>
          <a:prstGeom prst="rect">
            <a:avLst/>
          </a:prstGeom>
          <a:noFill/>
          <a:ln>
            <a:noFill/>
          </a:ln>
        </p:spPr>
      </p:pic>
      <p:sp>
        <p:nvSpPr>
          <p:cNvPr id="66" name="Google Shape;66;p14"/>
          <p:cNvSpPr txBox="1">
            <a:spLocks noGrp="1"/>
          </p:cNvSpPr>
          <p:nvPr>
            <p:ph type="ctrTitle"/>
          </p:nvPr>
        </p:nvSpPr>
        <p:spPr>
          <a:xfrm>
            <a:off x="680600" y="1676400"/>
            <a:ext cx="10830800" cy="2118000"/>
          </a:xfrm>
          <a:prstGeom prst="rect">
            <a:avLst/>
          </a:prstGeom>
        </p:spPr>
        <p:txBody>
          <a:bodyPr spcFirstLastPara="1" wrap="square" lIns="121900" tIns="121900" rIns="121900" bIns="121900" anchor="b" anchorCtr="0">
            <a:noAutofit/>
          </a:bodyPr>
          <a:lstStyle/>
          <a:p>
            <a:pPr>
              <a:buSzPts val="990"/>
            </a:pPr>
            <a:r>
              <a:rPr lang="en" sz="4800" b="1" dirty="0">
                <a:latin typeface="Calibri" panose="020F0502020204030204" pitchFamily="34" charset="0"/>
                <a:ea typeface="Calibri" panose="020F0502020204030204" pitchFamily="34" charset="0"/>
                <a:cs typeface="Calibri" panose="020F0502020204030204" pitchFamily="34" charset="0"/>
              </a:rPr>
              <a:t>Shifrut Lab:</a:t>
            </a:r>
            <a:br>
              <a:rPr lang="en" sz="4800" b="1" dirty="0">
                <a:latin typeface="Calibri" panose="020F0502020204030204" pitchFamily="34" charset="0"/>
                <a:ea typeface="Calibri" panose="020F0502020204030204" pitchFamily="34" charset="0"/>
                <a:cs typeface="Calibri" panose="020F0502020204030204" pitchFamily="34" charset="0"/>
              </a:rPr>
            </a:br>
            <a:r>
              <a:rPr lang="en" sz="4800" b="1" dirty="0">
                <a:latin typeface="Calibri" panose="020F0502020204030204" pitchFamily="34" charset="0"/>
                <a:ea typeface="Calibri" panose="020F0502020204030204" pitchFamily="34" charset="0"/>
                <a:cs typeface="Calibri" panose="020F0502020204030204" pitchFamily="34" charset="0"/>
              </a:rPr>
              <a:t>Immuno-oncology and cell engineering</a:t>
            </a:r>
            <a:endParaRPr sz="4800" b="1" dirty="0">
              <a:latin typeface="Calibri" panose="020F0502020204030204" pitchFamily="34" charset="0"/>
              <a:ea typeface="Calibri" panose="020F0502020204030204" pitchFamily="34" charset="0"/>
              <a:cs typeface="Calibri" panose="020F0502020204030204" pitchFamily="34" charset="0"/>
            </a:endParaRPr>
          </a:p>
        </p:txBody>
      </p:sp>
      <p:sp>
        <p:nvSpPr>
          <p:cNvPr id="67" name="Google Shape;67;p14"/>
          <p:cNvSpPr txBox="1">
            <a:spLocks noGrp="1"/>
          </p:cNvSpPr>
          <p:nvPr>
            <p:ph type="subTitle" idx="1"/>
          </p:nvPr>
        </p:nvSpPr>
        <p:spPr>
          <a:xfrm>
            <a:off x="680600" y="4243084"/>
            <a:ext cx="10830800" cy="840000"/>
          </a:xfrm>
          <a:prstGeom prst="rect">
            <a:avLst/>
          </a:prstGeom>
        </p:spPr>
        <p:txBody>
          <a:bodyPr spcFirstLastPara="1" wrap="square" lIns="121900" tIns="121900" rIns="121900" bIns="121900" anchor="t" anchorCtr="0">
            <a:normAutofit/>
          </a:bodyPr>
          <a:lstStyle/>
          <a:p>
            <a:pPr marL="0" indent="0"/>
            <a:r>
              <a:rPr lang="en" dirty="0"/>
              <a:t>May 2023</a:t>
            </a:r>
            <a:endParaRPr dirty="0"/>
          </a:p>
        </p:txBody>
      </p:sp>
      <p:pic>
        <p:nvPicPr>
          <p:cNvPr id="68" name="Google Shape;68;p14"/>
          <p:cNvPicPr preferRelativeResize="0"/>
          <p:nvPr/>
        </p:nvPicPr>
        <p:blipFill>
          <a:blip r:embed="rId4">
            <a:alphaModFix/>
          </a:blip>
          <a:stretch>
            <a:fillRect/>
          </a:stretch>
        </p:blipFill>
        <p:spPr>
          <a:xfrm>
            <a:off x="1436303" y="5561685"/>
            <a:ext cx="2037867" cy="1102567"/>
          </a:xfrm>
          <a:prstGeom prst="rect">
            <a:avLst/>
          </a:prstGeom>
          <a:noFill/>
          <a:ln>
            <a:noFill/>
          </a:ln>
        </p:spPr>
      </p:pic>
      <p:pic>
        <p:nvPicPr>
          <p:cNvPr id="69" name="Google Shape;69;p14"/>
          <p:cNvPicPr preferRelativeResize="0"/>
          <p:nvPr/>
        </p:nvPicPr>
        <p:blipFill>
          <a:blip r:embed="rId5">
            <a:alphaModFix/>
          </a:blip>
          <a:stretch>
            <a:fillRect/>
          </a:stretch>
        </p:blipFill>
        <p:spPr>
          <a:xfrm>
            <a:off x="315871" y="5504906"/>
            <a:ext cx="735295" cy="839999"/>
          </a:xfrm>
          <a:prstGeom prst="rect">
            <a:avLst/>
          </a:prstGeom>
          <a:noFill/>
          <a:ln>
            <a:noFill/>
          </a:ln>
        </p:spPr>
      </p:pic>
      <p:pic>
        <p:nvPicPr>
          <p:cNvPr id="70" name="Google Shape;70;p14"/>
          <p:cNvPicPr preferRelativeResize="0"/>
          <p:nvPr/>
        </p:nvPicPr>
        <p:blipFill>
          <a:blip r:embed="rId6">
            <a:alphaModFix/>
          </a:blip>
          <a:stretch>
            <a:fillRect/>
          </a:stretch>
        </p:blipFill>
        <p:spPr>
          <a:xfrm>
            <a:off x="3374766" y="5378833"/>
            <a:ext cx="1587367" cy="1327500"/>
          </a:xfrm>
          <a:prstGeom prst="rect">
            <a:avLst/>
          </a:prstGeom>
          <a:noFill/>
          <a:ln>
            <a:noFill/>
          </a:ln>
        </p:spPr>
      </p:pic>
      <p:sp>
        <p:nvSpPr>
          <p:cNvPr id="71" name="Google Shape;71;p14"/>
          <p:cNvSpPr txBox="1">
            <a:spLocks noGrp="1"/>
          </p:cNvSpPr>
          <p:nvPr>
            <p:ph type="subTitle" idx="1"/>
          </p:nvPr>
        </p:nvSpPr>
        <p:spPr>
          <a:xfrm>
            <a:off x="65697" y="6344905"/>
            <a:ext cx="1346400" cy="469200"/>
          </a:xfrm>
          <a:prstGeom prst="rect">
            <a:avLst/>
          </a:prstGeom>
        </p:spPr>
        <p:txBody>
          <a:bodyPr spcFirstLastPara="1" wrap="square" lIns="121900" tIns="121900" rIns="121900" bIns="121900" anchor="t" anchorCtr="0">
            <a:normAutofit fontScale="55000" lnSpcReduction="20000"/>
          </a:bodyPr>
          <a:lstStyle/>
          <a:p>
            <a:pPr marL="0" indent="0"/>
            <a:r>
              <a:rPr lang="en" dirty="0">
                <a:latin typeface="Calibri" panose="020F0502020204030204" pitchFamily="34" charset="0"/>
                <a:ea typeface="Calibri" panose="020F0502020204030204" pitchFamily="34" charset="0"/>
                <a:cs typeface="Calibri" panose="020F0502020204030204" pitchFamily="34" charset="0"/>
              </a:rPr>
              <a:t>Shifrut Lab</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819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0691" y="908684"/>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interest</a:t>
            </a:r>
          </a:p>
        </p:txBody>
      </p:sp>
      <p:sp>
        <p:nvSpPr>
          <p:cNvPr id="3" name="Chevron 2"/>
          <p:cNvSpPr/>
          <p:nvPr/>
        </p:nvSpPr>
        <p:spPr>
          <a:xfrm>
            <a:off x="1672896" y="1046535"/>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816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5023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is needed in order to 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1477328"/>
          </a:xfrm>
          <a:prstGeom prst="rect">
            <a:avLst/>
          </a:prstGeom>
          <a:noFill/>
          <a:ln>
            <a:solidFill>
              <a:schemeClr val="accent6">
                <a:lumMod val="50000"/>
              </a:schemeClr>
            </a:solidFill>
          </a:ln>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 How to isolate exhausted TIL for TCR repertoire transfer?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Need: Which tumor samples to prioritize and tissue processing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 How to identify the protein-protein interactions of FAM105A?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Need: Experience with PPI in primary cells</a:t>
            </a:r>
          </a:p>
        </p:txBody>
      </p:sp>
    </p:spTree>
    <p:extLst>
      <p:ext uri="{BB962C8B-B14F-4D97-AF65-F5344CB8AC3E}">
        <p14:creationId xmlns:p14="http://schemas.microsoft.com/office/powerpoint/2010/main" val="390347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31471"/>
            <a:ext cx="10337800" cy="554037"/>
          </a:xfrm>
        </p:spPr>
        <p:txBody>
          <a:bodyPr>
            <a:normAutofit fontScale="90000"/>
          </a:bodyPr>
          <a:lstStyle/>
          <a:p>
            <a:pPr algn="l"/>
            <a:r>
              <a:rPr lang="en-US" sz="3100" b="1" dirty="0" smtClean="0"/>
              <a:t>Instructions:</a:t>
            </a:r>
            <a:br>
              <a:rPr lang="en-US" sz="3100" b="1" dirty="0" smtClean="0"/>
            </a:br>
            <a:r>
              <a:rPr lang="en-US" sz="1800" b="1" dirty="0" smtClean="0"/>
              <a:t/>
            </a:r>
            <a:br>
              <a:rPr lang="en-US" sz="1800" b="1" dirty="0" smtClean="0"/>
            </a:br>
            <a:r>
              <a:rPr lang="en-US" sz="2700" b="1" dirty="0"/>
              <a:t>1</a:t>
            </a:r>
            <a:r>
              <a:rPr lang="en-US" sz="1800" b="1" dirty="0" smtClean="0"/>
              <a:t>. </a:t>
            </a:r>
            <a:r>
              <a:rPr lang="en-US" sz="2700" b="1" dirty="0" smtClean="0"/>
              <a:t>Presentation in English, you can talk in Hebrew</a:t>
            </a:r>
            <a:br>
              <a:rPr lang="en-US" sz="2700" b="1" dirty="0" smtClean="0"/>
            </a:br>
            <a:r>
              <a:rPr lang="en-US" sz="2700" b="1" dirty="0" smtClean="0"/>
              <a:t>2. </a:t>
            </a:r>
            <a:r>
              <a:rPr lang="en-US" sz="2700" b="1" dirty="0" smtClean="0">
                <a:solidFill>
                  <a:srgbClr val="FF0000"/>
                </a:solidFill>
              </a:rPr>
              <a:t>Five</a:t>
            </a:r>
            <a:r>
              <a:rPr lang="en-US" sz="2700" b="1" dirty="0" smtClean="0"/>
              <a:t> minutes no longer, you will be stopped</a:t>
            </a:r>
            <a:br>
              <a:rPr lang="en-US" sz="2700" b="1" dirty="0" smtClean="0"/>
            </a:br>
            <a:r>
              <a:rPr lang="en-US" sz="2700" b="1" dirty="0" smtClean="0"/>
              <a:t>3. use these slides, additional slides can be put during the time frame of 5 minutes</a:t>
            </a:r>
            <a:br>
              <a:rPr lang="en-US" sz="2700" b="1" dirty="0" smtClean="0"/>
            </a:br>
            <a:r>
              <a:rPr lang="en-US" sz="2700" b="1" dirty="0" smtClean="0"/>
              <a:t>4. No need to show data the purpose is the </a:t>
            </a:r>
            <a:r>
              <a:rPr lang="en-US" sz="2700" b="1" dirty="0" smtClean="0">
                <a:solidFill>
                  <a:srgbClr val="FF0000"/>
                </a:solidFill>
              </a:rPr>
              <a:t>Ecosystem in </a:t>
            </a:r>
            <a:r>
              <a:rPr lang="en-US" sz="2700" b="1" dirty="0" err="1" smtClean="0">
                <a:solidFill>
                  <a:srgbClr val="FF0000"/>
                </a:solidFill>
              </a:rPr>
              <a:t>Ichilov</a:t>
            </a:r>
            <a:r>
              <a:rPr lang="en-US" sz="2700" b="1" dirty="0" smtClean="0"/>
              <a:t/>
            </a:r>
            <a:br>
              <a:rPr lang="en-US" sz="2700" b="1" dirty="0" smtClean="0"/>
            </a:br>
            <a:r>
              <a:rPr lang="en-US" sz="2700" b="1" dirty="0" smtClean="0"/>
              <a:t>5. Keep in mind, how will I Know other labs. In order to make more collaborations </a:t>
            </a:r>
            <a:endParaRPr lang="he-IL" sz="2700" b="1" dirty="0"/>
          </a:p>
        </p:txBody>
      </p:sp>
      <p:sp>
        <p:nvSpPr>
          <p:cNvPr id="3" name="TextBox 2"/>
          <p:cNvSpPr txBox="1"/>
          <p:nvPr/>
        </p:nvSpPr>
        <p:spPr>
          <a:xfrm>
            <a:off x="362464" y="510745"/>
            <a:ext cx="8608541" cy="461665"/>
          </a:xfrm>
          <a:prstGeom prst="rect">
            <a:avLst/>
          </a:prstGeom>
          <a:solidFill>
            <a:schemeClr val="accent1">
              <a:lumMod val="60000"/>
              <a:lumOff val="40000"/>
            </a:schemeClr>
          </a:solid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Ichilov</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Scientific Ecosystem</a:t>
            </a: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3496003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0691" y="908684"/>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interest</a:t>
            </a:r>
          </a:p>
        </p:txBody>
      </p:sp>
      <p:sp>
        <p:nvSpPr>
          <p:cNvPr id="3" name="Chevron 2"/>
          <p:cNvSpPr/>
          <p:nvPr/>
        </p:nvSpPr>
        <p:spPr>
          <a:xfrm>
            <a:off x="1672896" y="1046535"/>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0087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8285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85A224-6811-C7BA-86BF-A4D6B516D302}"/>
              </a:ext>
            </a:extLst>
          </p:cNvPr>
          <p:cNvGrpSpPr/>
          <p:nvPr/>
        </p:nvGrpSpPr>
        <p:grpSpPr>
          <a:xfrm>
            <a:off x="5722700" y="236305"/>
            <a:ext cx="4150756" cy="1087494"/>
            <a:chOff x="4767208" y="236305"/>
            <a:chExt cx="2897314" cy="1087494"/>
          </a:xfrm>
        </p:grpSpPr>
        <p:sp>
          <p:nvSpPr>
            <p:cNvPr id="3" name="Rectangle 2">
              <a:extLst>
                <a:ext uri="{FF2B5EF4-FFF2-40B4-BE49-F238E27FC236}">
                  <a16:creationId xmlns:a16="http://schemas.microsoft.com/office/drawing/2014/main" id="{9B09EB51-C17B-FDD7-11B1-F7899DC41007}"/>
                </a:ext>
              </a:extLst>
            </p:cNvPr>
            <p:cNvSpPr/>
            <p:nvPr/>
          </p:nvSpPr>
          <p:spPr>
            <a:xfrm>
              <a:off x="4767208" y="246580"/>
              <a:ext cx="2887040"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031DB21-0312-661C-27D0-16D010BE900E}"/>
                </a:ext>
              </a:extLst>
            </p:cNvPr>
            <p:cNvSpPr txBox="1"/>
            <p:nvPr/>
          </p:nvSpPr>
          <p:spPr>
            <a:xfrm>
              <a:off x="5311376" y="236305"/>
              <a:ext cx="235314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Prof. Oren Shibolet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Director; The Gastroenterology Institute</a:t>
              </a:r>
            </a:p>
          </p:txBody>
        </p:sp>
      </p:grpSp>
      <p:cxnSp>
        <p:nvCxnSpPr>
          <p:cNvPr id="9" name="Straight Connector 8">
            <a:extLst>
              <a:ext uri="{FF2B5EF4-FFF2-40B4-BE49-F238E27FC236}">
                <a16:creationId xmlns:a16="http://schemas.microsoft.com/office/drawing/2014/main" id="{317B0D9A-E93E-AB44-BBF9-E6D5EEC11197}"/>
              </a:ext>
            </a:extLst>
          </p:cNvPr>
          <p:cNvCxnSpPr>
            <a:cxnSpLocks/>
          </p:cNvCxnSpPr>
          <p:nvPr/>
        </p:nvCxnSpPr>
        <p:spPr>
          <a:xfrm>
            <a:off x="7729583" y="1323799"/>
            <a:ext cx="0" cy="1347482"/>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ACD0C63-9AE0-EEDA-73B0-8CC755A8A616}"/>
              </a:ext>
            </a:extLst>
          </p:cNvPr>
          <p:cNvGrpSpPr/>
          <p:nvPr/>
        </p:nvGrpSpPr>
        <p:grpSpPr>
          <a:xfrm>
            <a:off x="3449256" y="2013735"/>
            <a:ext cx="3824842" cy="1087494"/>
            <a:chOff x="3839680" y="236305"/>
            <a:chExt cx="3824842" cy="1087494"/>
          </a:xfrm>
        </p:grpSpPr>
        <p:sp>
          <p:nvSpPr>
            <p:cNvPr id="11" name="Rectangle 10">
              <a:extLst>
                <a:ext uri="{FF2B5EF4-FFF2-40B4-BE49-F238E27FC236}">
                  <a16:creationId xmlns:a16="http://schemas.microsoft.com/office/drawing/2014/main" id="{5CB8693F-694C-73B3-B610-34F3EA7B12EF}"/>
                </a:ext>
              </a:extLst>
            </p:cNvPr>
            <p:cNvSpPr/>
            <p:nvPr/>
          </p:nvSpPr>
          <p:spPr>
            <a:xfrm>
              <a:off x="3839680" y="246580"/>
              <a:ext cx="3814568"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9E081492-996E-029E-F82A-D85F70A525E4}"/>
                </a:ext>
              </a:extLst>
            </p:cNvPr>
            <p:cNvSpPr txBox="1"/>
            <p:nvPr/>
          </p:nvSpPr>
          <p:spPr>
            <a:xfrm>
              <a:off x="4389779" y="236305"/>
              <a:ext cx="32747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 Chen Varol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Director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arch center</a:t>
              </a:r>
            </a:p>
          </p:txBody>
        </p:sp>
      </p:grpSp>
      <p:cxnSp>
        <p:nvCxnSpPr>
          <p:cNvPr id="15" name="Straight Connector 14">
            <a:extLst>
              <a:ext uri="{FF2B5EF4-FFF2-40B4-BE49-F238E27FC236}">
                <a16:creationId xmlns:a16="http://schemas.microsoft.com/office/drawing/2014/main" id="{906F7AFB-A2C5-C045-1A2E-D5EB7354DEFD}"/>
              </a:ext>
            </a:extLst>
          </p:cNvPr>
          <p:cNvCxnSpPr/>
          <p:nvPr/>
        </p:nvCxnSpPr>
        <p:spPr>
          <a:xfrm>
            <a:off x="7274099" y="2671281"/>
            <a:ext cx="47261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A6320C-1CE3-B507-488E-8D2731938DB8}"/>
              </a:ext>
            </a:extLst>
          </p:cNvPr>
          <p:cNvCxnSpPr/>
          <p:nvPr/>
        </p:nvCxnSpPr>
        <p:spPr>
          <a:xfrm>
            <a:off x="7746709" y="2671281"/>
            <a:ext cx="472610"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29C839F-DF01-E3E9-218B-2F22F00A9C99}"/>
              </a:ext>
            </a:extLst>
          </p:cNvPr>
          <p:cNvGrpSpPr/>
          <p:nvPr/>
        </p:nvGrpSpPr>
        <p:grpSpPr>
          <a:xfrm>
            <a:off x="8236444" y="2011166"/>
            <a:ext cx="3708971" cy="1087494"/>
            <a:chOff x="3955552" y="236305"/>
            <a:chExt cx="3708971" cy="1087494"/>
          </a:xfrm>
        </p:grpSpPr>
        <p:sp>
          <p:nvSpPr>
            <p:cNvPr id="19" name="Rectangle 18">
              <a:extLst>
                <a:ext uri="{FF2B5EF4-FFF2-40B4-BE49-F238E27FC236}">
                  <a16:creationId xmlns:a16="http://schemas.microsoft.com/office/drawing/2014/main" id="{2AD83462-B0BF-409F-9650-FA9096732F12}"/>
                </a:ext>
              </a:extLst>
            </p:cNvPr>
            <p:cNvSpPr/>
            <p:nvPr/>
          </p:nvSpPr>
          <p:spPr>
            <a:xfrm>
              <a:off x="3955552" y="246580"/>
              <a:ext cx="3698696"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61C7AC5-CE20-C5BD-6C95-3EFF2407ECC8}"/>
                </a:ext>
              </a:extLst>
            </p:cNvPr>
            <p:cNvSpPr txBox="1"/>
            <p:nvPr/>
          </p:nvSpPr>
          <p:spPr>
            <a:xfrm>
              <a:off x="3955552" y="236305"/>
              <a:ext cx="370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 Noya Horwits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Clinical research</a:t>
              </a:r>
            </a:p>
          </p:txBody>
        </p:sp>
      </p:grpSp>
      <p:cxnSp>
        <p:nvCxnSpPr>
          <p:cNvPr id="21" name="Straight Connector 20">
            <a:extLst>
              <a:ext uri="{FF2B5EF4-FFF2-40B4-BE49-F238E27FC236}">
                <a16:creationId xmlns:a16="http://schemas.microsoft.com/office/drawing/2014/main" id="{689A5E2C-0D76-3E6A-496C-7BA4156333F7}"/>
              </a:ext>
            </a:extLst>
          </p:cNvPr>
          <p:cNvCxnSpPr>
            <a:cxnSpLocks/>
          </p:cNvCxnSpPr>
          <p:nvPr/>
        </p:nvCxnSpPr>
        <p:spPr>
          <a:xfrm>
            <a:off x="5498376" y="3098660"/>
            <a:ext cx="0" cy="81579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DA9D47-4D10-6267-3104-935166E9FF46}"/>
              </a:ext>
            </a:extLst>
          </p:cNvPr>
          <p:cNvCxnSpPr>
            <a:cxnSpLocks/>
          </p:cNvCxnSpPr>
          <p:nvPr/>
        </p:nvCxnSpPr>
        <p:spPr>
          <a:xfrm flipH="1" flipV="1">
            <a:off x="924666" y="3893906"/>
            <a:ext cx="10160577" cy="20548"/>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11690BCC-DCF5-6C1D-C075-B5AAC65AB907}"/>
              </a:ext>
            </a:extLst>
          </p:cNvPr>
          <p:cNvGrpSpPr/>
          <p:nvPr/>
        </p:nvGrpSpPr>
        <p:grpSpPr>
          <a:xfrm>
            <a:off x="217398" y="4734589"/>
            <a:ext cx="2121837" cy="1775352"/>
            <a:chOff x="3955552" y="236305"/>
            <a:chExt cx="3016245" cy="1087494"/>
          </a:xfrm>
        </p:grpSpPr>
        <p:sp>
          <p:nvSpPr>
            <p:cNvPr id="37" name="Rectangle 36">
              <a:extLst>
                <a:ext uri="{FF2B5EF4-FFF2-40B4-BE49-F238E27FC236}">
                  <a16:creationId xmlns:a16="http://schemas.microsoft.com/office/drawing/2014/main" id="{D42964EF-E256-2EA6-B655-B35F65438A5E}"/>
                </a:ext>
              </a:extLst>
            </p:cNvPr>
            <p:cNvSpPr/>
            <p:nvPr/>
          </p:nvSpPr>
          <p:spPr>
            <a:xfrm>
              <a:off x="3955552" y="246580"/>
              <a:ext cx="3016245"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TextBox 37">
              <a:extLst>
                <a:ext uri="{FF2B5EF4-FFF2-40B4-BE49-F238E27FC236}">
                  <a16:creationId xmlns:a16="http://schemas.microsoft.com/office/drawing/2014/main" id="{17497339-6F98-F88E-6551-F8CE15E1717A}"/>
                </a:ext>
              </a:extLst>
            </p:cNvPr>
            <p:cNvSpPr txBox="1"/>
            <p:nvPr/>
          </p:nvSpPr>
          <p:spPr>
            <a:xfrm>
              <a:off x="3985380" y="236305"/>
              <a:ext cx="2976752" cy="10837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Prof. Nitsan Maharshak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IBD,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Microbiome-human interactions Laboratory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48" name="Group 47">
            <a:extLst>
              <a:ext uri="{FF2B5EF4-FFF2-40B4-BE49-F238E27FC236}">
                <a16:creationId xmlns:a16="http://schemas.microsoft.com/office/drawing/2014/main" id="{C3A5DB83-6A92-26B2-52B8-88499191ED11}"/>
              </a:ext>
            </a:extLst>
          </p:cNvPr>
          <p:cNvGrpSpPr/>
          <p:nvPr/>
        </p:nvGrpSpPr>
        <p:grpSpPr>
          <a:xfrm>
            <a:off x="9583312" y="4805579"/>
            <a:ext cx="2262569" cy="2040281"/>
            <a:chOff x="3955552" y="236305"/>
            <a:chExt cx="3016246" cy="1283161"/>
          </a:xfrm>
        </p:grpSpPr>
        <p:sp>
          <p:nvSpPr>
            <p:cNvPr id="49" name="Rectangle 48">
              <a:extLst>
                <a:ext uri="{FF2B5EF4-FFF2-40B4-BE49-F238E27FC236}">
                  <a16:creationId xmlns:a16="http://schemas.microsoft.com/office/drawing/2014/main" id="{C30E2E33-E8EE-7327-4FAB-B1777B2D182C}"/>
                </a:ext>
              </a:extLst>
            </p:cNvPr>
            <p:cNvSpPr/>
            <p:nvPr/>
          </p:nvSpPr>
          <p:spPr>
            <a:xfrm>
              <a:off x="3955552" y="246580"/>
              <a:ext cx="3016245"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TextBox 49">
              <a:extLst>
                <a:ext uri="{FF2B5EF4-FFF2-40B4-BE49-F238E27FC236}">
                  <a16:creationId xmlns:a16="http://schemas.microsoft.com/office/drawing/2014/main" id="{1B870BF9-BCB6-0A86-B2AF-D830EB5968B4}"/>
                </a:ext>
              </a:extLst>
            </p:cNvPr>
            <p:cNvSpPr txBox="1"/>
            <p:nvPr/>
          </p:nvSpPr>
          <p:spPr>
            <a:xfrm>
              <a:off x="3955552" y="236305"/>
              <a:ext cx="3016246" cy="1283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Prof. Sigal Fishman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Obesity, Immunometabolism,  Incretin Hormones, Thermogenesis</a:t>
              </a:r>
              <a:endPar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55" name="Group 54">
            <a:extLst>
              <a:ext uri="{FF2B5EF4-FFF2-40B4-BE49-F238E27FC236}">
                <a16:creationId xmlns:a16="http://schemas.microsoft.com/office/drawing/2014/main" id="{687FB1D3-1CA1-CF87-2094-23C44ADF3CAF}"/>
              </a:ext>
            </a:extLst>
          </p:cNvPr>
          <p:cNvGrpSpPr/>
          <p:nvPr/>
        </p:nvGrpSpPr>
        <p:grpSpPr>
          <a:xfrm>
            <a:off x="7153491" y="4778962"/>
            <a:ext cx="2262569" cy="1770814"/>
            <a:chOff x="3955552" y="236305"/>
            <a:chExt cx="3034353" cy="1113331"/>
          </a:xfrm>
        </p:grpSpPr>
        <p:sp>
          <p:nvSpPr>
            <p:cNvPr id="56" name="Rectangle 55">
              <a:extLst>
                <a:ext uri="{FF2B5EF4-FFF2-40B4-BE49-F238E27FC236}">
                  <a16:creationId xmlns:a16="http://schemas.microsoft.com/office/drawing/2014/main" id="{31A1387E-8DA4-6253-F9AB-B8C26A1F365F}"/>
                </a:ext>
              </a:extLst>
            </p:cNvPr>
            <p:cNvSpPr/>
            <p:nvPr/>
          </p:nvSpPr>
          <p:spPr>
            <a:xfrm>
              <a:off x="3955552" y="246580"/>
              <a:ext cx="3016245"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TextBox 56">
              <a:extLst>
                <a:ext uri="{FF2B5EF4-FFF2-40B4-BE49-F238E27FC236}">
                  <a16:creationId xmlns:a16="http://schemas.microsoft.com/office/drawing/2014/main" id="{128A9886-D147-59C0-1F42-9B66C8AB6FFC}"/>
                </a:ext>
              </a:extLst>
            </p:cNvPr>
            <p:cNvSpPr txBox="1"/>
            <p:nvPr/>
          </p:nvSpPr>
          <p:spPr>
            <a:xfrm>
              <a:off x="3955552" y="236305"/>
              <a:ext cx="3034353" cy="1113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 Chen Varol</a:t>
              </a:r>
              <a:endPar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Innate immunity of digestive tract &amp; liver diseases </a:t>
              </a:r>
            </a:p>
          </p:txBody>
        </p:sp>
      </p:grpSp>
      <p:grpSp>
        <p:nvGrpSpPr>
          <p:cNvPr id="59" name="Group 58">
            <a:extLst>
              <a:ext uri="{FF2B5EF4-FFF2-40B4-BE49-F238E27FC236}">
                <a16:creationId xmlns:a16="http://schemas.microsoft.com/office/drawing/2014/main" id="{69D4FCA4-ED9C-F53F-F550-1E462A6D0157}"/>
              </a:ext>
            </a:extLst>
          </p:cNvPr>
          <p:cNvGrpSpPr/>
          <p:nvPr/>
        </p:nvGrpSpPr>
        <p:grpSpPr>
          <a:xfrm>
            <a:off x="4845732" y="4764553"/>
            <a:ext cx="2134575" cy="1751893"/>
            <a:chOff x="3955552" y="236305"/>
            <a:chExt cx="3034353" cy="1093418"/>
          </a:xfrm>
        </p:grpSpPr>
        <p:sp>
          <p:nvSpPr>
            <p:cNvPr id="60" name="Rectangle 59">
              <a:extLst>
                <a:ext uri="{FF2B5EF4-FFF2-40B4-BE49-F238E27FC236}">
                  <a16:creationId xmlns:a16="http://schemas.microsoft.com/office/drawing/2014/main" id="{DDC83EC2-644C-D018-9CDC-475546AFACD7}"/>
                </a:ext>
              </a:extLst>
            </p:cNvPr>
            <p:cNvSpPr/>
            <p:nvPr/>
          </p:nvSpPr>
          <p:spPr>
            <a:xfrm>
              <a:off x="3955552" y="246580"/>
              <a:ext cx="3016245"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TextBox 60">
              <a:extLst>
                <a:ext uri="{FF2B5EF4-FFF2-40B4-BE49-F238E27FC236}">
                  <a16:creationId xmlns:a16="http://schemas.microsoft.com/office/drawing/2014/main" id="{53AA36ED-5D95-D33D-3ADC-F982AB9C94B3}"/>
                </a:ext>
              </a:extLst>
            </p:cNvPr>
            <p:cNvSpPr txBox="1"/>
            <p:nvPr/>
          </p:nvSpPr>
          <p:spPr>
            <a:xfrm>
              <a:off x="3955552" y="236305"/>
              <a:ext cx="3034353" cy="10934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 Nathan Gluck</a:t>
              </a:r>
              <a:endPar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Immune functions in Digestive Diseases and the Metabolic Syndrome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9B7359FE-649B-A8B3-6348-227BF81BEFF5}"/>
              </a:ext>
            </a:extLst>
          </p:cNvPr>
          <p:cNvGrpSpPr/>
          <p:nvPr/>
        </p:nvGrpSpPr>
        <p:grpSpPr>
          <a:xfrm>
            <a:off x="2547766" y="4752977"/>
            <a:ext cx="2121837" cy="1767105"/>
            <a:chOff x="3955550" y="236305"/>
            <a:chExt cx="3073780" cy="1094461"/>
          </a:xfrm>
        </p:grpSpPr>
        <p:sp>
          <p:nvSpPr>
            <p:cNvPr id="63" name="Rectangle 62">
              <a:extLst>
                <a:ext uri="{FF2B5EF4-FFF2-40B4-BE49-F238E27FC236}">
                  <a16:creationId xmlns:a16="http://schemas.microsoft.com/office/drawing/2014/main" id="{77B3D7EC-B2BB-C449-E3F4-490682AA4451}"/>
                </a:ext>
              </a:extLst>
            </p:cNvPr>
            <p:cNvSpPr/>
            <p:nvPr/>
          </p:nvSpPr>
          <p:spPr>
            <a:xfrm>
              <a:off x="3955552" y="246580"/>
              <a:ext cx="3016245" cy="1077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L"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40E8A6C7-0D7E-399B-45EC-2CF967D69574}"/>
                </a:ext>
              </a:extLst>
            </p:cNvPr>
            <p:cNvSpPr txBox="1"/>
            <p:nvPr/>
          </p:nvSpPr>
          <p:spPr>
            <a:xfrm>
              <a:off x="3955550" y="236305"/>
              <a:ext cx="3073780" cy="10944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Dr. Niv Zmora</a:t>
              </a:r>
              <a:endPar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Microbiome-Immune Interactions in Diseases of the Digestive System</a:t>
              </a:r>
              <a:endParaRPr kumimoji="0" lang="en-IL"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69" name="Picture 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1798" y="3929944"/>
            <a:ext cx="799920" cy="849018"/>
          </a:xfrm>
          <a:prstGeom prst="rect">
            <a:avLst/>
          </a:prstGeom>
        </p:spPr>
      </p:pic>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650" y="288938"/>
            <a:ext cx="733637" cy="778667"/>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l="15609" t="525" r="11040" b="19528"/>
          <a:stretch/>
        </p:blipFill>
        <p:spPr>
          <a:xfrm>
            <a:off x="3209324" y="3916179"/>
            <a:ext cx="790031" cy="838522"/>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16" y="3914454"/>
            <a:ext cx="790032" cy="838522"/>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601" y="3926903"/>
            <a:ext cx="790032" cy="838523"/>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4883" y="3926903"/>
            <a:ext cx="860360" cy="913168"/>
          </a:xfrm>
          <a:prstGeom prst="rect">
            <a:avLst/>
          </a:prstGeom>
        </p:spPr>
      </p:pic>
      <p:pic>
        <p:nvPicPr>
          <p:cNvPr id="1026" name="Picture 2" descr="ד&quot;ר הורוביץ נויה | איכילוב">
            <a:extLst>
              <a:ext uri="{FF2B5EF4-FFF2-40B4-BE49-F238E27FC236}">
                <a16:creationId xmlns:a16="http://schemas.microsoft.com/office/drawing/2014/main" id="{6133DDB7-EC81-9B41-CC1D-DE9493E0F0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9614" y="2047397"/>
            <a:ext cx="724208" cy="839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8EB13EA-BAF4-F89C-3C36-6F277FD83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495" y="2047397"/>
            <a:ext cx="730298" cy="775123"/>
          </a:xfrm>
          <a:prstGeom prst="rect">
            <a:avLst/>
          </a:prstGeom>
        </p:spPr>
      </p:pic>
    </p:spTree>
    <p:extLst>
      <p:ext uri="{BB962C8B-B14F-4D97-AF65-F5344CB8AC3E}">
        <p14:creationId xmlns:p14="http://schemas.microsoft.com/office/powerpoint/2010/main" val="2058801087"/>
      </p:ext>
    </p:extLst>
  </p:cSld>
  <p:clrMapOvr>
    <a:masterClrMapping/>
  </p:clrMapOvr>
  <mc:AlternateContent xmlns:mc="http://schemas.openxmlformats.org/markup-compatibility/2006" xmlns:p14="http://schemas.microsoft.com/office/powerpoint/2010/main">
    <mc:Choice Requires="p14">
      <p:transition p14:dur="70" advTm="7000"/>
    </mc:Choice>
    <mc:Fallback xmlns="">
      <p:transition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646331"/>
          </a:xfrm>
          <a:prstGeom prst="rect">
            <a:avLst/>
          </a:prstGeom>
          <a:noFill/>
          <a:ln>
            <a:solidFill>
              <a:schemeClr val="accent6">
                <a:lumMod val="50000"/>
              </a:schemeClr>
            </a:solid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Type here…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454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nvPr>
        </p:nvGraphicFramePr>
        <p:xfrm>
          <a:off x="456313" y="-1022684"/>
          <a:ext cx="11358698" cy="8482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090533" y="55816"/>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interest</a:t>
            </a:r>
          </a:p>
        </p:txBody>
      </p:sp>
      <p:sp>
        <p:nvSpPr>
          <p:cNvPr id="3" name="Chevron 2"/>
          <p:cNvSpPr/>
          <p:nvPr/>
        </p:nvSpPr>
        <p:spPr>
          <a:xfrm>
            <a:off x="1575416" y="214224"/>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 name="TextBox 1"/>
          <p:cNvSpPr txBox="1"/>
          <p:nvPr/>
        </p:nvSpPr>
        <p:spPr>
          <a:xfrm>
            <a:off x="395629" y="1714435"/>
            <a:ext cx="2776978" cy="3877728"/>
          </a:xfrm>
          <a:prstGeom prst="rect">
            <a:avLst/>
          </a:prstGeom>
          <a:noFill/>
        </p:spPr>
        <p:txBody>
          <a:bodyPr wrap="none" rtlCol="1">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The Arthritis  Research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Laboratory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The Rheumatology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Department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100" b="1" i="0" u="none" strike="noStrike" kern="1200" cap="none" spc="0" normalizeH="0" baseline="0" noProof="0" dirty="0" err="1" smtClean="0">
                <a:ln>
                  <a:noFill/>
                </a:ln>
                <a:solidFill>
                  <a:prstClr val="black"/>
                </a:solidFill>
                <a:effectLst/>
                <a:uLnTx/>
                <a:uFillTx/>
                <a:latin typeface="Calibri" panose="020F0502020204030204"/>
                <a:ea typeface="+mn-ea"/>
                <a:cs typeface="+mn-cs"/>
              </a:rPr>
              <a:t>HaRishonim</a:t>
            </a: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 Bld.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2</a:t>
            </a:r>
            <a:r>
              <a:rPr kumimoji="0" lang="en-US" sz="2100" b="1" i="0" u="none" strike="noStrike" kern="1200" cap="none" spc="0" normalizeH="0" baseline="30000" noProof="0" dirty="0" smtClean="0">
                <a:ln>
                  <a:noFill/>
                </a:ln>
                <a:solidFill>
                  <a:prstClr val="black"/>
                </a:solidFill>
                <a:effectLst/>
                <a:uLnTx/>
                <a:uFillTx/>
                <a:latin typeface="Calibri" panose="020F0502020204030204"/>
                <a:ea typeface="+mn-ea"/>
                <a:cs typeface="+mn-cs"/>
              </a:rPr>
              <a:t>nd</a:t>
            </a:r>
            <a:r>
              <a:rPr kumimoji="0" lang="en-US" sz="2100" b="1" i="0" u="none" strike="noStrike" kern="1200" cap="none" spc="0" normalizeH="0" baseline="0" noProof="0" dirty="0" smtClean="0">
                <a:ln>
                  <a:noFill/>
                </a:ln>
                <a:solidFill>
                  <a:prstClr val="black"/>
                </a:solidFill>
                <a:effectLst/>
                <a:uLnTx/>
                <a:uFillTx/>
                <a:latin typeface="Calibri" panose="020F0502020204030204"/>
                <a:ea typeface="+mn-ea"/>
                <a:cs typeface="+mn-cs"/>
              </a:rPr>
              <a:t> floor room 22</a:t>
            </a:r>
            <a:endParaRPr kumimoji="0" lang="he-IL" sz="2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3517177" y="1898036"/>
            <a:ext cx="2449325" cy="2308324"/>
          </a:xfrm>
          <a:prstGeom prst="rect">
            <a:avLst/>
          </a:prstGeom>
          <a:noFill/>
        </p:spPr>
        <p:txBody>
          <a:bodyPr wrap="non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Prof. Ori Elkayam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Dr. Smadar Gertel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Lab manager </a:t>
            </a: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6270171" y="1968871"/>
            <a:ext cx="2612572" cy="3477875"/>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Personalized medicine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in rheumatology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Novel therapies to resolve synovial inflammation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e-IL"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980849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64" t="341" r="461" b="3409"/>
          <a:stretch/>
        </p:blipFill>
        <p:spPr>
          <a:xfrm>
            <a:off x="1519707" y="664816"/>
            <a:ext cx="8452507" cy="3728888"/>
          </a:xfrm>
          <a:prstGeom prst="rect">
            <a:avLst/>
          </a:prstGeom>
        </p:spPr>
      </p:pic>
      <p:sp>
        <p:nvSpPr>
          <p:cNvPr id="4" name="Rectangle 3"/>
          <p:cNvSpPr/>
          <p:nvPr/>
        </p:nvSpPr>
        <p:spPr>
          <a:xfrm>
            <a:off x="-2008" y="8398"/>
            <a:ext cx="12191999" cy="744563"/>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Analysis of the effectiveness of multiple drugs on patient own cells for clinical drug response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prediction</a:t>
            </a: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1" y="4288459"/>
            <a:ext cx="12166241" cy="16619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e-IL"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Times New Roman" panose="02020603050405020304" pitchFamily="18" charset="0"/>
              </a:rPr>
              <a:t>1</a:t>
            </a:r>
            <a:r>
              <a:rPr kumimoji="0" lang="en-US"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Gertel </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S, Polachek A, Elkayam O, Furer V. Lymphocyte activation gene-3 (LAG-3) regulatory T cells: An evolving biomarker for treatment response in autoimmune diseases.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Autoimmun</a:t>
            </a:r>
            <a:r>
              <a:rPr kumimoji="0" lang="en-US" sz="1700" b="0" i="1"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Rev</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2022;21:103085</a:t>
            </a:r>
            <a:r>
              <a:rPr kumimoji="0" lang="he-IL"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Times New Roman" panose="02020603050405020304" pitchFamily="18" charset="0"/>
              </a:rPr>
              <a:t>.</a:t>
            </a:r>
            <a:endPar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e-IL"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Times New Roman" panose="02020603050405020304" pitchFamily="18" charset="0"/>
              </a:rPr>
              <a:t>2</a:t>
            </a:r>
            <a:r>
              <a:rPr kumimoji="0" lang="en-US"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Gertel </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S, Polachek A, Furer V, Levartovsky D, Sidis H, Pel S, et al. T cell functions of psoriatic arthritis patients are regulated differently by TNF, IL-17A and IL-6 receptor blockades in vitro.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Clin</a:t>
            </a:r>
            <a:r>
              <a:rPr kumimoji="0" lang="en-US" sz="1700" b="0" i="1"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Exp</a:t>
            </a:r>
            <a:r>
              <a:rPr kumimoji="0" lang="en-US" sz="1700" b="0" i="1"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Rheumatol</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2021</a:t>
            </a:r>
            <a:r>
              <a:rPr kumimoji="0" lang="he-IL"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Times New Roman" panose="02020603050405020304" pitchFamily="18" charset="0"/>
              </a:rPr>
              <a:t>.</a:t>
            </a:r>
            <a:endPar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he-IL"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Times New Roman" panose="02020603050405020304" pitchFamily="18" charset="0"/>
              </a:rPr>
              <a:t>3</a:t>
            </a:r>
            <a:r>
              <a:rPr kumimoji="0" lang="en-US"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0" u="none" strike="noStrike" kern="1200" cap="none" spc="0" normalizeH="0" baseline="0" noProof="0" dirty="0" err="1"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Gertel</a:t>
            </a:r>
            <a:r>
              <a:rPr kumimoji="0" lang="en-US"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S, Polachek A, Furer V, Levartovsky D, Elkayam O. CD4(+) LAG-3(+) T cells are decreased in active psoriatic arthritis patients and their restoration in vitro is mediated by TNF inhibitors.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Clin</a:t>
            </a:r>
            <a:r>
              <a:rPr kumimoji="0" lang="en-US" sz="1700" b="0" i="1"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Exp</a:t>
            </a:r>
            <a:r>
              <a:rPr kumimoji="0" lang="en-US" sz="1700" b="0" i="1"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1"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Immunol</a:t>
            </a:r>
            <a:r>
              <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700" b="0" i="0" u="none" strike="noStrike" kern="1200" cap="none" spc="0" normalizeH="0" baseline="0" noProof="0" dirty="0" smtClean="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2021;206:173-83</a:t>
            </a:r>
            <a:r>
              <a:rPr kumimoji="0" lang="he-IL"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Times New Roman" panose="02020603050405020304" pitchFamily="18" charset="0"/>
              </a:rPr>
              <a:t>.</a:t>
            </a:r>
            <a:endParaRPr kumimoji="0" lang="en-US" sz="17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endParaRPr>
          </a:p>
        </p:txBody>
      </p:sp>
      <p:pic>
        <p:nvPicPr>
          <p:cNvPr id="13" name="Picture 12"/>
          <p:cNvPicPr>
            <a:picLocks noChangeAspect="1"/>
          </p:cNvPicPr>
          <p:nvPr/>
        </p:nvPicPr>
        <p:blipFill rotWithShape="1">
          <a:blip r:embed="rId3"/>
          <a:srcRect l="5105" r="4700" b="1149"/>
          <a:stretch/>
        </p:blipFill>
        <p:spPr>
          <a:xfrm>
            <a:off x="4659590" y="5978478"/>
            <a:ext cx="2821302" cy="840160"/>
          </a:xfrm>
          <a:prstGeom prst="rect">
            <a:avLst/>
          </a:prstGeom>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73" r="12015" b="12991"/>
          <a:stretch/>
        </p:blipFill>
        <p:spPr bwMode="auto">
          <a:xfrm>
            <a:off x="9396712" y="5774485"/>
            <a:ext cx="1505761" cy="101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491C1C3A-EB2B-8E4A-B10D-19BA45CB2D78}"/>
              </a:ext>
            </a:extLst>
          </p:cNvPr>
          <p:cNvPicPr>
            <a:picLocks noChangeAspect="1"/>
          </p:cNvPicPr>
          <p:nvPr/>
        </p:nvPicPr>
        <p:blipFill rotWithShape="1">
          <a:blip r:embed="rId5"/>
          <a:srcRect l="3952" t="29228" r="8369" b="18906"/>
          <a:stretch/>
        </p:blipFill>
        <p:spPr>
          <a:xfrm>
            <a:off x="266164" y="6004980"/>
            <a:ext cx="2720446" cy="715906"/>
          </a:xfrm>
          <a:prstGeom prst="rect">
            <a:avLst/>
          </a:prstGeom>
        </p:spPr>
      </p:pic>
    </p:spTree>
    <p:extLst>
      <p:ext uri="{BB962C8B-B14F-4D97-AF65-F5344CB8AC3E}">
        <p14:creationId xmlns:p14="http://schemas.microsoft.com/office/powerpoint/2010/main" val="18440426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268" y="741086"/>
            <a:ext cx="4750150" cy="6124853"/>
          </a:xfrm>
          <a:prstGeom prst="rect">
            <a:avLst/>
          </a:prstGeom>
        </p:spPr>
      </p:pic>
      <p:pic>
        <p:nvPicPr>
          <p:cNvPr id="6" name="Picture 4" descr="Syringe Injection Hypodermic needle - syringe png download - 954*796 - Free  Transparent Syringe png Download. - Clip Art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9274" t="18192" r="13004" b="10735"/>
          <a:stretch/>
        </p:blipFill>
        <p:spPr bwMode="auto">
          <a:xfrm rot="750799" flipH="1">
            <a:off x="8795663" y="864706"/>
            <a:ext cx="1368568" cy="1267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PECIMEN COLLECTION AND LABELLING"/>
          <p:cNvPicPr>
            <a:picLocks noChangeAspect="1" noChangeArrowheads="1"/>
          </p:cNvPicPr>
          <p:nvPr/>
        </p:nvPicPr>
        <p:blipFill rotWithShape="1">
          <a:blip r:embed="rId4">
            <a:extLst>
              <a:ext uri="{28A0092B-C50C-407E-A947-70E740481C1C}">
                <a14:useLocalDpi xmlns:a14="http://schemas.microsoft.com/office/drawing/2010/main" val="0"/>
              </a:ext>
            </a:extLst>
          </a:blip>
          <a:srcRect l="14610" t="15357" r="21633" b="13051"/>
          <a:stretch/>
        </p:blipFill>
        <p:spPr bwMode="auto">
          <a:xfrm rot="794477">
            <a:off x="8819190" y="1530126"/>
            <a:ext cx="427289" cy="1312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83420">
            <a:off x="878048" y="1051302"/>
            <a:ext cx="1529385" cy="1494361"/>
          </a:xfrm>
          <a:prstGeom prst="rect">
            <a:avLst/>
          </a:prstGeom>
        </p:spPr>
      </p:pic>
      <p:pic>
        <p:nvPicPr>
          <p:cNvPr id="9" name="Picture 10" descr="Musculoskeletal System"/>
          <p:cNvPicPr>
            <a:picLocks noChangeAspect="1" noChangeArrowheads="1"/>
          </p:cNvPicPr>
          <p:nvPr/>
        </p:nvPicPr>
        <p:blipFill rotWithShape="1">
          <a:blip r:embed="rId6">
            <a:extLst>
              <a:ext uri="{28A0092B-C50C-407E-A947-70E740481C1C}">
                <a14:useLocalDpi xmlns:a14="http://schemas.microsoft.com/office/drawing/2010/main" val="0"/>
              </a:ext>
            </a:extLst>
          </a:blip>
          <a:srcRect l="7502" t="9743" b="20924"/>
          <a:stretch/>
        </p:blipFill>
        <p:spPr bwMode="auto">
          <a:xfrm>
            <a:off x="2006417" y="1927353"/>
            <a:ext cx="1143000" cy="14544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2692217" y="2786763"/>
            <a:ext cx="457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descr="Juegos de Ciencias | Juego de Cuerpo humano - human body | Cerebriti"/>
          <p:cNvPicPr>
            <a:picLocks noChangeAspect="1" noChangeArrowheads="1"/>
          </p:cNvPicPr>
          <p:nvPr/>
        </p:nvPicPr>
        <p:blipFill rotWithShape="1">
          <a:blip r:embed="rId7">
            <a:extLst>
              <a:ext uri="{28A0092B-C50C-407E-A947-70E740481C1C}">
                <a14:useLocalDpi xmlns:a14="http://schemas.microsoft.com/office/drawing/2010/main" val="0"/>
              </a:ext>
            </a:extLst>
          </a:blip>
          <a:srcRect l="29687" r="30695" b="352"/>
          <a:stretch/>
        </p:blipFill>
        <p:spPr bwMode="auto">
          <a:xfrm>
            <a:off x="2860347" y="950030"/>
            <a:ext cx="1063044" cy="2673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uegos de Ciencias | Juego de Cuerpo humano - human body | Cerebriti"/>
          <p:cNvPicPr>
            <a:picLocks noChangeAspect="1" noChangeArrowheads="1"/>
          </p:cNvPicPr>
          <p:nvPr/>
        </p:nvPicPr>
        <p:blipFill rotWithShape="1">
          <a:blip r:embed="rId7">
            <a:extLst>
              <a:ext uri="{28A0092B-C50C-407E-A947-70E740481C1C}">
                <a14:useLocalDpi xmlns:a14="http://schemas.microsoft.com/office/drawing/2010/main" val="0"/>
              </a:ext>
            </a:extLst>
          </a:blip>
          <a:srcRect l="29687" r="30695" b="352"/>
          <a:stretch/>
        </p:blipFill>
        <p:spPr bwMode="auto">
          <a:xfrm>
            <a:off x="9639191" y="1161077"/>
            <a:ext cx="1063044" cy="267383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9785274" y="2012232"/>
            <a:ext cx="237506" cy="1740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3173167" y="2671414"/>
            <a:ext cx="237506" cy="1740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008" y="-3477"/>
            <a:ext cx="12191999" cy="744563"/>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Distribution and main characteristics of circulating and synovial monocyte subsets in joint </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inflammation</a:t>
            </a: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37660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221" y="498764"/>
            <a:ext cx="9167523" cy="6327039"/>
          </a:xfrm>
          <a:prstGeom prst="rect">
            <a:avLst/>
          </a:prstGeom>
        </p:spPr>
      </p:pic>
      <p:sp>
        <p:nvSpPr>
          <p:cNvPr id="2" name="Rectangle 1"/>
          <p:cNvSpPr/>
          <p:nvPr/>
        </p:nvSpPr>
        <p:spPr>
          <a:xfrm>
            <a:off x="-25758" y="-3477"/>
            <a:ext cx="12217758" cy="630622"/>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Therapeutics in arthritis management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route of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administration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4772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470067" y="724399"/>
            <a:ext cx="7291450" cy="4144483"/>
          </a:xfrm>
          <a:prstGeom prst="rect">
            <a:avLst/>
          </a:prstGeom>
        </p:spPr>
      </p:pic>
      <p:sp>
        <p:nvSpPr>
          <p:cNvPr id="4" name="Rectangle 3"/>
          <p:cNvSpPr/>
          <p:nvPr/>
        </p:nvSpPr>
        <p:spPr>
          <a:xfrm>
            <a:off x="-25758" y="8398"/>
            <a:ext cx="12217758" cy="754758"/>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Modulation of synovial inflammation by new therapies</a:t>
            </a: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p:cNvSpPr/>
          <p:nvPr/>
        </p:nvSpPr>
        <p:spPr>
          <a:xfrm>
            <a:off x="-42045" y="4749300"/>
            <a:ext cx="12234045" cy="21749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1)  S. Gertel, A. Polachek, V. Furer, D. Paran, R. Tzemach, D. Levartovsky, I. Litinsky, M. Anouk, K. Meridor, H. Nochomovitz, J. Wollman, M. Berman, S. Borok, O. Elkayam, Synovial monocytes from psoriatic and rheumatoid arthritis patients are modulated differently by TNF inhibitors and glucocorticoids: an ex-vivo study, </a:t>
            </a:r>
            <a:r>
              <a:rPr kumimoji="0" lang="en-US" sz="1400" b="0" i="0"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Clin</a:t>
            </a: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400" b="0" i="0"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Exp</a:t>
            </a: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t>
            </a:r>
            <a:r>
              <a:rPr kumimoji="0" lang="en-US" sz="1400" b="0" i="0"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Rheumatol</a:t>
            </a: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(2023).</a:t>
            </a:r>
          </a:p>
          <a:p>
            <a:pPr marL="0" marR="0" lvl="0" indent="0" algn="just"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Times New Roman" panose="02020603050405020304" pitchFamily="18" charset="0"/>
                <a:cs typeface="Andalus" panose="02020603050405020304" pitchFamily="18" charset="-78"/>
              </a:rPr>
              <a:t>2) A. Slavick, V. Furer, A. Polachek, O. Elkayam, S. Gertel. Circulating and synovial monocytes in arthritis and ex-vivo model to evaluate </a:t>
            </a:r>
            <a:r>
              <a:rPr kumimoji="0" lang="en-US" sz="1400" b="0" i="0" u="none" strike="noStrike" kern="1200" cap="none" spc="-10" normalizeH="0" baseline="0" noProof="0" dirty="0">
                <a:ln>
                  <a:noFill/>
                </a:ln>
                <a:solidFill>
                  <a:prstClr val="black"/>
                </a:solidFill>
                <a:effectLst/>
                <a:uLnTx/>
                <a:uFillTx/>
                <a:latin typeface="Andalus" panose="02020603050405020304" pitchFamily="18" charset="-78"/>
                <a:ea typeface="Times New Roman" panose="02020603050405020304" pitchFamily="18" charset="0"/>
                <a:cs typeface="Andalus" panose="02020603050405020304" pitchFamily="18" charset="-78"/>
              </a:rPr>
              <a:t>therapeutic modulation of s</a:t>
            </a: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Times New Roman" panose="02020603050405020304" pitchFamily="18" charset="0"/>
                <a:cs typeface="Andalus" panose="02020603050405020304" pitchFamily="18" charset="-78"/>
              </a:rPr>
              <a:t>ynovial monocytes </a:t>
            </a: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(2023 submitted).</a:t>
            </a:r>
            <a:endParaRPr kumimoji="0" lang="en-US" sz="1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endParaRPr>
          </a:p>
          <a:p>
            <a:pPr marL="0" marR="0" lvl="0" indent="0" algn="just"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rPr>
              <a:t> </a:t>
            </a:r>
            <a:endParaRPr kumimoji="0" lang="en-US" sz="1400" b="1"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3) M. </a:t>
            </a:r>
            <a:r>
              <a:rPr kumimoji="0" lang="en-US" sz="1400" b="0" i="0" u="none" strike="noStrike" kern="1200" cap="none" spc="0" normalizeH="0" baseline="0" noProof="0" dirty="0" err="1">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Solobodkin</a:t>
            </a:r>
            <a:r>
              <a:rPr kumimoji="0" lang="en-US" sz="1400" b="0" i="0" u="none" strike="noStrike" kern="1200" cap="none" spc="0" normalizeH="0" baseline="0" noProof="0" dirty="0">
                <a:ln>
                  <a:noFill/>
                </a:ln>
                <a:solidFill>
                  <a:prstClr val="black"/>
                </a:solidFill>
                <a:effectLst/>
                <a:uLnTx/>
                <a:uFillTx/>
                <a:latin typeface="Andalus" panose="02020603050405020304" pitchFamily="18" charset="-78"/>
                <a:ea typeface="Calibri" panose="020F0502020204030204" pitchFamily="34" charset="0"/>
                <a:cs typeface="Andalus" panose="02020603050405020304" pitchFamily="18" charset="-78"/>
              </a:rPr>
              <a:t>, A. Polachek, V. Furer, O. Elkayam S. Gertel. Identification of autoantibodies against PsoP27 in synovial fluid derived from Psoriatic arthritis and rheumatoid arthritis patients (2023 submitted).</a:t>
            </a:r>
          </a:p>
        </p:txBody>
      </p:sp>
    </p:spTree>
    <p:extLst>
      <p:ext uri="{BB962C8B-B14F-4D97-AF65-F5344CB8AC3E}">
        <p14:creationId xmlns:p14="http://schemas.microsoft.com/office/powerpoint/2010/main" val="38639471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695737" y="4358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868676" y="18551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225632" y="675500"/>
          <a:ext cx="11756572" cy="5784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30629" y="2962296"/>
            <a:ext cx="3760453"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In vitro culture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peripheral blood cells (PBMCs)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synovial fluid cells (SFMCs)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Gene expression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Cytokine secretion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Analysis of immune cell subsets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mn-cs"/>
              </a:rPr>
              <a:t>CFSE proliferation assay</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702629" y="3265714"/>
            <a:ext cx="2739661" cy="181588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Tissue cultures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Real time PCR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ELISA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Flow cytometry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921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27047"/>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140876"/>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0" y="1192393"/>
            <a:ext cx="12275126" cy="5016758"/>
          </a:xfrm>
          <a:prstGeom prst="rect">
            <a:avLst/>
          </a:prstGeom>
          <a:noFill/>
          <a:ln>
            <a:solidFill>
              <a:schemeClr val="accent6">
                <a:lumMod val="50000"/>
              </a:schemeClr>
            </a:solidFill>
          </a:ln>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We look for:</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Modulation of monocytes by: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agents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drugs, antibodies, different cell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types.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Knowledge in recovery of PBMCs after freezing for analysis of surface markers, proliferation assay</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Ferroptosis</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The mechanism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Ferroptosis</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in arthritis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647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0691" y="146471"/>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interest</a:t>
            </a:r>
          </a:p>
        </p:txBody>
      </p:sp>
      <p:sp>
        <p:nvSpPr>
          <p:cNvPr id="3" name="Chevron 2"/>
          <p:cNvSpPr/>
          <p:nvPr/>
        </p:nvSpPr>
        <p:spPr>
          <a:xfrm>
            <a:off x="1672896" y="304879"/>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0" y="1676400"/>
          <a:ext cx="12192000"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 y="3728245"/>
            <a:ext cx="3778077" cy="70788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Immunology and Advanced CAR-T </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therapy, 10</a:t>
            </a:r>
            <a:r>
              <a:rPr kumimoji="0" lang="en-US" sz="2000" b="1"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fl. Sami Ofer</a:t>
            </a:r>
            <a:endPar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4637972" y="3728245"/>
            <a:ext cx="2916055" cy="156966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prstClr val="black"/>
                </a:solidFill>
                <a:effectLst/>
                <a:uLnTx/>
                <a:uFillTx/>
                <a:latin typeface="Calibri" panose="020F0502020204030204"/>
                <a:ea typeface="+mn-ea"/>
                <a:cs typeface="+mn-cs"/>
              </a:rPr>
              <a:t>PI</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Anat Globerson Levin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prstClr val="black"/>
                </a:solidFill>
                <a:effectLst/>
                <a:uLnTx/>
                <a:uFillTx/>
                <a:latin typeface="Calibri" panose="020F0502020204030204"/>
                <a:ea typeface="+mn-ea"/>
                <a:cs typeface="+mn-cs"/>
              </a:rPr>
              <a:t>Manager</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Galit Horn</a:t>
            </a: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1" name="Picture 2" descr="Image result for car t cell therap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526"/>
          <a:stretch/>
        </p:blipFill>
        <p:spPr bwMode="auto">
          <a:xfrm>
            <a:off x="267226" y="4381564"/>
            <a:ext cx="3303945" cy="24442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p:cNvSpPr/>
          <p:nvPr/>
        </p:nvSpPr>
        <p:spPr>
          <a:xfrm>
            <a:off x="8456512" y="3797717"/>
            <a:ext cx="4844878" cy="3000375"/>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Lucida Sans Unicode"/>
                <a:ea typeface="Lucida Sans Unicode"/>
              </a:defRPr>
            </a:lvl1pPr>
            <a:lvl2pPr marL="457200" indent="0" algn="r" defTabSz="914400" rtl="1" eaLnBrk="1" hangingPunct="1">
              <a:buNone/>
              <a:defRPr lang="he-IL" altLang="en-US" sz="1800">
                <a:solidFill>
                  <a:schemeClr val="tx1"/>
                </a:solidFill>
                <a:latin typeface="Lucida Sans Unicode"/>
                <a:ea typeface="Lucida Sans Unicode"/>
              </a:defRPr>
            </a:lvl2pPr>
            <a:lvl3pPr marL="914400" indent="0" algn="r" defTabSz="914400" rtl="1" eaLnBrk="1" hangingPunct="1">
              <a:buNone/>
              <a:defRPr lang="he-IL" altLang="en-US" sz="1800">
                <a:solidFill>
                  <a:schemeClr val="tx1"/>
                </a:solidFill>
                <a:latin typeface="Lucida Sans Unicode"/>
                <a:ea typeface="Lucida Sans Unicode"/>
              </a:defRPr>
            </a:lvl3pPr>
            <a:lvl4pPr marL="1371600" indent="0" algn="r" defTabSz="914400" rtl="1" eaLnBrk="1" hangingPunct="1">
              <a:buNone/>
              <a:defRPr lang="he-IL" altLang="en-US" sz="1800">
                <a:solidFill>
                  <a:schemeClr val="tx1"/>
                </a:solidFill>
                <a:latin typeface="Lucida Sans Unicode"/>
                <a:ea typeface="Lucida Sans Unicode"/>
              </a:defRPr>
            </a:lvl4pPr>
            <a:lvl5pPr marL="1828800" indent="0" algn="r" defTabSz="914400" rtl="1" eaLnBrk="1" hangingPunct="1">
              <a:buNone/>
              <a:defRPr lang="he-IL" altLang="en-US" sz="1800">
                <a:solidFill>
                  <a:schemeClr val="tx1"/>
                </a:solidFill>
                <a:latin typeface="Lucida Sans Unicode"/>
                <a:ea typeface="Lucida Sans Unicode"/>
              </a:defRPr>
            </a:lvl5pPr>
          </a:lstStyle>
          <a:p>
            <a:pPr marL="0" marR="0" lvl="0" indent="0" algn="l" defTabSz="514350" rtl="0" eaLnBrk="1" fontAlgn="auto" latinLnBrk="0" hangingPunct="1">
              <a:lnSpc>
                <a:spcPct val="90000"/>
              </a:lnSpc>
              <a:spcBef>
                <a:spcPts val="563"/>
              </a:spcBef>
              <a:spcAft>
                <a:spcPts val="900"/>
              </a:spcAft>
              <a:buClrTx/>
              <a:buSzTx/>
              <a:buFontTx/>
              <a:buNone/>
              <a:tabLst/>
              <a:defRPr/>
            </a:pPr>
            <a:r>
              <a:rPr kumimoji="0" lang="en-US" alt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CAR T cells: bench to bedside</a:t>
            </a:r>
            <a:endPar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1. Manufacturing solutions</a:t>
            </a: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	- off the shelf CAR T</a:t>
            </a: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2. Solid tumor </a:t>
            </a: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-infiltration</a:t>
            </a: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3. Combined therapy</a:t>
            </a: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-mathematical modeling </a:t>
            </a:r>
          </a:p>
          <a:p>
            <a:pPr marL="0" marR="0" lvl="1" indent="0" algn="l" defTabSz="514350" rtl="0" eaLnBrk="1" fontAlgn="auto" latinLnBrk="0" hangingPunct="1">
              <a:lnSpc>
                <a:spcPct val="50000"/>
              </a:lnSpc>
              <a:spcBef>
                <a:spcPts val="563"/>
              </a:spcBef>
              <a:spcAft>
                <a:spcPts val="90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4. CAR T cells for other malignances </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514350" rtl="0" eaLnBrk="1" fontAlgn="auto" latinLnBrk="0" hangingPunct="1">
              <a:lnSpc>
                <a:spcPct val="50000"/>
              </a:lnSpc>
              <a:spcBef>
                <a:spcPts val="563"/>
              </a:spcBef>
              <a:spcAft>
                <a:spcPts val="90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32815" t="31534" r="58001" b="49965"/>
          <a:stretch/>
        </p:blipFill>
        <p:spPr>
          <a:xfrm>
            <a:off x="6248398" y="4887764"/>
            <a:ext cx="1200765" cy="1360636"/>
          </a:xfrm>
          <a:prstGeom prst="rect">
            <a:avLst/>
          </a:prstGeom>
        </p:spPr>
      </p:pic>
      <p:pic>
        <p:nvPicPr>
          <p:cNvPr id="15" name="Picture 14"/>
          <p:cNvPicPr>
            <a:picLocks noChangeAspect="1"/>
          </p:cNvPicPr>
          <p:nvPr/>
        </p:nvPicPr>
        <p:blipFill rotWithShape="1">
          <a:blip r:embed="rId9"/>
          <a:srcRect t="30418" b="5988"/>
          <a:stretch/>
        </p:blipFill>
        <p:spPr>
          <a:xfrm>
            <a:off x="6834448" y="792802"/>
            <a:ext cx="4654384" cy="1253661"/>
          </a:xfrm>
          <a:prstGeom prst="rect">
            <a:avLst/>
          </a:prstGeom>
        </p:spPr>
      </p:pic>
      <p:pic>
        <p:nvPicPr>
          <p:cNvPr id="18" name="Picture 17"/>
          <p:cNvPicPr>
            <a:picLocks noChangeAspect="1"/>
          </p:cNvPicPr>
          <p:nvPr/>
        </p:nvPicPr>
        <p:blipFill rotWithShape="1">
          <a:blip r:embed="rId10"/>
          <a:srcRect l="11384" t="19637" r="11815"/>
          <a:stretch/>
        </p:blipFill>
        <p:spPr>
          <a:xfrm>
            <a:off x="1672896" y="720064"/>
            <a:ext cx="2048501" cy="1429728"/>
          </a:xfrm>
          <a:prstGeom prst="rect">
            <a:avLst/>
          </a:prstGeom>
        </p:spPr>
      </p:pic>
      <p:sp>
        <p:nvSpPr>
          <p:cNvPr id="8" name="TextBox 7"/>
          <p:cNvSpPr txBox="1"/>
          <p:nvPr/>
        </p:nvSpPr>
        <p:spPr>
          <a:xfrm>
            <a:off x="4231359" y="1034274"/>
            <a:ext cx="2512226" cy="707886"/>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CAR-T cells</a:t>
            </a:r>
            <a:endParaRPr kumimoji="0" lang="he-IL"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508964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241300" y="494267"/>
          <a:ext cx="11950700" cy="6897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8738083" y="2797016"/>
            <a:ext cx="3272947" cy="369332"/>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Brainstorm always has its results </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5282" r="80011" b="69436"/>
          <a:stretch/>
        </p:blipFill>
        <p:spPr bwMode="auto">
          <a:xfrm>
            <a:off x="5652488" y="3316033"/>
            <a:ext cx="1274504" cy="63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5"/>
          <p:cNvSpPr/>
          <p:nvPr/>
        </p:nvSpPr>
        <p:spPr>
          <a:xfrm>
            <a:off x="260822" y="6103223"/>
            <a:ext cx="3650778" cy="691277"/>
          </a:xfrm>
          <a:prstGeom prst="rect">
            <a:avLst/>
          </a:prstGeom>
          <a:solidFill>
            <a:srgbClr val="F9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7" name="Rectangle 56"/>
          <p:cNvSpPr/>
          <p:nvPr/>
        </p:nvSpPr>
        <p:spPr>
          <a:xfrm>
            <a:off x="4406899" y="6103223"/>
            <a:ext cx="3657601" cy="691277"/>
          </a:xfrm>
          <a:prstGeom prst="rect">
            <a:avLst/>
          </a:prstGeom>
          <a:solidFill>
            <a:srgbClr val="F9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TextBox 6"/>
          <p:cNvSpPr txBox="1"/>
          <p:nvPr/>
        </p:nvSpPr>
        <p:spPr>
          <a:xfrm>
            <a:off x="4391272" y="3316033"/>
            <a:ext cx="1898468" cy="3901068"/>
          </a:xfrm>
          <a:prstGeom prst="rect">
            <a:avLst/>
          </a:prstGeom>
          <a:noFill/>
        </p:spPr>
        <p:txBody>
          <a:bodyPr wrap="none" rtlCol="1">
            <a:spAutoFit/>
          </a:bodyPr>
          <a:lstStyle/>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IVIS</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FACS</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FACS sort</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Elisa</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Ultracentrifuge</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Killing assays</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endPar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p:cNvSpPr/>
          <p:nvPr/>
        </p:nvSpPr>
        <p:spPr>
          <a:xfrm>
            <a:off x="8544172" y="6103222"/>
            <a:ext cx="3612678" cy="691277"/>
          </a:xfrm>
          <a:prstGeom prst="rect">
            <a:avLst/>
          </a:prstGeom>
          <a:solidFill>
            <a:srgbClr val="F9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TextBox 5"/>
          <p:cNvSpPr/>
          <p:nvPr/>
        </p:nvSpPr>
        <p:spPr>
          <a:xfrm>
            <a:off x="260822" y="3166348"/>
            <a:ext cx="3790478" cy="3000375"/>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Lucida Sans Unicode"/>
                <a:ea typeface="Lucida Sans Unicode"/>
              </a:defRPr>
            </a:lvl1pPr>
            <a:lvl2pPr marL="457200" indent="0" algn="r" defTabSz="914400" rtl="1" eaLnBrk="1" hangingPunct="1">
              <a:buNone/>
              <a:defRPr lang="he-IL" altLang="en-US" sz="1800">
                <a:solidFill>
                  <a:schemeClr val="tx1"/>
                </a:solidFill>
                <a:latin typeface="Lucida Sans Unicode"/>
                <a:ea typeface="Lucida Sans Unicode"/>
              </a:defRPr>
            </a:lvl2pPr>
            <a:lvl3pPr marL="914400" indent="0" algn="r" defTabSz="914400" rtl="1" eaLnBrk="1" hangingPunct="1">
              <a:buNone/>
              <a:defRPr lang="he-IL" altLang="en-US" sz="1800">
                <a:solidFill>
                  <a:schemeClr val="tx1"/>
                </a:solidFill>
                <a:latin typeface="Lucida Sans Unicode"/>
                <a:ea typeface="Lucida Sans Unicode"/>
              </a:defRPr>
            </a:lvl3pPr>
            <a:lvl4pPr marL="1371600" indent="0" algn="r" defTabSz="914400" rtl="1" eaLnBrk="1" hangingPunct="1">
              <a:buNone/>
              <a:defRPr lang="he-IL" altLang="en-US" sz="1800">
                <a:solidFill>
                  <a:schemeClr val="tx1"/>
                </a:solidFill>
                <a:latin typeface="Lucida Sans Unicode"/>
                <a:ea typeface="Lucida Sans Unicode"/>
              </a:defRPr>
            </a:lvl4pPr>
            <a:lvl5pPr marL="1828800" indent="0" algn="r" defTabSz="914400" rtl="1" eaLnBrk="1" hangingPunct="1">
              <a:buNone/>
              <a:defRPr lang="he-IL" altLang="en-US" sz="1800">
                <a:solidFill>
                  <a:schemeClr val="tx1"/>
                </a:solidFill>
                <a:latin typeface="Lucida Sans Unicode"/>
                <a:ea typeface="Lucida Sans Unicode"/>
              </a:defRPr>
            </a:lvl5pPr>
          </a:lstStyle>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Immunology</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CAR T cells design</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Viral infection</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Multiple mouse models &amp;handling </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Bench to bedside</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Working with industry</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Patents</a:t>
            </a:r>
          </a:p>
          <a:p>
            <a:pPr marL="128588" marR="0" lvl="0" indent="-128588" algn="l" defTabSz="514350" rtl="0" eaLnBrk="1" fontAlgn="auto" latinLnBrk="0" hangingPunct="1">
              <a:lnSpc>
                <a:spcPct val="100000"/>
              </a:lnSpc>
              <a:spcBef>
                <a:spcPts val="563"/>
              </a:spcBef>
              <a:spcAft>
                <a:spcPts val="900"/>
              </a:spcAft>
              <a:buClrTx/>
              <a:buSzTx/>
              <a:buFont typeface="Arial" panose="020B0604020202020204" pitchFamily="34" charset="0"/>
              <a:buChar char="•"/>
              <a:tabLst/>
              <a:defRPr/>
            </a:pPr>
            <a:endParaRPr kumimoji="0" lang="en-US" alt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514350" rtl="0" eaLnBrk="1" fontAlgn="auto" latinLnBrk="0" hangingPunct="1">
              <a:lnSpc>
                <a:spcPct val="100000"/>
              </a:lnSpc>
              <a:spcBef>
                <a:spcPts val="563"/>
              </a:spcBef>
              <a:spcAft>
                <a:spcPts val="900"/>
              </a:spcAft>
              <a:buClrTx/>
              <a:buSzTx/>
              <a:buFontTx/>
              <a:buNone/>
              <a:tabLst/>
              <a:defRPr/>
            </a:pPr>
            <a:endParaRPr kumimoji="0" lang="en-US" altLang="en-US"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989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0BCA67B-826F-6D3E-569F-2BAA150A159B}"/>
              </a:ext>
            </a:extLst>
          </p:cNvPr>
          <p:cNvGraphicFramePr/>
          <p:nvPr/>
        </p:nvGraphicFramePr>
        <p:xfrm>
          <a:off x="-401047" y="2523923"/>
          <a:ext cx="5421618" cy="3858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1185BA4-6267-9CF4-4169-EB088AF1C145}"/>
              </a:ext>
            </a:extLst>
          </p:cNvPr>
          <p:cNvSpPr txBox="1"/>
          <p:nvPr/>
        </p:nvSpPr>
        <p:spPr>
          <a:xfrm>
            <a:off x="606175" y="130233"/>
            <a:ext cx="1094197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study multiple digestive </a:t>
            </a:r>
            <a:r>
              <a:rPr kumimoji="0" lang="en-I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diseases integrating multiple disciplines  </a:t>
            </a:r>
          </a:p>
        </p:txBody>
      </p:sp>
      <p:graphicFrame>
        <p:nvGraphicFramePr>
          <p:cNvPr id="5" name="Diagram 4">
            <a:extLst>
              <a:ext uri="{FF2B5EF4-FFF2-40B4-BE49-F238E27FC236}">
                <a16:creationId xmlns:a16="http://schemas.microsoft.com/office/drawing/2014/main" id="{7C144C9D-9BE8-6C9C-486B-670540340F82}"/>
              </a:ext>
            </a:extLst>
          </p:cNvPr>
          <p:cNvGraphicFramePr/>
          <p:nvPr/>
        </p:nvGraphicFramePr>
        <p:xfrm>
          <a:off x="2752038" y="2523923"/>
          <a:ext cx="6736219" cy="38585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601B246A-5C6E-66B8-E715-D794C7FB6BDE}"/>
              </a:ext>
            </a:extLst>
          </p:cNvPr>
          <p:cNvSpPr txBox="1"/>
          <p:nvPr/>
        </p:nvSpPr>
        <p:spPr>
          <a:xfrm>
            <a:off x="331561" y="1719071"/>
            <a:ext cx="39296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Inflammatory bowel diseases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&amp; Eosinophilic esophagitis</a:t>
            </a:r>
          </a:p>
        </p:txBody>
      </p:sp>
      <p:sp>
        <p:nvSpPr>
          <p:cNvPr id="7" name="TextBox 6">
            <a:extLst>
              <a:ext uri="{FF2B5EF4-FFF2-40B4-BE49-F238E27FC236}">
                <a16:creationId xmlns:a16="http://schemas.microsoft.com/office/drawing/2014/main" id="{8B9AEA08-8B4E-DADE-248B-A97D998E4C64}"/>
              </a:ext>
            </a:extLst>
          </p:cNvPr>
          <p:cNvSpPr txBox="1"/>
          <p:nvPr/>
        </p:nvSpPr>
        <p:spPr>
          <a:xfrm>
            <a:off x="4768166" y="1753421"/>
            <a:ext cx="28128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Metabolic syndrome</a:t>
            </a:r>
          </a:p>
        </p:txBody>
      </p:sp>
      <p:sp>
        <p:nvSpPr>
          <p:cNvPr id="8" name="TextBox 7">
            <a:extLst>
              <a:ext uri="{FF2B5EF4-FFF2-40B4-BE49-F238E27FC236}">
                <a16:creationId xmlns:a16="http://schemas.microsoft.com/office/drawing/2014/main" id="{A62BF85D-4480-243F-C0AC-96A1D00AE4F4}"/>
              </a:ext>
            </a:extLst>
          </p:cNvPr>
          <p:cNvSpPr txBox="1"/>
          <p:nvPr/>
        </p:nvSpPr>
        <p:spPr>
          <a:xfrm>
            <a:off x="8952715" y="1777128"/>
            <a:ext cx="1940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Liver diseases</a:t>
            </a:r>
          </a:p>
        </p:txBody>
      </p:sp>
      <p:graphicFrame>
        <p:nvGraphicFramePr>
          <p:cNvPr id="9" name="Diagram 8">
            <a:extLst>
              <a:ext uri="{FF2B5EF4-FFF2-40B4-BE49-F238E27FC236}">
                <a16:creationId xmlns:a16="http://schemas.microsoft.com/office/drawing/2014/main" id="{E1DEC9D6-7DCD-18BA-D105-F41B451A6317}"/>
              </a:ext>
            </a:extLst>
          </p:cNvPr>
          <p:cNvGraphicFramePr/>
          <p:nvPr/>
        </p:nvGraphicFramePr>
        <p:xfrm>
          <a:off x="7222446" y="2522705"/>
          <a:ext cx="5421618" cy="38585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26334823"/>
      </p:ext>
    </p:extLst>
  </p:cSld>
  <p:clrMapOvr>
    <a:masterClrMapping/>
  </p:clrMapOvr>
  <mc:AlternateContent xmlns:mc="http://schemas.openxmlformats.org/markup-compatibility/2006" xmlns:p14="http://schemas.microsoft.com/office/powerpoint/2010/main">
    <mc:Choice Requires="p14">
      <p:transition p14:dur="70" advTm="7000"/>
    </mc:Choice>
    <mc:Fallback xmlns="">
      <p:transition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96" y="0"/>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417600" y="335015"/>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123193" y="2466639"/>
            <a:ext cx="9748007" cy="4921347"/>
          </a:xfrm>
          <a:prstGeom prst="rect">
            <a:avLst/>
          </a:prstGeom>
          <a:noFill/>
          <a:ln>
            <a:solidFill>
              <a:schemeClr val="bg1"/>
            </a:solidFill>
          </a:ln>
        </p:spPr>
        <p:txBody>
          <a:bodyPr wrap="square" rtlCol="1">
            <a:spAutoFit/>
          </a:bodyPr>
          <a:lstStyle/>
          <a:p>
            <a:pPr marL="0" marR="0" lvl="0" indent="0" algn="l" defTabSz="514350" rtl="0" eaLnBrk="1" fontAlgn="auto" latinLnBrk="0" hangingPunct="1">
              <a:lnSpc>
                <a:spcPct val="90000"/>
              </a:lnSpc>
              <a:spcBef>
                <a:spcPts val="563"/>
              </a:spcBef>
              <a:spcAft>
                <a:spcPts val="90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1. CAR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 cells: bench to bedside</a:t>
            </a:r>
          </a:p>
          <a:p>
            <a:pPr marL="971550" marR="0" lvl="1" indent="-514350" algn="l" defTabSz="514350" rtl="0" eaLnBrk="1" fontAlgn="auto" latinLnBrk="0" hangingPunct="1">
              <a:lnSpc>
                <a:spcPct val="50000"/>
              </a:lnSpc>
              <a:spcBef>
                <a:spcPts val="563"/>
              </a:spcBef>
              <a:spcAft>
                <a:spcPts val="900"/>
              </a:spcAft>
              <a:buClrTx/>
              <a:buSzTx/>
              <a:buFont typeface="Wingdings" panose="05000000000000000000" pitchFamily="2" charset="2"/>
              <a:buChar char="ü"/>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sym typeface="Wingdings" panose="05000000000000000000" pitchFamily="2" charset="2"/>
              </a:rPr>
              <a:t>Do you have a clinical need that immunotherapy may solve it</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endParaRPr>
          </a:p>
          <a:p>
            <a:pPr marL="971550" marR="0" lvl="1" indent="-514350" algn="l" defTabSz="514350" rtl="0" eaLnBrk="1" fontAlgn="auto" latinLnBrk="0" hangingPunct="1">
              <a:lnSpc>
                <a:spcPct val="50000"/>
              </a:lnSpc>
              <a:spcBef>
                <a:spcPts val="563"/>
              </a:spcBef>
              <a:spcAft>
                <a:spcPts val="90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sym typeface="Wingdings" panose="05000000000000000000" pitchFamily="2" charset="2"/>
              </a:rPr>
              <a:t>Specific proteins that are expressed only on a malignant cell </a:t>
            </a:r>
            <a:endParaRPr kumimoji="0" lang="en-US" altLang="en-US" sz="2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endParaRP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2. Manufacturing solutions</a:t>
            </a:r>
          </a:p>
          <a:p>
            <a:pPr marL="971550" marR="0" lvl="1" indent="-514350" algn="l" defTabSz="514350" rtl="0" eaLnBrk="1" fontAlgn="auto" latinLnBrk="0" hangingPunct="1">
              <a:lnSpc>
                <a:spcPct val="50000"/>
              </a:lnSpc>
              <a:spcBef>
                <a:spcPts val="563"/>
              </a:spcBef>
              <a:spcAft>
                <a:spcPts val="900"/>
              </a:spcAft>
              <a:buClrTx/>
              <a:buSzTx/>
              <a:buFont typeface="Wingdings" panose="05000000000000000000" pitchFamily="2" charset="2"/>
              <a:buChar char="ü"/>
              <a:tabLst/>
              <a:defRPr/>
            </a:pPr>
            <a:r>
              <a:rPr kumimoji="0" lang="en-US" alt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rPr>
              <a:t> infection </a:t>
            </a:r>
            <a:r>
              <a:rPr kumimoji="0" lang="en-US" altLang="en-US" sz="18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sym typeface="Wingdings" panose="05000000000000000000" pitchFamily="2" charset="2"/>
              </a:rPr>
              <a:t>knowledge for in situ transduction- Virology </a:t>
            </a:r>
            <a:endParaRPr kumimoji="0" lang="en-US" alt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endParaRP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alt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3. CAR T Infiltration into the tumor mass</a:t>
            </a:r>
          </a:p>
          <a:p>
            <a:pPr marL="971550" marR="0" lvl="1" indent="-514350" algn="l" defTabSz="514350" rtl="0" eaLnBrk="1" fontAlgn="auto" latinLnBrk="0" hangingPunct="1">
              <a:lnSpc>
                <a:spcPct val="50000"/>
              </a:lnSpc>
              <a:spcBef>
                <a:spcPts val="563"/>
              </a:spcBef>
              <a:spcAft>
                <a:spcPts val="900"/>
              </a:spcAft>
              <a:buClrTx/>
              <a:buSzTx/>
              <a:buFont typeface="Wingdings" panose="05000000000000000000" pitchFamily="2" charset="2"/>
              <a:buChar char="ü"/>
              <a:tabLst/>
              <a:defRPr/>
            </a:pPr>
            <a:r>
              <a:rPr kumimoji="0" lang="en-US" alt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rPr>
              <a:t>Combined </a:t>
            </a:r>
            <a:r>
              <a:rPr kumimoji="0" lang="en-US" altLang="en-US" sz="18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sym typeface="Wingdings" panose="05000000000000000000" pitchFamily="2" charset="2"/>
              </a:rPr>
              <a:t>immunotherapy or other ways to help infiltration of CAR T cells</a:t>
            </a:r>
            <a:endParaRPr kumimoji="0" lang="en-US" alt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endParaRPr>
          </a:p>
          <a:p>
            <a:pPr marL="0" marR="0" lvl="0" indent="0" algn="l" defTabSz="514350" rtl="0" eaLnBrk="1" fontAlgn="auto" latinLnBrk="0" hangingPunct="1">
              <a:lnSpc>
                <a:spcPct val="50000"/>
              </a:lnSpc>
              <a:spcBef>
                <a:spcPts val="563"/>
              </a:spcBef>
              <a:spcAft>
                <a:spcPts val="90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4</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Mathematical modeling </a:t>
            </a:r>
          </a:p>
          <a:p>
            <a:pPr marL="971550" marR="0" lvl="1" indent="-514350" algn="l" defTabSz="514350" rtl="0" eaLnBrk="1" fontAlgn="auto" latinLnBrk="0" hangingPunct="1">
              <a:lnSpc>
                <a:spcPct val="50000"/>
              </a:lnSpc>
              <a:spcBef>
                <a:spcPts val="563"/>
              </a:spcBef>
              <a:spcAft>
                <a:spcPts val="90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sym typeface="Wingdings" panose="05000000000000000000" pitchFamily="2" charset="2"/>
              </a:rPr>
              <a:t>Knowledge in culturing patients tissue/cancer and following multiple parameters</a:t>
            </a:r>
            <a:endParaRPr kumimoji="0" lang="en-US" alt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Wingdings" panose="05000000000000000000" pitchFamily="2" charset="2"/>
            </a:endParaRPr>
          </a:p>
          <a:p>
            <a:pPr marL="0" marR="0" lvl="1" indent="0" algn="l" defTabSz="514350" rtl="0" eaLnBrk="1" fontAlgn="auto" latinLnBrk="0" hangingPunct="1">
              <a:lnSpc>
                <a:spcPct val="50000"/>
              </a:lnSpc>
              <a:spcBef>
                <a:spcPts val="563"/>
              </a:spcBef>
              <a:spcAft>
                <a:spcPts val="900"/>
              </a:spcAft>
              <a:buClrTx/>
              <a:buSzTx/>
              <a:buFontTx/>
              <a:buNone/>
              <a:tabLst/>
              <a:defRPr/>
            </a:pPr>
            <a:r>
              <a:rPr kumimoji="0" lang="en-US" alt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5. CAR T cells as cargo for other </a:t>
            </a:r>
            <a:r>
              <a:rPr kumimoji="0" lang="en-US" altLang="en-US" sz="27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diseases</a:t>
            </a:r>
            <a:r>
              <a:rPr kumimoji="0" lang="en-US" altLang="en-US" sz="27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Wingdings" panose="05000000000000000000" pitchFamily="2" charset="2"/>
              </a:rPr>
              <a:t> </a:t>
            </a:r>
          </a:p>
          <a:p>
            <a:pPr marL="971550" marR="0" lvl="1" indent="-514350" algn="l" defTabSz="514350" rtl="0" eaLnBrk="1" fontAlgn="auto" latinLnBrk="0" hangingPunct="1">
              <a:lnSpc>
                <a:spcPct val="50000"/>
              </a:lnSpc>
              <a:spcBef>
                <a:spcPts val="563"/>
              </a:spcBef>
              <a:spcAft>
                <a:spcPts val="900"/>
              </a:spcAft>
              <a:buClrTx/>
              <a:buSzTx/>
              <a:buFont typeface="Wingdings" panose="05000000000000000000" pitchFamily="2" charset="2"/>
              <a:buChar char="ü"/>
              <a:tabLst/>
              <a:defRPr/>
            </a:pPr>
            <a:r>
              <a:rPr kumimoji="0" lang="en-US" altLang="en-US" sz="1800" b="0" i="0" u="none" strike="noStrike" kern="1200" cap="none" spc="0" normalizeH="0" baseline="0" noProof="0" dirty="0" smtClean="0">
                <a:ln>
                  <a:noFill/>
                </a:ln>
                <a:solidFill>
                  <a:prstClr val="white">
                    <a:lumMod val="50000"/>
                  </a:prstClr>
                </a:solidFill>
                <a:effectLst/>
                <a:uLnTx/>
                <a:uFillTx/>
                <a:latin typeface="Calibri" panose="020F0502020204030204"/>
                <a:ea typeface="+mn-ea"/>
                <a:cs typeface="+mn-cs"/>
                <a:sym typeface="Wingdings" panose="05000000000000000000" pitchFamily="2" charset="2"/>
              </a:rPr>
              <a:t>Do you have a protein that you would like to secrete in a specific area to solve a disease</a:t>
            </a:r>
          </a:p>
          <a:p>
            <a:pPr marL="0" marR="0" lvl="1" indent="0" algn="l" defTabSz="514350" rtl="0" eaLnBrk="1" fontAlgn="auto" latinLnBrk="0" hangingPunct="1">
              <a:lnSpc>
                <a:spcPct val="50000"/>
              </a:lnSpc>
              <a:spcBef>
                <a:spcPts val="563"/>
              </a:spcBef>
              <a:spcAft>
                <a:spcPts val="900"/>
              </a:spcAft>
              <a:buClrTx/>
              <a:buSzTx/>
              <a:buFontTx/>
              <a:buNone/>
              <a:tabLst/>
              <a:defRPr/>
            </a:pPr>
            <a:endParaRPr kumimoji="0" lang="en-US" alt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a:srcRect l="9494" t="45937"/>
          <a:stretch/>
        </p:blipFill>
        <p:spPr>
          <a:xfrm>
            <a:off x="3962400" y="1107368"/>
            <a:ext cx="3667998" cy="1251522"/>
          </a:xfrm>
          <a:prstGeom prst="rect">
            <a:avLst/>
          </a:prstGeom>
        </p:spPr>
      </p:pic>
    </p:spTree>
    <p:extLst>
      <p:ext uri="{BB962C8B-B14F-4D97-AF65-F5344CB8AC3E}">
        <p14:creationId xmlns:p14="http://schemas.microsoft.com/office/powerpoint/2010/main" val="14925996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31471"/>
            <a:ext cx="10337800" cy="554037"/>
          </a:xfrm>
        </p:spPr>
        <p:txBody>
          <a:bodyPr>
            <a:normAutofit fontScale="90000"/>
          </a:bodyPr>
          <a:lstStyle/>
          <a:p>
            <a:pPr algn="l"/>
            <a:r>
              <a:rPr lang="en-US" sz="3100" b="1" dirty="0" smtClean="0"/>
              <a:t>Instructions:</a:t>
            </a:r>
            <a:br>
              <a:rPr lang="en-US" sz="3100" b="1" dirty="0" smtClean="0"/>
            </a:br>
            <a:r>
              <a:rPr lang="en-US" sz="1800" b="1" dirty="0" smtClean="0"/>
              <a:t/>
            </a:r>
            <a:br>
              <a:rPr lang="en-US" sz="1800" b="1" dirty="0" smtClean="0"/>
            </a:br>
            <a:r>
              <a:rPr lang="en-US" sz="2700" b="1" dirty="0"/>
              <a:t>1</a:t>
            </a:r>
            <a:r>
              <a:rPr lang="en-US" sz="1800" b="1" dirty="0" smtClean="0"/>
              <a:t>. </a:t>
            </a:r>
            <a:r>
              <a:rPr lang="en-US" sz="2700" b="1" dirty="0" smtClean="0"/>
              <a:t>Presentation in English, you can talk in Hebrew</a:t>
            </a:r>
            <a:br>
              <a:rPr lang="en-US" sz="2700" b="1" dirty="0" smtClean="0"/>
            </a:br>
            <a:r>
              <a:rPr lang="en-US" sz="2700" b="1" dirty="0" smtClean="0"/>
              <a:t>2. </a:t>
            </a:r>
            <a:r>
              <a:rPr lang="en-US" sz="2700" b="1" dirty="0" smtClean="0">
                <a:solidFill>
                  <a:srgbClr val="FF0000"/>
                </a:solidFill>
              </a:rPr>
              <a:t>Five</a:t>
            </a:r>
            <a:r>
              <a:rPr lang="en-US" sz="2700" b="1" dirty="0" smtClean="0"/>
              <a:t> minutes no longer, you will be stopped</a:t>
            </a:r>
            <a:br>
              <a:rPr lang="en-US" sz="2700" b="1" dirty="0" smtClean="0"/>
            </a:br>
            <a:r>
              <a:rPr lang="en-US" sz="2700" b="1" dirty="0" smtClean="0"/>
              <a:t>3. use these slides, additional slides can be put during the time frame of 5 minutes</a:t>
            </a:r>
            <a:br>
              <a:rPr lang="en-US" sz="2700" b="1" dirty="0" smtClean="0"/>
            </a:br>
            <a:r>
              <a:rPr lang="en-US" sz="2700" b="1" dirty="0" smtClean="0"/>
              <a:t>4. No need to show data the purpose is the </a:t>
            </a:r>
            <a:r>
              <a:rPr lang="en-US" sz="2700" b="1" dirty="0" smtClean="0">
                <a:solidFill>
                  <a:srgbClr val="FF0000"/>
                </a:solidFill>
              </a:rPr>
              <a:t>Ecosystem in </a:t>
            </a:r>
            <a:r>
              <a:rPr lang="en-US" sz="2700" b="1" dirty="0" err="1" smtClean="0">
                <a:solidFill>
                  <a:srgbClr val="FF0000"/>
                </a:solidFill>
              </a:rPr>
              <a:t>Ichilov</a:t>
            </a:r>
            <a:r>
              <a:rPr lang="en-US" sz="2700" b="1" dirty="0" smtClean="0"/>
              <a:t/>
            </a:r>
            <a:br>
              <a:rPr lang="en-US" sz="2700" b="1" dirty="0" smtClean="0"/>
            </a:br>
            <a:r>
              <a:rPr lang="en-US" sz="2700" b="1" dirty="0" smtClean="0"/>
              <a:t>5. Keep in mind, how will I Know other labs. In order to make more collaborations </a:t>
            </a:r>
            <a:endParaRPr lang="he-IL" sz="2700" b="1" dirty="0"/>
          </a:p>
        </p:txBody>
      </p:sp>
      <p:sp>
        <p:nvSpPr>
          <p:cNvPr id="3" name="TextBox 2"/>
          <p:cNvSpPr txBox="1"/>
          <p:nvPr/>
        </p:nvSpPr>
        <p:spPr>
          <a:xfrm>
            <a:off x="362464" y="510745"/>
            <a:ext cx="8608541" cy="461665"/>
          </a:xfrm>
          <a:prstGeom prst="rect">
            <a:avLst/>
          </a:prstGeom>
          <a:solidFill>
            <a:schemeClr val="accent1">
              <a:lumMod val="60000"/>
              <a:lumOff val="40000"/>
            </a:schemeClr>
          </a:solid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Ichilov</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Scientific Ecosystem</a:t>
            </a: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172012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0691" y="908684"/>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interest</a:t>
            </a:r>
          </a:p>
        </p:txBody>
      </p:sp>
      <p:sp>
        <p:nvSpPr>
          <p:cNvPr id="3" name="Chevron 2"/>
          <p:cNvSpPr/>
          <p:nvPr/>
        </p:nvSpPr>
        <p:spPr>
          <a:xfrm>
            <a:off x="1672896" y="1046535"/>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1351005" y="1513898"/>
          <a:ext cx="9770076" cy="459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351005" y="2892829"/>
            <a:ext cx="2248406" cy="646331"/>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Core Facility TLVMC- Sammy Ofer, 10 floor</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5" name="TextBox 4"/>
          <p:cNvSpPr txBox="1"/>
          <p:nvPr/>
        </p:nvSpPr>
        <p:spPr>
          <a:xfrm>
            <a:off x="3873731" y="2892829"/>
            <a:ext cx="2222271" cy="36933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Ziv Itach Abramovitch</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TextBox 6"/>
          <p:cNvSpPr txBox="1"/>
          <p:nvPr/>
        </p:nvSpPr>
        <p:spPr>
          <a:xfrm>
            <a:off x="6386270" y="2846662"/>
            <a:ext cx="2222271" cy="646331"/>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Service for research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labs</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p:cNvSpPr txBox="1"/>
          <p:nvPr/>
        </p:nvSpPr>
        <p:spPr>
          <a:xfrm>
            <a:off x="8882861" y="2754329"/>
            <a:ext cx="2222271" cy="203132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Access to expensive and advanced research equipment shared by several laboratories to reduce costs and maintenance.</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2886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2990" y="487740"/>
            <a:ext cx="6096000" cy="1709571"/>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BD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FACSCanto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II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benchtop analyzer delivers high-performance multicolor analysis and is configured with 3 lasers; Violet 405, Blue 488 and Red 640. The instrument can accommodate the detection of up to 8 colors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simultaneously.</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60" y="4075674"/>
            <a:ext cx="3329595" cy="2230829"/>
          </a:xfrm>
          <a:prstGeom prst="rect">
            <a:avLst/>
          </a:prstGeom>
        </p:spPr>
      </p:pic>
      <p:grpSp>
        <p:nvGrpSpPr>
          <p:cNvPr id="11" name="Group 10"/>
          <p:cNvGrpSpPr/>
          <p:nvPr/>
        </p:nvGrpSpPr>
        <p:grpSpPr>
          <a:xfrm>
            <a:off x="4354023" y="4075674"/>
            <a:ext cx="3376813" cy="2316813"/>
            <a:chOff x="1095326" y="1124744"/>
            <a:chExt cx="3768574" cy="2898168"/>
          </a:xfrm>
        </p:grpSpPr>
        <p:pic>
          <p:nvPicPr>
            <p:cNvPr id="12" name="Picture 11"/>
            <p:cNvPicPr>
              <a:picLocks noChangeAspect="1"/>
            </p:cNvPicPr>
            <p:nvPr/>
          </p:nvPicPr>
          <p:blipFill>
            <a:blip r:embed="rId3"/>
            <a:stretch>
              <a:fillRect/>
            </a:stretch>
          </p:blipFill>
          <p:spPr>
            <a:xfrm>
              <a:off x="1115616" y="1124744"/>
              <a:ext cx="1800199" cy="1386117"/>
            </a:xfrm>
            <a:prstGeom prst="rect">
              <a:avLst/>
            </a:prstGeom>
          </p:spPr>
        </p:pic>
        <p:pic>
          <p:nvPicPr>
            <p:cNvPr id="13" name="Picture 12"/>
            <p:cNvPicPr preferRelativeResize="0">
              <a:picLocks/>
            </p:cNvPicPr>
            <p:nvPr/>
          </p:nvPicPr>
          <p:blipFill>
            <a:blip r:embed="rId4"/>
            <a:stretch>
              <a:fillRect/>
            </a:stretch>
          </p:blipFill>
          <p:spPr>
            <a:xfrm>
              <a:off x="3059832" y="1140054"/>
              <a:ext cx="1800000" cy="1386000"/>
            </a:xfrm>
            <a:prstGeom prst="rect">
              <a:avLst/>
            </a:prstGeom>
          </p:spPr>
        </p:pic>
        <p:pic>
          <p:nvPicPr>
            <p:cNvPr id="14" name="Picture 13"/>
            <p:cNvPicPr preferRelativeResize="0">
              <a:picLocks/>
            </p:cNvPicPr>
            <p:nvPr/>
          </p:nvPicPr>
          <p:blipFill>
            <a:blip r:embed="rId5"/>
            <a:stretch>
              <a:fillRect/>
            </a:stretch>
          </p:blipFill>
          <p:spPr>
            <a:xfrm>
              <a:off x="1095326" y="2636912"/>
              <a:ext cx="1800000" cy="1386000"/>
            </a:xfrm>
            <a:prstGeom prst="rect">
              <a:avLst/>
            </a:prstGeom>
          </p:spPr>
        </p:pic>
        <p:pic>
          <p:nvPicPr>
            <p:cNvPr id="15" name="Picture 14"/>
            <p:cNvPicPr preferRelativeResize="0">
              <a:picLocks/>
            </p:cNvPicPr>
            <p:nvPr/>
          </p:nvPicPr>
          <p:blipFill>
            <a:blip r:embed="rId6"/>
            <a:stretch>
              <a:fillRect/>
            </a:stretch>
          </p:blipFill>
          <p:spPr>
            <a:xfrm>
              <a:off x="3063900" y="2636912"/>
              <a:ext cx="1800000" cy="1386000"/>
            </a:xfrm>
            <a:prstGeom prst="rect">
              <a:avLst/>
            </a:prstGeom>
          </p:spPr>
        </p:pic>
      </p:grpSp>
    </p:spTree>
    <p:extLst>
      <p:ext uri="{BB962C8B-B14F-4D97-AF65-F5344CB8AC3E}">
        <p14:creationId xmlns:p14="http://schemas.microsoft.com/office/powerpoint/2010/main" val="2997452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90" y="3446859"/>
            <a:ext cx="4475018" cy="291575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038" y="3831291"/>
            <a:ext cx="2327810" cy="2277083"/>
          </a:xfrm>
          <a:prstGeom prst="rect">
            <a:avLst/>
          </a:prstGeom>
        </p:spPr>
      </p:pic>
      <p:pic>
        <p:nvPicPr>
          <p:cNvPr id="9" name="Picture 2" descr="תוצאת תמונה עבור ‪sorter FACS‬‏"/>
          <p:cNvPicPr>
            <a:picLocks noChangeAspect="1" noChangeArrowheads="1"/>
          </p:cNvPicPr>
          <p:nvPr/>
        </p:nvPicPr>
        <p:blipFill rotWithShape="1">
          <a:blip r:embed="rId4">
            <a:extLst>
              <a:ext uri="{28A0092B-C50C-407E-A947-70E740481C1C}">
                <a14:useLocalDpi xmlns:a14="http://schemas.microsoft.com/office/drawing/2010/main" val="0"/>
              </a:ext>
            </a:extLst>
          </a:blip>
          <a:srcRect l="55043"/>
          <a:stretch/>
        </p:blipFill>
        <p:spPr bwMode="auto">
          <a:xfrm>
            <a:off x="8116491" y="3574723"/>
            <a:ext cx="1901289" cy="25336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2990" y="487740"/>
            <a:ext cx="6096000" cy="1709571"/>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BD </a:t>
            </a:r>
            <a:r>
              <a:rPr kumimoji="0" lang="en-U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FACSAriaIII</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cell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sorter is equipped with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lasers lines;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375nm, 405nm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488nm, 561nm and 633nm, enabling simultaneous multicolor analysis of up to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18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parameters. It is designed to precisely sort cells at high flow speeds. </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75906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90" y="3832166"/>
            <a:ext cx="3769803" cy="2821709"/>
          </a:xfrm>
          <a:prstGeom prst="rect">
            <a:avLst/>
          </a:prstGeom>
        </p:spPr>
      </p:pic>
      <p:pic>
        <p:nvPicPr>
          <p:cNvPr id="11" name="Picture 2" descr="תוצאת תמונה עבור ‪confocal micros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250" y="3832165"/>
            <a:ext cx="2821709" cy="2821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תמונה קשור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416" y="3832165"/>
            <a:ext cx="2821709" cy="28217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2990" y="105078"/>
            <a:ext cx="6096000" cy="1709571"/>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333333"/>
                </a:solidFill>
                <a:effectLst/>
                <a:uLnTx/>
                <a:uFillTx/>
                <a:latin typeface="Calibri" panose="020F0502020204030204"/>
                <a:ea typeface="+mn-ea"/>
                <a:cs typeface="+mn-cs"/>
              </a:rPr>
              <a:t>Zeiss </a:t>
            </a:r>
            <a:r>
              <a:rPr kumimoji="0" lang="en-US" sz="1800" b="1" i="0" u="none" strike="noStrike" kern="1200" cap="none" spc="0" normalizeH="0" baseline="0" noProof="0" dirty="0">
                <a:ln>
                  <a:noFill/>
                </a:ln>
                <a:solidFill>
                  <a:srgbClr val="333333"/>
                </a:solidFill>
                <a:effectLst/>
                <a:uLnTx/>
                <a:uFillTx/>
                <a:latin typeface="Calibri" panose="020F0502020204030204"/>
                <a:ea typeface="+mn-ea"/>
                <a:cs typeface="+mn-cs"/>
              </a:rPr>
              <a:t>LSM700 </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is a laser scanning confocal system attached to an inverted motorized </a:t>
            </a:r>
            <a:r>
              <a:rPr kumimoji="0" lang="en-US" sz="1800" b="0" i="0" u="none" strike="noStrike" kern="1200" cap="none" spc="0" normalizeH="0" baseline="0" noProof="0" dirty="0" smtClean="0">
                <a:ln>
                  <a:noFill/>
                </a:ln>
                <a:solidFill>
                  <a:srgbClr val="333333"/>
                </a:solidFill>
                <a:effectLst/>
                <a:uLnTx/>
                <a:uFillTx/>
                <a:latin typeface="Calibri" panose="020F0502020204030204"/>
                <a:ea typeface="+mn-ea"/>
                <a:cs typeface="+mn-cs"/>
              </a:rPr>
              <a:t>microscope. </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Its variable secondary dichroic </a:t>
            </a:r>
            <a:r>
              <a:rPr kumimoji="0" lang="en-US" sz="1800" b="0" i="0" u="none" strike="noStrike" kern="1200" cap="none" spc="0" normalizeH="0" baseline="0" noProof="0" dirty="0" err="1" smtClean="0">
                <a:ln>
                  <a:noFill/>
                </a:ln>
                <a:solidFill>
                  <a:srgbClr val="333333"/>
                </a:solidFill>
                <a:effectLst/>
                <a:uLnTx/>
                <a:uFillTx/>
                <a:latin typeface="Calibri" panose="020F0502020204030204"/>
                <a:ea typeface="+mn-ea"/>
                <a:cs typeface="+mn-cs"/>
              </a:rPr>
              <a:t>beamsplitter</a:t>
            </a:r>
            <a:r>
              <a:rPr kumimoji="0" lang="en-US" sz="1800" b="0" i="0" u="none" strike="noStrike" kern="1200" cap="none" spc="0" normalizeH="0" baseline="0" noProof="0" dirty="0" smtClean="0">
                <a:ln>
                  <a:noFill/>
                </a:ln>
                <a:solidFill>
                  <a:srgbClr val="333333"/>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splits emission signals between the two PMTs and the cutoff can be freely selected in 1nm steps. </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22286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 y="4392553"/>
            <a:ext cx="3215728" cy="2142029"/>
          </a:xfrm>
          <a:prstGeom prst="rect">
            <a:avLst/>
          </a:prstGeom>
        </p:spPr>
      </p:pic>
      <p:pic>
        <p:nvPicPr>
          <p:cNvPr id="7" name="Picture 6" descr="Spectral Unmixing using IVIS Spectrum Imaging System">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627975" y="4392553"/>
            <a:ext cx="1750360" cy="2142029"/>
          </a:xfrm>
          <a:prstGeom prst="rect">
            <a:avLst/>
          </a:prstGeom>
          <a:noFill/>
          <a:ln>
            <a:noFill/>
          </a:ln>
        </p:spPr>
      </p:pic>
      <p:pic>
        <p:nvPicPr>
          <p:cNvPr id="8" name="Picture 2" descr="תוצאת תמונה עבור ‪I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5320" y="4392553"/>
            <a:ext cx="5259632" cy="21420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3606" y="110988"/>
            <a:ext cx="8440189" cy="25853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IVIS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Lumina III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capable of imaging both fluorescent and bioluminescent reporters. The system is equipped with up to 26 filter sets that can be used to image reporters that emit from green to near-infrared. </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Features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and Benefits:</a:t>
            </a:r>
          </a:p>
          <a:p>
            <a:pPr marL="0" marR="0" lvl="0" indent="0" algn="l" defTabSz="914400" rtl="0" eaLnBrk="1" fontAlgn="auto" latinLnBrk="0" hangingPunct="1">
              <a:lnSpc>
                <a:spcPct val="15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Exquisite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sensitivity in bioluminescence</a:t>
            </a:r>
          </a:p>
          <a:p>
            <a:pPr marL="0" marR="0" lvl="0" indent="0" algn="l" defTabSz="914400" rtl="0" eaLnBrk="1" fontAlgn="auto" latinLnBrk="0" hangingPunct="1">
              <a:lnSpc>
                <a:spcPct val="15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Full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fluorescence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tunability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through the NIR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spectrum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472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606" y="110988"/>
            <a:ext cx="8440189" cy="4648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Widefield Upright BX53 (Olympus)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Fluorescence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Microscopy for slides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424" y="1471353"/>
            <a:ext cx="3232415" cy="4472246"/>
          </a:xfrm>
          <a:prstGeom prst="rect">
            <a:avLst/>
          </a:prstGeom>
        </p:spPr>
      </p:pic>
    </p:spTree>
    <p:extLst>
      <p:ext uri="{BB962C8B-B14F-4D97-AF65-F5344CB8AC3E}">
        <p14:creationId xmlns:p14="http://schemas.microsoft.com/office/powerpoint/2010/main" val="2288368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532" y="3989045"/>
            <a:ext cx="3679422" cy="2868955"/>
          </a:xfrm>
          <a:prstGeom prst="rect">
            <a:avLst/>
          </a:prstGeom>
        </p:spPr>
      </p:pic>
      <p:sp>
        <p:nvSpPr>
          <p:cNvPr id="3" name="Rectangle 2"/>
          <p:cNvSpPr/>
          <p:nvPr/>
        </p:nvSpPr>
        <p:spPr>
          <a:xfrm>
            <a:off x="205047" y="343330"/>
            <a:ext cx="6661265" cy="17030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333333"/>
                </a:solidFill>
                <a:effectLst/>
                <a:uLnTx/>
                <a:uFillTx/>
                <a:latin typeface="Noto Sans"/>
                <a:ea typeface="+mn-ea"/>
                <a:cs typeface="+mn-cs"/>
              </a:rPr>
              <a:t>IncuCyte</a:t>
            </a:r>
            <a:r>
              <a:rPr kumimoji="0" lang="en-US" sz="1800" b="1" i="0" u="none" strike="noStrike" kern="1200" cap="none" spc="0" normalizeH="0" baseline="0" noProof="0" dirty="0" smtClean="0">
                <a:ln>
                  <a:noFill/>
                </a:ln>
                <a:solidFill>
                  <a:srgbClr val="333333"/>
                </a:solidFill>
                <a:effectLst/>
                <a:uLnTx/>
                <a:uFillTx/>
                <a:latin typeface="Noto Sans"/>
                <a:ea typeface="+mn-ea"/>
                <a:cs typeface="+mn-cs"/>
              </a:rPr>
              <a:t> </a:t>
            </a:r>
            <a:r>
              <a:rPr kumimoji="0" lang="en-US" sz="1800" b="1" i="0" u="none" strike="noStrike" kern="1200" cap="none" spc="0" normalizeH="0" baseline="0" noProof="0" dirty="0">
                <a:ln>
                  <a:noFill/>
                </a:ln>
                <a:solidFill>
                  <a:srgbClr val="333333"/>
                </a:solidFill>
                <a:effectLst/>
                <a:uLnTx/>
                <a:uFillTx/>
                <a:latin typeface="Noto Sans"/>
                <a:ea typeface="+mn-ea"/>
                <a:cs typeface="+mn-cs"/>
              </a:rPr>
              <a:t>S3 </a:t>
            </a:r>
            <a:r>
              <a:rPr kumimoji="0" lang="en-US" sz="1800" b="0" i="0" u="none" strike="noStrike" kern="1200" cap="none" spc="0" normalizeH="0" baseline="0" noProof="0" dirty="0">
                <a:ln>
                  <a:noFill/>
                </a:ln>
                <a:solidFill>
                  <a:srgbClr val="333333"/>
                </a:solidFill>
                <a:effectLst/>
                <a:uLnTx/>
                <a:uFillTx/>
                <a:latin typeface="Noto Sans"/>
                <a:ea typeface="+mn-ea"/>
                <a:cs typeface="+mn-cs"/>
              </a:rPr>
              <a:t>is a flexible assay platform that sits inside a standard tissue culture incubator and automatically acquires and analyzes phase and fluorescent images for days, weeks, or even months!</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11"/>
          <p:cNvSpPr/>
          <p:nvPr/>
        </p:nvSpPr>
        <p:spPr>
          <a:xfrm>
            <a:off x="205047" y="1891035"/>
            <a:ext cx="6096000" cy="424731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333333"/>
                </a:solidFill>
                <a:effectLst/>
                <a:uLnTx/>
                <a:uFillTx/>
                <a:latin typeface="Noto Sans"/>
                <a:ea typeface="+mn-ea"/>
                <a:cs typeface="+mn-cs"/>
              </a:rPr>
              <a:t> Long </a:t>
            </a:r>
            <a:r>
              <a:rPr kumimoji="0" lang="en-US" sz="1800" b="0" i="0" u="none" strike="noStrike" kern="1200" cap="none" spc="0" normalizeH="0" baseline="0" noProof="0" dirty="0">
                <a:ln>
                  <a:noFill/>
                </a:ln>
                <a:solidFill>
                  <a:srgbClr val="333333"/>
                </a:solidFill>
                <a:effectLst/>
                <a:uLnTx/>
                <a:uFillTx/>
                <a:latin typeface="Noto Sans"/>
                <a:ea typeface="+mn-ea"/>
                <a:cs typeface="+mn-cs"/>
              </a:rPr>
              <a:t>Term Imaging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Noto Sans"/>
                <a:ea typeface="+mn-ea"/>
                <a:cs typeface="+mn-cs"/>
              </a:rPr>
              <a:t>Housed inside a standard tissue culture incubator for long term imaging.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Noto Sans"/>
                <a:ea typeface="+mn-ea"/>
                <a:cs typeface="+mn-cs"/>
              </a:rPr>
              <a:t>Media can easily be changed without disruption of the imaging experiment.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Noto Sans"/>
                <a:ea typeface="+mn-ea"/>
                <a:cs typeface="+mn-cs"/>
              </a:rPr>
              <a:t>Experiment can be monitored from any computer with the software for convenience.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333333"/>
                </a:solidFill>
                <a:effectLst/>
                <a:uLnTx/>
                <a:uFillTx/>
                <a:latin typeface="Noto Sans"/>
                <a:ea typeface="+mn-ea"/>
                <a:cs typeface="+mn-cs"/>
              </a:rPr>
              <a:t> Most multi well </a:t>
            </a:r>
            <a:r>
              <a:rPr kumimoji="0" lang="en-US" sz="1800" b="0" i="0" u="none" strike="noStrike" kern="1200" cap="none" spc="0" normalizeH="0" baseline="0" noProof="0" dirty="0">
                <a:ln>
                  <a:noFill/>
                </a:ln>
                <a:solidFill>
                  <a:srgbClr val="333333"/>
                </a:solidFill>
                <a:effectLst/>
                <a:uLnTx/>
                <a:uFillTx/>
                <a:latin typeface="Noto Sans"/>
                <a:ea typeface="+mn-ea"/>
                <a:cs typeface="+mn-cs"/>
              </a:rPr>
              <a:t>plates can easily be accommodated</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333333"/>
                </a:solidFill>
                <a:effectLst/>
                <a:uLnTx/>
                <a:uFillTx/>
                <a:latin typeface="Noto Sans"/>
                <a:ea typeface="+mn-ea"/>
                <a:cs typeface="+mn-cs"/>
              </a:rPr>
              <a:t> 6 </a:t>
            </a:r>
            <a:r>
              <a:rPr kumimoji="0" lang="en-US" sz="1800" b="0" i="0" u="none" strike="noStrike" kern="1200" cap="none" spc="0" normalizeH="0" baseline="0" noProof="0" dirty="0">
                <a:ln>
                  <a:noFill/>
                </a:ln>
                <a:solidFill>
                  <a:srgbClr val="333333"/>
                </a:solidFill>
                <a:effectLst/>
                <a:uLnTx/>
                <a:uFillTx/>
                <a:latin typeface="Noto Sans"/>
                <a:ea typeface="+mn-ea"/>
                <a:cs typeface="+mn-cs"/>
              </a:rPr>
              <a:t>different experiments can be simultaneously imaged </a:t>
            </a:r>
            <a:r>
              <a:rPr kumimoji="0" lang="en-US" sz="1800" b="0" i="0" u="none" strike="noStrike" kern="1200" cap="none" spc="0" normalizeH="0" baseline="0" noProof="0" dirty="0" smtClean="0">
                <a:ln>
                  <a:noFill/>
                </a:ln>
                <a:solidFill>
                  <a:srgbClr val="333333"/>
                </a:solidFill>
                <a:effectLst/>
                <a:uLnTx/>
                <a:uFillTx/>
                <a:latin typeface="Noto Sans"/>
                <a:ea typeface="+mn-ea"/>
                <a:cs typeface="+mn-cs"/>
              </a:rPr>
              <a:t> </a:t>
            </a:r>
            <a:br>
              <a:rPr kumimoji="0" lang="en-US" sz="1800" b="0" i="0" u="none" strike="noStrike" kern="1200" cap="none" spc="0" normalizeH="0" baseline="0" noProof="0" dirty="0" smtClean="0">
                <a:ln>
                  <a:noFill/>
                </a:ln>
                <a:solidFill>
                  <a:srgbClr val="333333"/>
                </a:solidFill>
                <a:effectLst/>
                <a:uLnTx/>
                <a:uFillTx/>
                <a:latin typeface="Noto Sans"/>
                <a:ea typeface="+mn-ea"/>
                <a:cs typeface="+mn-cs"/>
              </a:rPr>
            </a:br>
            <a:r>
              <a:rPr kumimoji="0" lang="en-US" sz="1800" b="0" i="0" u="none" strike="noStrike" kern="1200" cap="none" spc="0" normalizeH="0" baseline="0" noProof="0" dirty="0" smtClean="0">
                <a:ln>
                  <a:noFill/>
                </a:ln>
                <a:solidFill>
                  <a:srgbClr val="333333"/>
                </a:solidFill>
                <a:effectLst/>
                <a:uLnTx/>
                <a:uFillTx/>
                <a:latin typeface="Noto Sans"/>
                <a:ea typeface="+mn-ea"/>
                <a:cs typeface="+mn-cs"/>
              </a:rPr>
              <a:t>  and </a:t>
            </a:r>
            <a:r>
              <a:rPr kumimoji="0" lang="en-US" sz="1800" b="0" i="0" u="none" strike="noStrike" kern="1200" cap="none" spc="0" normalizeH="0" baseline="0" noProof="0" dirty="0">
                <a:ln>
                  <a:noFill/>
                </a:ln>
                <a:solidFill>
                  <a:srgbClr val="333333"/>
                </a:solidFill>
                <a:effectLst/>
                <a:uLnTx/>
                <a:uFillTx/>
                <a:latin typeface="Noto Sans"/>
                <a:ea typeface="+mn-ea"/>
                <a:cs typeface="+mn-cs"/>
              </a:rPr>
              <a:t>monitored.</a:t>
            </a:r>
          </a:p>
        </p:txBody>
      </p:sp>
      <p:sp>
        <p:nvSpPr>
          <p:cNvPr id="13" name="TextBox 12"/>
          <p:cNvSpPr txBox="1"/>
          <p:nvPr/>
        </p:nvSpPr>
        <p:spPr>
          <a:xfrm rot="1640409">
            <a:off x="8046619" y="749185"/>
            <a:ext cx="3990452" cy="156966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prstClr val="black"/>
                </a:solidFill>
                <a:effectLst/>
                <a:uLnTx/>
                <a:uFillTx/>
                <a:latin typeface="Calibri" panose="020F0502020204030204"/>
                <a:ea typeface="+mn-ea"/>
                <a:cs typeface="+mn-cs"/>
              </a:rPr>
              <a:t>Soon!!!</a:t>
            </a:r>
            <a:endParaRPr kumimoji="0" lang="he-IL" sz="9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25318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a:t>
            </a: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1631092" y="1441622"/>
          <a:ext cx="9028671" cy="434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715113" y="2770955"/>
            <a:ext cx="3024036" cy="2308324"/>
          </a:xfrm>
          <a:prstGeom prst="rect">
            <a:avLst/>
          </a:prstGeom>
          <a:noFill/>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FACSAria</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III- Sorter   </a:t>
            </a:r>
            <a:b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up to 18 colors.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FACSCanto</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II- up to 8 colors.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Confocal microscope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Fluoresce microscopy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Incucyte</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live cell imaging.</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TextBox 6"/>
          <p:cNvSpPr txBox="1"/>
          <p:nvPr/>
        </p:nvSpPr>
        <p:spPr>
          <a:xfrm>
            <a:off x="7857322" y="2770955"/>
            <a:ext cx="3323295" cy="1754326"/>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wide variety of assays are available, including antigen characterization, live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assays, and monitoring of intracellular processes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cell-cell interactions.</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115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3ECFF-2702-64CF-66DE-7637011447DB}"/>
              </a:ext>
            </a:extLst>
          </p:cNvPr>
          <p:cNvSpPr txBox="1"/>
          <p:nvPr/>
        </p:nvSpPr>
        <p:spPr>
          <a:xfrm>
            <a:off x="312516" y="99420"/>
            <a:ext cx="4917030" cy="21938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IL"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 integrated research approach</a:t>
            </a:r>
          </a:p>
        </p:txBody>
      </p:sp>
      <p:graphicFrame>
        <p:nvGraphicFramePr>
          <p:cNvPr id="4" name="Diagram 3">
            <a:extLst>
              <a:ext uri="{FF2B5EF4-FFF2-40B4-BE49-F238E27FC236}">
                <a16:creationId xmlns:a16="http://schemas.microsoft.com/office/drawing/2014/main" id="{7ABA8CD2-FFE1-171F-098F-AB98E136698C}"/>
              </a:ext>
            </a:extLst>
          </p:cNvPr>
          <p:cNvGraphicFramePr/>
          <p:nvPr/>
        </p:nvGraphicFramePr>
        <p:xfrm>
          <a:off x="3240912" y="428263"/>
          <a:ext cx="9115980" cy="6170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3962669"/>
      </p:ext>
    </p:extLst>
  </p:cSld>
  <p:clrMapOvr>
    <a:masterClrMapping/>
  </p:clrMapOvr>
  <mc:AlternateContent xmlns:mc="http://schemas.openxmlformats.org/markup-compatibility/2006" xmlns:p14="http://schemas.microsoft.com/office/powerpoint/2010/main">
    <mc:Choice Requires="p14">
      <p:transition p14:dur="70" advTm="7000"/>
    </mc:Choice>
    <mc:Fallback xmlns="">
      <p:transition advTm="700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is needed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 order to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4793" y="2072081"/>
            <a:ext cx="9748007" cy="646331"/>
          </a:xfrm>
          <a:prstGeom prst="rect">
            <a:avLst/>
          </a:prstGeom>
          <a:noFill/>
          <a:ln>
            <a:solidFill>
              <a:schemeClr val="accent6">
                <a:lumMod val="50000"/>
              </a:schemeClr>
            </a:solidFill>
          </a:ln>
        </p:spPr>
        <p:txBody>
          <a:bodyPr wrap="square" rtlCol="1">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Type here…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60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blip>
          <a:srcRect/>
          <a:stretch>
            <a:fillRect l="-40000" r="-21000" b="-9000"/>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994122"/>
          </a:xfrm>
        </p:spPr>
        <p:txBody>
          <a:bodyPr/>
          <a:lstStyle/>
          <a:p>
            <a:r>
              <a:rPr lang="he-IL" dirty="0">
                <a:solidFill>
                  <a:srgbClr val="FF0000"/>
                </a:solidFill>
              </a:rPr>
              <a:t>בית החיות של איכילוב</a:t>
            </a: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50026" y="1196753"/>
            <a:ext cx="6491948" cy="4525963"/>
          </a:xfrm>
        </p:spPr>
      </p:pic>
      <p:sp>
        <p:nvSpPr>
          <p:cNvPr id="5" name="Text Placeholder 4"/>
          <p:cNvSpPr>
            <a:spLocks noGrp="1"/>
          </p:cNvSpPr>
          <p:nvPr>
            <p:ph type="body" sz="half" idx="4294967295"/>
          </p:nvPr>
        </p:nvSpPr>
        <p:spPr>
          <a:xfrm>
            <a:off x="5181600" y="5949281"/>
            <a:ext cx="5486400" cy="792087"/>
          </a:xfrm>
        </p:spPr>
        <p:txBody>
          <a:bodyPr>
            <a:normAutofit fontScale="47500" lnSpcReduction="20000"/>
          </a:bodyPr>
          <a:lstStyle/>
          <a:p>
            <a:pPr marL="0" indent="0" algn="just">
              <a:buNone/>
            </a:pPr>
            <a:r>
              <a:rPr lang="he-IL" dirty="0"/>
              <a:t>      ד"ר גלית וינקלר</a:t>
            </a:r>
          </a:p>
          <a:p>
            <a:pPr marL="0" indent="0" algn="just">
              <a:buNone/>
            </a:pPr>
            <a:r>
              <a:rPr lang="he-IL" dirty="0"/>
              <a:t>      וטרינרית מוסדית ומנהלת בית החיות</a:t>
            </a:r>
          </a:p>
          <a:p>
            <a:pPr marL="0" indent="0" algn="just">
              <a:buNone/>
            </a:pPr>
            <a:r>
              <a:rPr lang="he-IL" dirty="0"/>
              <a:t>      052-8250447</a:t>
            </a:r>
          </a:p>
          <a:p>
            <a:pPr marL="0" indent="0">
              <a:buNone/>
            </a:pPr>
            <a:endParaRPr lang="he-IL" dirty="0"/>
          </a:p>
        </p:txBody>
      </p:sp>
    </p:spTree>
    <p:extLst>
      <p:ext uri="{BB962C8B-B14F-4D97-AF65-F5344CB8AC3E}">
        <p14:creationId xmlns:p14="http://schemas.microsoft.com/office/powerpoint/2010/main" val="3219782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188640"/>
            <a:ext cx="8229600" cy="936104"/>
          </a:xfrm>
        </p:spPr>
        <p:txBody>
          <a:bodyPr>
            <a:normAutofit/>
          </a:bodyPr>
          <a:lstStyle/>
          <a:p>
            <a:r>
              <a:rPr lang="he-IL" dirty="0">
                <a:solidFill>
                  <a:srgbClr val="FF0000"/>
                </a:solidFill>
              </a:rPr>
              <a:t>תחומי המחקר בבית החיות</a:t>
            </a:r>
          </a:p>
        </p:txBody>
      </p:sp>
      <p:sp>
        <p:nvSpPr>
          <p:cNvPr id="3" name="מציין מיקום תוכן 2"/>
          <p:cNvSpPr>
            <a:spLocks noGrp="1"/>
          </p:cNvSpPr>
          <p:nvPr>
            <p:ph idx="1"/>
          </p:nvPr>
        </p:nvSpPr>
        <p:spPr>
          <a:xfrm>
            <a:off x="1981200" y="1124744"/>
            <a:ext cx="8291264" cy="5256584"/>
          </a:xfrm>
        </p:spPr>
        <p:txBody>
          <a:bodyPr>
            <a:noAutofit/>
          </a:bodyPr>
          <a:lstStyle/>
          <a:p>
            <a:r>
              <a:rPr lang="he-IL" sz="2800" dirty="0"/>
              <a:t>סרטן</a:t>
            </a:r>
          </a:p>
          <a:p>
            <a:r>
              <a:rPr lang="he-IL" sz="2800" dirty="0"/>
              <a:t> מחלות אוטואימוניות</a:t>
            </a:r>
          </a:p>
          <a:p>
            <a:r>
              <a:rPr lang="he-IL" sz="2800" dirty="0"/>
              <a:t>מחלות זיהומיות</a:t>
            </a:r>
          </a:p>
          <a:p>
            <a:r>
              <a:rPr lang="he-IL" sz="2800" dirty="0"/>
              <a:t>נוירולוגיה</a:t>
            </a:r>
          </a:p>
          <a:p>
            <a:r>
              <a:rPr lang="he-IL" sz="2800" dirty="0"/>
              <a:t>קרדיולוגיה</a:t>
            </a:r>
          </a:p>
          <a:p>
            <a:r>
              <a:rPr lang="he-IL" sz="2800" dirty="0"/>
              <a:t>אנדוקרינולוגיה</a:t>
            </a:r>
          </a:p>
          <a:p>
            <a:r>
              <a:rPr lang="he-IL" sz="2800" dirty="0"/>
              <a:t>אופתלמולוגיה</a:t>
            </a:r>
          </a:p>
          <a:p>
            <a:r>
              <a:rPr lang="he-IL" sz="2800" dirty="0"/>
              <a:t>כירורגיה</a:t>
            </a:r>
          </a:p>
          <a:p>
            <a:r>
              <a:rPr lang="he-IL" sz="2800" dirty="0"/>
              <a:t>אורטופדיה</a:t>
            </a:r>
          </a:p>
          <a:p>
            <a:r>
              <a:rPr lang="he-IL" sz="2800" dirty="0"/>
              <a:t>גסטרואנטרולוגיה</a:t>
            </a:r>
          </a:p>
          <a:p>
            <a:r>
              <a:rPr lang="he-IL" sz="2800" dirty="0"/>
              <a:t>זיהוי מנגנוני מחלות למציאת תרופות למחלות הומאניות </a:t>
            </a:r>
            <a:endParaRPr lang="en-US" sz="2800" dirty="0"/>
          </a:p>
          <a:p>
            <a:endParaRPr lang="he-IL" sz="2800" dirty="0"/>
          </a:p>
        </p:txBody>
      </p:sp>
    </p:spTree>
    <p:extLst>
      <p:ext uri="{BB962C8B-B14F-4D97-AF65-F5344CB8AC3E}">
        <p14:creationId xmlns:p14="http://schemas.microsoft.com/office/powerpoint/2010/main" val="199254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143672" y="1412776"/>
          <a:ext cx="6096000"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כותרת 4"/>
          <p:cNvSpPr>
            <a:spLocks noGrp="1"/>
          </p:cNvSpPr>
          <p:nvPr>
            <p:ph type="title"/>
          </p:nvPr>
        </p:nvSpPr>
        <p:spPr>
          <a:xfrm>
            <a:off x="1981200" y="188640"/>
            <a:ext cx="8229600" cy="1080120"/>
          </a:xfrm>
        </p:spPr>
        <p:txBody>
          <a:bodyPr>
            <a:noAutofit/>
          </a:bodyPr>
          <a:lstStyle/>
          <a:p>
            <a:r>
              <a:rPr lang="he-IL" dirty="0">
                <a:solidFill>
                  <a:srgbClr val="FF0000"/>
                </a:solidFill>
              </a:rPr>
              <a:t>מערכת הפיקוח והגופים המבצעים</a:t>
            </a:r>
          </a:p>
        </p:txBody>
      </p:sp>
    </p:spTree>
    <p:extLst>
      <p:ext uri="{BB962C8B-B14F-4D97-AF65-F5344CB8AC3E}">
        <p14:creationId xmlns:p14="http://schemas.microsoft.com/office/powerpoint/2010/main" val="2029498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999656" y="19888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כותרת 2"/>
          <p:cNvSpPr>
            <a:spLocks noGrp="1"/>
          </p:cNvSpPr>
          <p:nvPr>
            <p:ph type="title"/>
          </p:nvPr>
        </p:nvSpPr>
        <p:spPr/>
        <p:txBody>
          <a:bodyPr/>
          <a:lstStyle/>
          <a:p>
            <a:r>
              <a:rPr lang="he-IL" dirty="0">
                <a:solidFill>
                  <a:srgbClr val="FF0000"/>
                </a:solidFill>
              </a:rPr>
              <a:t>הגופים המבצעים</a:t>
            </a:r>
            <a:endParaRPr lang="he-IL" dirty="0"/>
          </a:p>
        </p:txBody>
      </p:sp>
    </p:spTree>
    <p:extLst>
      <p:ext uri="{BB962C8B-B14F-4D97-AF65-F5344CB8AC3E}">
        <p14:creationId xmlns:p14="http://schemas.microsoft.com/office/powerpoint/2010/main" val="3906995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e-IL" dirty="0">
                <a:solidFill>
                  <a:srgbClr val="FF0000"/>
                </a:solidFill>
              </a:rPr>
              <a:t>הוועדה המוסדית של איכילוב</a:t>
            </a:r>
          </a:p>
        </p:txBody>
      </p:sp>
      <p:sp>
        <p:nvSpPr>
          <p:cNvPr id="3" name="Content Placeholder 2"/>
          <p:cNvSpPr>
            <a:spLocks noGrp="1"/>
          </p:cNvSpPr>
          <p:nvPr>
            <p:ph idx="1"/>
          </p:nvPr>
        </p:nvSpPr>
        <p:spPr>
          <a:xfrm>
            <a:off x="1981200" y="1916832"/>
            <a:ext cx="8229600" cy="4536504"/>
          </a:xfrm>
        </p:spPr>
        <p:txBody>
          <a:bodyPr>
            <a:normAutofit/>
          </a:bodyPr>
          <a:lstStyle/>
          <a:p>
            <a:r>
              <a:rPr lang="he-IL" dirty="0"/>
              <a:t>מורכבת מווטרינרים ומחוקרים בעלי ניסיון בסוגים שונים של ניסויים, ובעלי ידע בנושאי חלופות לניסויים בבעלי חיים</a:t>
            </a:r>
            <a:r>
              <a:rPr lang="en-US" dirty="0"/>
              <a:t>.</a:t>
            </a:r>
          </a:p>
          <a:p>
            <a:r>
              <a:rPr lang="he-IL" dirty="0"/>
              <a:t>בוחנת בקשות למתן היתרים לניסויים בבעלי חיים.</a:t>
            </a:r>
          </a:p>
          <a:p>
            <a:r>
              <a:rPr lang="he-IL" dirty="0"/>
              <a:t>נותנת אישורים אתיים. </a:t>
            </a:r>
          </a:p>
          <a:p>
            <a:endParaRPr lang="he-IL" dirty="0"/>
          </a:p>
        </p:txBody>
      </p:sp>
    </p:spTree>
    <p:extLst>
      <p:ext uri="{BB962C8B-B14F-4D97-AF65-F5344CB8AC3E}">
        <p14:creationId xmlns:p14="http://schemas.microsoft.com/office/powerpoint/2010/main" val="1385398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229600" cy="864096"/>
          </a:xfrm>
        </p:spPr>
        <p:txBody>
          <a:bodyPr>
            <a:normAutofit fontScale="90000"/>
          </a:bodyPr>
          <a:lstStyle/>
          <a:p>
            <a:r>
              <a:rPr lang="he-IL" sz="4900" dirty="0">
                <a:solidFill>
                  <a:srgbClr val="FF0000"/>
                </a:solidFill>
              </a:rPr>
              <a:t>בדיקת הבקשה על ידי הוועדה המוסדית </a:t>
            </a:r>
            <a:r>
              <a:rPr lang="en-US" dirty="0"/>
              <a:t/>
            </a:r>
            <a:br>
              <a:rPr lang="en-US" dirty="0"/>
            </a:br>
            <a:endParaRPr lang="he-IL" dirty="0"/>
          </a:p>
        </p:txBody>
      </p:sp>
      <p:sp>
        <p:nvSpPr>
          <p:cNvPr id="3" name="Content Placeholder 2"/>
          <p:cNvSpPr>
            <a:spLocks noGrp="1"/>
          </p:cNvSpPr>
          <p:nvPr>
            <p:ph idx="1"/>
          </p:nvPr>
        </p:nvSpPr>
        <p:spPr/>
        <p:txBody>
          <a:bodyPr>
            <a:normAutofit/>
          </a:bodyPr>
          <a:lstStyle/>
          <a:p>
            <a:r>
              <a:rPr lang="he-IL" dirty="0"/>
              <a:t>מתכנסת אחת לחודש. </a:t>
            </a:r>
          </a:p>
          <a:p>
            <a:r>
              <a:rPr lang="he-IL" dirty="0"/>
              <a:t>בסמכותה לדרוש:</a:t>
            </a:r>
          </a:p>
          <a:p>
            <a:pPr>
              <a:buFont typeface="Wingdings" panose="05000000000000000000" pitchFamily="2" charset="2"/>
              <a:buChar char="ü"/>
            </a:pPr>
            <a:r>
              <a:rPr lang="he-IL" dirty="0"/>
              <a:t> שינויים</a:t>
            </a:r>
          </a:p>
          <a:p>
            <a:pPr>
              <a:buFont typeface="Wingdings" panose="05000000000000000000" pitchFamily="2" charset="2"/>
              <a:buChar char="ü"/>
            </a:pPr>
            <a:r>
              <a:rPr lang="he-IL" dirty="0"/>
              <a:t>להוסיף מגבלות</a:t>
            </a:r>
          </a:p>
          <a:p>
            <a:pPr>
              <a:buFont typeface="Wingdings" panose="05000000000000000000" pitchFamily="2" charset="2"/>
              <a:buChar char="ü"/>
            </a:pPr>
            <a:r>
              <a:rPr lang="he-IL" dirty="0"/>
              <a:t>להורות על הגשה מחודשת של הבקשה.</a:t>
            </a:r>
          </a:p>
          <a:p>
            <a:pPr>
              <a:buFont typeface="Wingdings" panose="05000000000000000000" pitchFamily="2" charset="2"/>
              <a:buChar char="ü"/>
            </a:pPr>
            <a:r>
              <a:rPr lang="he-IL" dirty="0"/>
              <a:t>לדחות את הבקשה ולא לאשרה.    </a:t>
            </a:r>
          </a:p>
        </p:txBody>
      </p:sp>
    </p:spTree>
    <p:extLst>
      <p:ext uri="{BB962C8B-B14F-4D97-AF65-F5344CB8AC3E}">
        <p14:creationId xmlns:p14="http://schemas.microsoft.com/office/powerpoint/2010/main" val="892802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135560" y="404665"/>
            <a:ext cx="8208912" cy="1347113"/>
          </a:xfrm>
        </p:spPr>
        <p:txBody>
          <a:bodyPr>
            <a:normAutofit fontScale="90000"/>
          </a:bodyPr>
          <a:lstStyle/>
          <a:p>
            <a:r>
              <a:rPr lang="he-IL" sz="4900" dirty="0">
                <a:solidFill>
                  <a:srgbClr val="FF0000"/>
                </a:solidFill>
              </a:rPr>
              <a:t>תחומי הפיקוח והאחריות של בית החיות והווטרינרים</a:t>
            </a:r>
            <a:r>
              <a:rPr lang="en-US" dirty="0"/>
              <a:t/>
            </a:r>
            <a:br>
              <a:rPr lang="en-US" dirty="0"/>
            </a:br>
            <a:endParaRPr lang="he-IL" dirty="0"/>
          </a:p>
        </p:txBody>
      </p:sp>
      <p:sp>
        <p:nvSpPr>
          <p:cNvPr id="3" name="מציין מיקום תוכן 2"/>
          <p:cNvSpPr>
            <a:spLocks noGrp="1"/>
          </p:cNvSpPr>
          <p:nvPr>
            <p:ph idx="1"/>
          </p:nvPr>
        </p:nvSpPr>
        <p:spPr>
          <a:xfrm>
            <a:off x="1775520" y="1556792"/>
            <a:ext cx="8435280" cy="5184576"/>
          </a:xfrm>
        </p:spPr>
        <p:txBody>
          <a:bodyPr>
            <a:normAutofit/>
          </a:bodyPr>
          <a:lstStyle/>
          <a:p>
            <a:pPr lvl="0"/>
            <a:r>
              <a:rPr lang="he-IL" dirty="0"/>
              <a:t>אחזקה וטיפול בבע"ח. </a:t>
            </a:r>
          </a:p>
          <a:p>
            <a:pPr lvl="0"/>
            <a:r>
              <a:rPr lang="he-IL" dirty="0"/>
              <a:t>שמירה על בריאות ורווחת בעלי החיים.  </a:t>
            </a:r>
            <a:endParaRPr lang="en-US" dirty="0"/>
          </a:p>
          <a:p>
            <a:pPr lvl="0"/>
            <a:r>
              <a:rPr lang="he-IL" dirty="0"/>
              <a:t>אחזקת מושבות רבייה. </a:t>
            </a:r>
          </a:p>
          <a:p>
            <a:pPr lvl="0"/>
            <a:r>
              <a:rPr lang="he-IL" dirty="0"/>
              <a:t>פיקוח על השימוש בבעלי החיים בהתאם לחוק צער בעלי חיים ולהנחיות המועצה.</a:t>
            </a:r>
          </a:p>
          <a:p>
            <a:pPr lvl="0"/>
            <a:r>
              <a:rPr lang="he-IL" dirty="0"/>
              <a:t>דיווח למשרד הבריאות ולמועצה הארצית לניסויים בבע"ח.</a:t>
            </a:r>
          </a:p>
          <a:p>
            <a:r>
              <a:rPr lang="he-IL" dirty="0"/>
              <a:t>כתיבה ואכיפה של נהלי עבודה בבית החיות.</a:t>
            </a:r>
          </a:p>
          <a:p>
            <a:r>
              <a:rPr lang="he-IL" dirty="0"/>
              <a:t>הדרכה ועזרה לחוקרים מתחילים.</a:t>
            </a:r>
          </a:p>
          <a:p>
            <a:pPr lvl="0"/>
            <a:endParaRPr lang="he-IL" dirty="0"/>
          </a:p>
          <a:p>
            <a:pPr lvl="0"/>
            <a:endParaRPr lang="en-US" dirty="0"/>
          </a:p>
        </p:txBody>
      </p:sp>
    </p:spTree>
    <p:extLst>
      <p:ext uri="{BB962C8B-B14F-4D97-AF65-F5344CB8AC3E}">
        <p14:creationId xmlns:p14="http://schemas.microsoft.com/office/powerpoint/2010/main" val="661530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blip>
          <a:srcRect/>
          <a:stretch>
            <a:fillRect l="-40000" r="-21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900" dirty="0">
                <a:solidFill>
                  <a:srgbClr val="FF0000"/>
                </a:solidFill>
              </a:rPr>
              <a:t>Individually Ventilated Cages (IVC)</a:t>
            </a:r>
            <a:r>
              <a:rPr lang="en-US" dirty="0"/>
              <a:t/>
            </a:r>
            <a:br>
              <a:rPr lang="en-US" dirty="0"/>
            </a:br>
            <a:endParaRPr lang="he-IL"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94264" y="1600201"/>
            <a:ext cx="3394472" cy="4525963"/>
          </a:xfrm>
        </p:spPr>
      </p:pic>
      <p:pic>
        <p:nvPicPr>
          <p:cNvPr id="11" name="Content Placeholder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991544" y="2204864"/>
            <a:ext cx="4038600" cy="3028950"/>
          </a:xfrm>
        </p:spPr>
      </p:pic>
    </p:spTree>
    <p:extLst>
      <p:ext uri="{BB962C8B-B14F-4D97-AF65-F5344CB8AC3E}">
        <p14:creationId xmlns:p14="http://schemas.microsoft.com/office/powerpoint/2010/main" val="4090900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l="-40000" r="-21000" b="-9000"/>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10660"/>
            <a:ext cx="8229600" cy="1042077"/>
          </a:xfrm>
        </p:spPr>
        <p:txBody>
          <a:bodyPr>
            <a:normAutofit/>
          </a:bodyPr>
          <a:lstStyle/>
          <a:p>
            <a:r>
              <a:rPr lang="he-IL" dirty="0">
                <a:solidFill>
                  <a:srgbClr val="FF0000"/>
                </a:solidFill>
              </a:rPr>
              <a:t>שירותי בית החיות לחוקרים</a:t>
            </a:r>
          </a:p>
        </p:txBody>
      </p:sp>
      <p:sp>
        <p:nvSpPr>
          <p:cNvPr id="3" name="מציין מיקום תוכן 2"/>
          <p:cNvSpPr>
            <a:spLocks noGrp="1"/>
          </p:cNvSpPr>
          <p:nvPr>
            <p:ph idx="1"/>
          </p:nvPr>
        </p:nvSpPr>
        <p:spPr>
          <a:xfrm>
            <a:off x="1981200" y="1052737"/>
            <a:ext cx="8229600" cy="5073427"/>
          </a:xfrm>
        </p:spPr>
        <p:txBody>
          <a:bodyPr>
            <a:normAutofit/>
          </a:bodyPr>
          <a:lstStyle/>
          <a:p>
            <a:pPr lvl="0"/>
            <a:r>
              <a:rPr lang="he-IL" dirty="0"/>
              <a:t>עזרה בהוצאת אישור עבודה עם חיות מעבדה.</a:t>
            </a:r>
            <a:endParaRPr lang="en-US" dirty="0"/>
          </a:p>
          <a:p>
            <a:pPr lvl="0"/>
            <a:r>
              <a:rPr lang="he-IL" dirty="0"/>
              <a:t>עזרה בכתיבת הבקשה והצגה בפני הוועדה.</a:t>
            </a:r>
          </a:p>
          <a:p>
            <a:pPr lvl="0"/>
            <a:r>
              <a:rPr lang="he-IL" dirty="0"/>
              <a:t>עזרה במציאת מודלים.</a:t>
            </a:r>
            <a:endParaRPr lang="en-US" dirty="0"/>
          </a:p>
          <a:p>
            <a:pPr lvl="0"/>
            <a:r>
              <a:rPr lang="he-IL" dirty="0"/>
              <a:t>בקרה על הפרוטוקול.</a:t>
            </a:r>
            <a:endParaRPr lang="en-US" dirty="0"/>
          </a:p>
          <a:p>
            <a:pPr lvl="0"/>
            <a:r>
              <a:rPr lang="he-IL" dirty="0"/>
              <a:t>עזרה ולימוד הזרקות, לקיחת דמים ועוד. </a:t>
            </a:r>
            <a:endParaRPr lang="en-US" dirty="0"/>
          </a:p>
          <a:p>
            <a:pPr lvl="0"/>
            <a:r>
              <a:rPr lang="he-IL" dirty="0"/>
              <a:t>פיקוח על מספר החיות המוזמנות.</a:t>
            </a:r>
          </a:p>
          <a:p>
            <a:r>
              <a:rPr lang="he-IL" dirty="0"/>
              <a:t>אספקת חומרי הרדמה ושיכוך כאבים.</a:t>
            </a:r>
            <a:endParaRPr lang="en-US" dirty="0"/>
          </a:p>
          <a:p>
            <a:pPr lvl="0"/>
            <a:r>
              <a:rPr lang="he-IL" dirty="0"/>
              <a:t>כל עזרה הדרושה במהלך המחקר.</a:t>
            </a:r>
            <a:endParaRPr lang="en-US" dirty="0"/>
          </a:p>
          <a:p>
            <a:pPr lvl="0"/>
            <a:endParaRPr lang="en-US" dirty="0"/>
          </a:p>
          <a:p>
            <a:endParaRPr lang="he-IL"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509120"/>
            <a:ext cx="2555776" cy="2348880"/>
          </a:xfrm>
          <a:prstGeom prst="rect">
            <a:avLst/>
          </a:prstGeom>
        </p:spPr>
      </p:pic>
    </p:spTree>
    <p:extLst>
      <p:ext uri="{BB962C8B-B14F-4D97-AF65-F5344CB8AC3E}">
        <p14:creationId xmlns:p14="http://schemas.microsoft.com/office/powerpoint/2010/main" val="376279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0688" y="430267"/>
            <a:ext cx="7890623" cy="646331"/>
          </a:xfrm>
          <a:prstGeom prst="rect">
            <a:avLst/>
          </a:prstGeom>
        </p:spPr>
        <p:txBody>
          <a:bodyPr wrap="none">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Who we are and our area of interest</a:t>
            </a:r>
          </a:p>
        </p:txBody>
      </p:sp>
      <p:sp>
        <p:nvSpPr>
          <p:cNvPr id="3" name="Chevron 2"/>
          <p:cNvSpPr/>
          <p:nvPr/>
        </p:nvSpPr>
        <p:spPr>
          <a:xfrm>
            <a:off x="1672893" y="568118"/>
            <a:ext cx="477795" cy="32951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10" name="Diagram 9"/>
          <p:cNvGraphicFramePr/>
          <p:nvPr>
            <p:extLst/>
          </p:nvPr>
        </p:nvGraphicFramePr>
        <p:xfrm>
          <a:off x="644403" y="1409635"/>
          <a:ext cx="10903191" cy="6061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6FE52C8-65A0-A332-0BFF-5E2FBC37D992}"/>
              </a:ext>
            </a:extLst>
          </p:cNvPr>
          <p:cNvSpPr txBox="1"/>
          <p:nvPr/>
        </p:nvSpPr>
        <p:spPr>
          <a:xfrm>
            <a:off x="698501" y="2897760"/>
            <a:ext cx="233069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Innate Immunity of Digestive Tract and Liver Diseases</a:t>
            </a:r>
            <a:endPar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EB3C8EE-3141-AACF-67B7-B117B6286BF6}"/>
              </a:ext>
            </a:extLst>
          </p:cNvPr>
          <p:cNvSpPr txBox="1"/>
          <p:nvPr/>
        </p:nvSpPr>
        <p:spPr>
          <a:xfrm>
            <a:off x="3200401" y="2990093"/>
            <a:ext cx="17337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Varol</a:t>
            </a:r>
            <a:endPar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CB2EBDD-F3ED-9766-91F9-482105802DEF}"/>
              </a:ext>
            </a:extLst>
          </p:cNvPr>
          <p:cNvSpPr txBox="1"/>
          <p:nvPr/>
        </p:nvSpPr>
        <p:spPr>
          <a:xfrm>
            <a:off x="5410201" y="2469537"/>
            <a:ext cx="2959099"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036"/>
                </a:solidFill>
                <a:effectLst/>
                <a:uLnTx/>
                <a:uFillTx/>
                <a:latin typeface="Catamaran"/>
                <a:ea typeface="+mn-ea"/>
                <a:cs typeface="+mn-cs"/>
              </a:rPr>
              <a:t>Pathological immune and microbiome interactions in eosinophilic esophagitis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036"/>
                </a:solidFill>
                <a:effectLst/>
                <a:uLnTx/>
                <a:uFillTx/>
                <a:latin typeface="Catamaran"/>
                <a:ea typeface="+mn-ea"/>
                <a:cs typeface="+mn-cs"/>
              </a:rPr>
              <a:t>COMMD10 shapes the </a:t>
            </a:r>
            <a:r>
              <a:rPr kumimoji="0" lang="en-US" sz="1800" b="0" i="0" u="none" strike="noStrike" kern="1200" cap="none" spc="0" normalizeH="0" baseline="0" noProof="0" dirty="0" err="1">
                <a:ln>
                  <a:noFill/>
                </a:ln>
                <a:solidFill>
                  <a:srgbClr val="111036"/>
                </a:solidFill>
                <a:effectLst/>
                <a:uLnTx/>
                <a:uFillTx/>
                <a:latin typeface="Catamaran"/>
                <a:ea typeface="+mn-ea"/>
                <a:cs typeface="+mn-cs"/>
              </a:rPr>
              <a:t>immunometabolic</a:t>
            </a:r>
            <a:r>
              <a:rPr kumimoji="0" lang="en-US" sz="1800" b="0" i="0" u="none" strike="noStrike" kern="1200" cap="none" spc="0" normalizeH="0" baseline="0" noProof="0" dirty="0">
                <a:ln>
                  <a:noFill/>
                </a:ln>
                <a:solidFill>
                  <a:srgbClr val="111036"/>
                </a:solidFill>
                <a:effectLst/>
                <a:uLnTx/>
                <a:uFillTx/>
                <a:latin typeface="Catamaran"/>
                <a:ea typeface="+mn-ea"/>
                <a:cs typeface="+mn-cs"/>
              </a:rPr>
              <a:t> activities of liver and adipose tissue macrophages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036"/>
                </a:solidFill>
                <a:effectLst/>
                <a:uLnTx/>
                <a:uFillTx/>
                <a:latin typeface="Catamaran"/>
                <a:ea typeface="+mn-ea"/>
                <a:cs typeface="+mn-cs"/>
              </a:rPr>
              <a:t>The immunoregulatory properties of incretin hormone GIP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036"/>
                </a:solidFill>
                <a:effectLst/>
                <a:uLnTx/>
                <a:uFillTx/>
                <a:latin typeface="Catamaran"/>
                <a:ea typeface="+mn-ea"/>
                <a:cs typeface="+mn-cs"/>
              </a:rPr>
              <a:t>The </a:t>
            </a:r>
            <a:r>
              <a:rPr kumimoji="0" lang="en-US" sz="1800" b="0" i="0" u="none" strike="noStrike" kern="1200" cap="none" spc="0" normalizeH="0" baseline="0" noProof="0" dirty="0" err="1">
                <a:ln>
                  <a:noFill/>
                </a:ln>
                <a:solidFill>
                  <a:srgbClr val="111036"/>
                </a:solidFill>
                <a:effectLst/>
                <a:uLnTx/>
                <a:uFillTx/>
                <a:latin typeface="Catamaran"/>
                <a:ea typeface="+mn-ea"/>
                <a:cs typeface="+mn-cs"/>
              </a:rPr>
              <a:t>immunometabolic</a:t>
            </a:r>
            <a:r>
              <a:rPr kumimoji="0" lang="en-US" sz="1800" b="0" i="0" u="none" strike="noStrike" kern="1200" cap="none" spc="0" normalizeH="0" baseline="0" noProof="0" dirty="0">
                <a:ln>
                  <a:noFill/>
                </a:ln>
                <a:solidFill>
                  <a:srgbClr val="111036"/>
                </a:solidFill>
                <a:effectLst/>
                <a:uLnTx/>
                <a:uFillTx/>
                <a:latin typeface="Catamaran"/>
                <a:ea typeface="+mn-ea"/>
                <a:cs typeface="+mn-cs"/>
              </a:rPr>
              <a:t> roles of S100A8 and S100A9 alarmins</a:t>
            </a:r>
            <a:endPar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2A6F3456-08C9-0ECB-8F1C-B4123849F5D3}"/>
              </a:ext>
            </a:extLst>
          </p:cNvPr>
          <p:cNvSpPr txBox="1"/>
          <p:nvPr/>
        </p:nvSpPr>
        <p:spPr>
          <a:xfrm>
            <a:off x="8654806" y="2528428"/>
            <a:ext cx="250849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Immune cells fuel inflammation, but are also key for resolution. We try to define new ways to facilitate their beneficial restorative activity in diseases of the digestive tract</a:t>
            </a:r>
          </a:p>
        </p:txBody>
      </p:sp>
    </p:spTree>
    <p:extLst>
      <p:ext uri="{BB962C8B-B14F-4D97-AF65-F5344CB8AC3E}">
        <p14:creationId xmlns:p14="http://schemas.microsoft.com/office/powerpoint/2010/main" val="4111328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blip>
          <a:srcRect/>
          <a:stretch>
            <a:fillRect l="-40000" r="-21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32656"/>
            <a:ext cx="8229600" cy="864096"/>
          </a:xfrm>
        </p:spPr>
        <p:txBody>
          <a:bodyPr>
            <a:normAutofit/>
          </a:bodyPr>
          <a:lstStyle/>
          <a:p>
            <a:r>
              <a:rPr lang="he-IL" dirty="0">
                <a:solidFill>
                  <a:srgbClr val="FF0000"/>
                </a:solidFill>
              </a:rPr>
              <a:t>אתר משרד הבריאות</a:t>
            </a:r>
          </a:p>
        </p:txBody>
      </p:sp>
      <p:sp>
        <p:nvSpPr>
          <p:cNvPr id="8" name="מציין מיקום תוכן 7"/>
          <p:cNvSpPr>
            <a:spLocks noGrp="1"/>
          </p:cNvSpPr>
          <p:nvPr>
            <p:ph sz="half" idx="1"/>
          </p:nvPr>
        </p:nvSpPr>
        <p:spPr>
          <a:xfrm>
            <a:off x="1703512" y="1772816"/>
            <a:ext cx="3888432" cy="4896544"/>
          </a:xfrm>
        </p:spPr>
        <p:txBody>
          <a:bodyPr>
            <a:normAutofit fontScale="92500" lnSpcReduction="10000"/>
          </a:bodyPr>
          <a:lstStyle/>
          <a:p>
            <a:pPr lvl="0"/>
            <a:r>
              <a:rPr lang="he-IL" dirty="0"/>
              <a:t>מטרה ותקציר.</a:t>
            </a:r>
            <a:endParaRPr lang="en-US" dirty="0"/>
          </a:p>
          <a:p>
            <a:pPr lvl="0"/>
            <a:r>
              <a:rPr lang="he-IL" dirty="0"/>
              <a:t>סיבת השימוש בבע"ח.</a:t>
            </a:r>
            <a:endParaRPr lang="en-US" dirty="0"/>
          </a:p>
          <a:p>
            <a:pPr lvl="0"/>
            <a:r>
              <a:rPr lang="he-IL" dirty="0"/>
              <a:t>נימוק בחירת סוג זן ומין.</a:t>
            </a:r>
            <a:endParaRPr lang="en-US" dirty="0"/>
          </a:p>
          <a:p>
            <a:pPr lvl="0"/>
            <a:r>
              <a:rPr lang="he-IL" dirty="0"/>
              <a:t>נימוק מספר בע"ח. </a:t>
            </a:r>
            <a:endParaRPr lang="en-US" dirty="0"/>
          </a:p>
          <a:p>
            <a:pPr lvl="0"/>
            <a:r>
              <a:rPr lang="he-IL" dirty="0"/>
              <a:t>תיאור מהלך הניסוי והטיפול. </a:t>
            </a:r>
          </a:p>
          <a:p>
            <a:pPr lvl="0"/>
            <a:r>
              <a:rPr lang="he-IL" dirty="0"/>
              <a:t>הרדמה.</a:t>
            </a:r>
          </a:p>
          <a:p>
            <a:pPr lvl="0"/>
            <a:r>
              <a:rPr lang="he-IL" dirty="0"/>
              <a:t>שיכוך כאבים.</a:t>
            </a:r>
          </a:p>
          <a:p>
            <a:pPr lvl="0"/>
            <a:r>
              <a:rPr lang="he-IL" dirty="0"/>
              <a:t>רמת החומרה.</a:t>
            </a:r>
            <a:endParaRPr lang="en-US" dirty="0"/>
          </a:p>
          <a:p>
            <a:pPr lvl="0"/>
            <a:r>
              <a:rPr lang="he-IL" dirty="0"/>
              <a:t>תנאים להפסקת הניסוי.</a:t>
            </a:r>
            <a:endParaRPr lang="en-US" dirty="0"/>
          </a:p>
          <a:p>
            <a:pPr lvl="0"/>
            <a:r>
              <a:rPr lang="he-IL" dirty="0"/>
              <a:t>המתה.</a:t>
            </a:r>
            <a:endParaRPr lang="en-US" dirty="0"/>
          </a:p>
          <a:p>
            <a:endParaRPr lang="he-IL" dirty="0"/>
          </a:p>
        </p:txBody>
      </p:sp>
      <p:pic>
        <p:nvPicPr>
          <p:cNvPr id="9" name="Content Placeholder 4"/>
          <p:cNvPicPr>
            <a:picLocks noGrp="1"/>
          </p:cNvPicPr>
          <p:nvPr>
            <p:ph sz="half" idx="2"/>
          </p:nvPr>
        </p:nvPicPr>
        <p:blipFill>
          <a:blip r:embed="rId3" cstate="print"/>
          <a:stretch>
            <a:fillRect/>
          </a:stretch>
        </p:blipFill>
        <p:spPr>
          <a:xfrm>
            <a:off x="6023992" y="1700808"/>
            <a:ext cx="4536504" cy="4320480"/>
          </a:xfrm>
          <a:prstGeom prst="rect">
            <a:avLst/>
          </a:prstGeom>
        </p:spPr>
      </p:pic>
    </p:spTree>
    <p:extLst>
      <p:ext uri="{BB962C8B-B14F-4D97-AF65-F5344CB8AC3E}">
        <p14:creationId xmlns:p14="http://schemas.microsoft.com/office/powerpoint/2010/main" val="2228529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8680"/>
            <a:ext cx="8229600" cy="868958"/>
          </a:xfrm>
        </p:spPr>
        <p:txBody>
          <a:bodyPr>
            <a:noAutofit/>
          </a:bodyPr>
          <a:lstStyle/>
          <a:p>
            <a:r>
              <a:rPr lang="he-IL" dirty="0">
                <a:solidFill>
                  <a:srgbClr val="FF0000"/>
                </a:solidFill>
              </a:rPr>
              <a:t>קריטריונים עיקריים לבדיקת הבקשות</a:t>
            </a:r>
            <a:r>
              <a:rPr lang="en-US" dirty="0">
                <a:solidFill>
                  <a:srgbClr val="FF0000"/>
                </a:solidFill>
              </a:rPr>
              <a:t/>
            </a:r>
            <a:br>
              <a:rPr lang="en-US" dirty="0">
                <a:solidFill>
                  <a:srgbClr val="FF0000"/>
                </a:solidFill>
              </a:rPr>
            </a:br>
            <a:endParaRPr lang="he-IL" dirty="0">
              <a:solidFill>
                <a:srgbClr val="FF0000"/>
              </a:solidFill>
            </a:endParaRPr>
          </a:p>
        </p:txBody>
      </p:sp>
      <p:sp>
        <p:nvSpPr>
          <p:cNvPr id="3" name="Content Placeholder 2"/>
          <p:cNvSpPr>
            <a:spLocks noGrp="1"/>
          </p:cNvSpPr>
          <p:nvPr>
            <p:ph idx="1"/>
          </p:nvPr>
        </p:nvSpPr>
        <p:spPr>
          <a:xfrm>
            <a:off x="1981200" y="1628801"/>
            <a:ext cx="8229600" cy="4497363"/>
          </a:xfrm>
        </p:spPr>
        <p:txBody>
          <a:bodyPr>
            <a:normAutofit/>
          </a:bodyPr>
          <a:lstStyle/>
          <a:p>
            <a:r>
              <a:rPr lang="he-IL" dirty="0"/>
              <a:t>הגבלת מספר בע"ח.</a:t>
            </a:r>
          </a:p>
          <a:p>
            <a:r>
              <a:rPr lang="he-IL" dirty="0"/>
              <a:t>הקפדה על מזעור הכאב והסבל.</a:t>
            </a:r>
          </a:p>
          <a:p>
            <a:r>
              <a:rPr lang="he-IL" dirty="0"/>
              <a:t>בדיקת דרכים חלופיות סבירות.</a:t>
            </a:r>
            <a:endParaRPr lang="en-US" dirty="0"/>
          </a:p>
          <a:p>
            <a:r>
              <a:rPr lang="he-IL" dirty="0"/>
              <a:t>חובת הרדמה כללית או מקומית. </a:t>
            </a:r>
          </a:p>
          <a:p>
            <a:r>
              <a:rPr lang="he-IL" dirty="0"/>
              <a:t>חובת שיכוך כאבים.</a:t>
            </a:r>
          </a:p>
          <a:p>
            <a:r>
              <a:rPr lang="he-IL" dirty="0"/>
              <a:t>סוג בע"ח הנמוך יותר בסולם הפילוגנטי. </a:t>
            </a:r>
            <a:endParaRPr lang="en-US" dirty="0"/>
          </a:p>
          <a:p>
            <a:r>
              <a:rPr lang="he-IL" dirty="0"/>
              <a:t>חובת המתת חסד בסוף הניסוי.</a:t>
            </a:r>
            <a:endParaRPr lang="en-US" dirty="0"/>
          </a:p>
        </p:txBody>
      </p:sp>
    </p:spTree>
    <p:extLst>
      <p:ext uri="{BB962C8B-B14F-4D97-AF65-F5344CB8AC3E}">
        <p14:creationId xmlns:p14="http://schemas.microsoft.com/office/powerpoint/2010/main" val="1370947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p:nvPr/>
        </p:nvSpPr>
        <p:spPr>
          <a:xfrm>
            <a:off x="517612" y="352335"/>
            <a:ext cx="10947400" cy="646331"/>
          </a:xfrm>
          <a:prstGeom prst="rect">
            <a:avLst/>
          </a:prstGeom>
          <a:noFill/>
        </p:spPr>
        <p:txBody>
          <a:bodyPr wrap="square" rtlCol="0">
            <a:sp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Key Capabilities</a:t>
            </a:r>
          </a:p>
        </p:txBody>
      </p:sp>
      <p:sp>
        <p:nvSpPr>
          <p:cNvPr id="3" name="Chevron 2"/>
          <p:cNvSpPr/>
          <p:nvPr/>
        </p:nvSpPr>
        <p:spPr>
          <a:xfrm>
            <a:off x="3690551" y="494267"/>
            <a:ext cx="477795" cy="329513"/>
          </a:xfrm>
          <a:prstGeom prst="chevron">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Diagram 4"/>
          <p:cNvGraphicFramePr/>
          <p:nvPr>
            <p:extLst/>
          </p:nvPr>
        </p:nvGraphicFramePr>
        <p:xfrm>
          <a:off x="889000" y="998665"/>
          <a:ext cx="10350500" cy="5656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ED66E471-E758-877B-ABE2-CB89C87E553C}"/>
              </a:ext>
            </a:extLst>
          </p:cNvPr>
          <p:cNvSpPr txBox="1"/>
          <p:nvPr/>
        </p:nvSpPr>
        <p:spPr>
          <a:xfrm>
            <a:off x="889000" y="2755137"/>
            <a:ext cx="309880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Macrophage biology (definition, isolation, molecular and functional characterization, culture)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036"/>
                </a:solidFill>
                <a:effectLst/>
                <a:uLnTx/>
                <a:uFillTx/>
                <a:latin typeface="Calibri" panose="020F0502020204030204" pitchFamily="34" charset="0"/>
                <a:ea typeface="+mn-ea"/>
                <a:cs typeface="Calibri" panose="020F0502020204030204" pitchFamily="34" charset="0"/>
              </a:rPr>
              <a:t>Our studies have greatly contributed to the field of gut and liver immunology with the functional definition of macrophage subsets in these organs in health and disease</a:t>
            </a:r>
            <a:endParaRPr kumimoji="0" lang="en-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1596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95" y="435401"/>
            <a:ext cx="121920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questions still needs to be answered,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is needed in order to answer them?</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he-IL"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Chevron 4"/>
          <p:cNvSpPr/>
          <p:nvPr/>
        </p:nvSpPr>
        <p:spPr>
          <a:xfrm>
            <a:off x="1366800" y="603324"/>
            <a:ext cx="477795" cy="329513"/>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1221996" y="1652981"/>
            <a:ext cx="9748007" cy="4199611"/>
          </a:xfrm>
          <a:prstGeom prst="rect">
            <a:avLst/>
          </a:prstGeom>
          <a:noFill/>
          <a:ln>
            <a:solidFill>
              <a:schemeClr val="accent6">
                <a:lumMod val="50000"/>
              </a:schemeClr>
            </a:solidFill>
          </a:ln>
        </p:spPr>
        <p:txBody>
          <a:bodyPr wrap="square" rtlCol="1">
            <a:spAutoFit/>
          </a:bodyPr>
          <a:lstStyle/>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Macrophage subset molecular diversity and cellular communication within the native tissue: we need in house transcriptomics (Bulk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RNAseq</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single cell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RNAseq</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PICseq</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MARSseq</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in-depth bioinformatics analysis</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effect of S100A8/A9 alarmins on obesity and thermogenesis: we need metabolic cages for measuring energy expenditure and standardized food intake</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Microbiome alterations in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EoE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sequencing, metagenomics, germ free ‘like’ facility</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Studying the interactome of COMMD10 – we need proteomics, protein interactions, cell metabolism (Seahorse, Metabolomic/glucose tracing, LC-MS/MS)</a:t>
            </a:r>
          </a:p>
        </p:txBody>
      </p:sp>
    </p:spTree>
    <p:extLst>
      <p:ext uri="{BB962C8B-B14F-4D97-AF65-F5344CB8AC3E}">
        <p14:creationId xmlns:p14="http://schemas.microsoft.com/office/powerpoint/2010/main" val="327138646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4554</Words>
  <Application>Microsoft Office PowerPoint</Application>
  <PresentationFormat>מסך רחב</PresentationFormat>
  <Paragraphs>691</Paragraphs>
  <Slides>71</Slides>
  <Notes>7</Notes>
  <HiddenSlides>3</HiddenSlides>
  <MMClips>0</MMClips>
  <ScaleCrop>false</ScaleCrop>
  <HeadingPairs>
    <vt:vector size="6" baseType="variant">
      <vt:variant>
        <vt:lpstr>גופנים בשימוש</vt:lpstr>
      </vt:variant>
      <vt:variant>
        <vt:i4>11</vt:i4>
      </vt:variant>
      <vt:variant>
        <vt:lpstr>ערכת נושא</vt:lpstr>
      </vt:variant>
      <vt:variant>
        <vt:i4>4</vt:i4>
      </vt:variant>
      <vt:variant>
        <vt:lpstr>כותרות שקופיות</vt:lpstr>
      </vt:variant>
      <vt:variant>
        <vt:i4>71</vt:i4>
      </vt:variant>
    </vt:vector>
  </HeadingPairs>
  <TitlesOfParts>
    <vt:vector size="86" baseType="lpstr">
      <vt:lpstr>Aharoni</vt:lpstr>
      <vt:lpstr>Andalus</vt:lpstr>
      <vt:lpstr>Arial</vt:lpstr>
      <vt:lpstr>Calibri</vt:lpstr>
      <vt:lpstr>Calibri Light</vt:lpstr>
      <vt:lpstr>Catamaran</vt:lpstr>
      <vt:lpstr>Lucida Sans Unicode</vt:lpstr>
      <vt:lpstr>Noto Sans</vt:lpstr>
      <vt:lpstr>Proxima Nova</vt:lpstr>
      <vt:lpstr>Times New Roman</vt:lpstr>
      <vt:lpstr>Wingdings</vt:lpstr>
      <vt:lpstr>ערכת נושא Office</vt:lpstr>
      <vt:lpstr>Office Theme</vt:lpstr>
      <vt:lpstr>Spearmint</vt:lpstr>
      <vt:lpstr>1_ערכת נושא Office</vt:lpstr>
      <vt:lpstr>מצגת של PowerPoint‏</vt:lpstr>
      <vt:lpstr>מצגת של PowerPoint‏</vt:lpstr>
      <vt:lpstr>Innate Immunity of Digestive Tract and Liver Diseases</vt:lpstr>
      <vt:lpstr>מצגת של PowerPoint‏</vt:lpstr>
      <vt:lpstr>מצגת של PowerPoint‏</vt:lpstr>
      <vt:lpstr>מצגת של PowerPoint‏</vt:lpstr>
      <vt:lpstr>מצגת של PowerPoint‏</vt:lpstr>
      <vt:lpstr>מצגת של PowerPoint‏</vt:lpstr>
      <vt:lpstr>מצגת של PowerPoint‏</vt:lpstr>
      <vt:lpstr>Shaping Immune functions in Digestive Diseases  and the Metabolic Syndrome The Research Center for Digestive Tract &amp; Liver Diseases </vt:lpstr>
      <vt:lpstr>מצגת של PowerPoint‏</vt:lpstr>
      <vt:lpstr>מצגת של PowerPoint‏</vt:lpstr>
      <vt:lpstr>מצגת של PowerPoint‏</vt:lpstr>
      <vt:lpstr>מצגת של PowerPoint‏</vt:lpstr>
      <vt:lpstr>Pathological immunological and microbial  alterations in eosinophilic esophagitis</vt:lpstr>
      <vt:lpstr>מצגת של PowerPoint‏</vt:lpstr>
      <vt:lpstr>מצגת של PowerPoint‏</vt:lpstr>
      <vt:lpstr>מצגת של PowerPoint‏</vt:lpstr>
      <vt:lpstr>מצגת של PowerPoint‏</vt:lpstr>
      <vt:lpstr>מצגת של PowerPoint‏</vt:lpstr>
      <vt:lpstr>מצגת של PowerPoint‏</vt:lpstr>
      <vt:lpstr>Instructions:  1. Presentation in English, you can talk in Hebrew 2. Five minutes no longer, you will be stopped 3. use these slides, additional slides can be put during the time frame of 5 minutes 4. No need to show data the purpose is the Ecosystem in Ichilov 5. Keep in mind, how will I Know other labs. In order to make more collaborations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Shifrut Lab: Immuno-oncology and cell engineering</vt:lpstr>
      <vt:lpstr>מצגת של PowerPoint‏</vt:lpstr>
      <vt:lpstr>מצגת של PowerPoint‏</vt:lpstr>
      <vt:lpstr>מצגת של PowerPoint‏</vt:lpstr>
      <vt:lpstr>Instructions:  1. Presentation in English, you can talk in Hebrew 2. Five minutes no longer, you will be stopped 3. use these slides, additional slides can be put during the time frame of 5 minutes 4. No need to show data the purpose is the Ecosystem in Ichilov 5. Keep in mind, how will I Know other labs. In order to make more collaborations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Instructions:  1. Presentation in English, you can talk in Hebrew 2. Five minutes no longer, you will be stopped 3. use these slides, additional slides can be put during the time frame of 5 minutes 4. No need to show data the purpose is the Ecosystem in Ichilov 5. Keep in mind, how will I Know other labs. In order to make more collaborations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בית החיות של איכילוב</vt:lpstr>
      <vt:lpstr>תחומי המחקר בבית החיות</vt:lpstr>
      <vt:lpstr>מערכת הפיקוח והגופים המבצעים</vt:lpstr>
      <vt:lpstr>הגופים המבצעים</vt:lpstr>
      <vt:lpstr>הוועדה המוסדית של איכילוב</vt:lpstr>
      <vt:lpstr>בדיקת הבקשה על ידי הוועדה המוסדית  </vt:lpstr>
      <vt:lpstr>תחומי הפיקוח והאחריות של בית החיות והווטרינרים </vt:lpstr>
      <vt:lpstr>Individually Ventilated Cages (IVC) </vt:lpstr>
      <vt:lpstr>שירותי בית החיות לחוקרים</vt:lpstr>
      <vt:lpstr>אתר משרד הבריאות</vt:lpstr>
      <vt:lpstr>קריטריונים עיקריים לבדיקת הבקשות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Rozin Ashkenazi</dc:creator>
  <cp:lastModifiedBy>Rozin Ashkenazi</cp:lastModifiedBy>
  <cp:revision>6</cp:revision>
  <dcterms:created xsi:type="dcterms:W3CDTF">2023-05-01T08:25:55Z</dcterms:created>
  <dcterms:modified xsi:type="dcterms:W3CDTF">2023-05-22T09:00:35Z</dcterms:modified>
</cp:coreProperties>
</file>