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83" r:id="rId2"/>
    <p:sldId id="290" r:id="rId3"/>
    <p:sldId id="300" r:id="rId4"/>
    <p:sldId id="299" r:id="rId5"/>
    <p:sldId id="295" r:id="rId6"/>
    <p:sldId id="297" r:id="rId7"/>
    <p:sldId id="292" r:id="rId8"/>
    <p:sldId id="298" r:id="rId9"/>
    <p:sldId id="293" r:id="rId10"/>
    <p:sldId id="294" r:id="rId11"/>
    <p:sldId id="304" r:id="rId12"/>
    <p:sldId id="305" r:id="rId13"/>
    <p:sldId id="301" r:id="rId14"/>
    <p:sldId id="302" r:id="rId15"/>
    <p:sldId id="306" r:id="rId16"/>
  </p:sldIdLst>
  <p:sldSz cx="12192000" cy="6858000"/>
  <p:notesSz cx="9923463" cy="678815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6405"/>
  </p:normalViewPr>
  <p:slideViewPr>
    <p:cSldViewPr snapToGrid="0" snapToObjects="1" showGuides="1">
      <p:cViewPr varScale="1">
        <p:scale>
          <a:sx n="116" d="100"/>
          <a:sy n="116" d="100"/>
        </p:scale>
        <p:origin x="3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CAB1-28C6-4AAA-9168-8850DA912DC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2AAF5-7EEF-424B-83E8-FBD34C3F6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16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C41532-50FE-EF4D-9479-0105FC30C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9270" y="0"/>
            <a:ext cx="12311270" cy="6925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ACE030-940D-FE42-A44C-7E0B9636E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7973" y="933520"/>
            <a:ext cx="9144000" cy="2387600"/>
          </a:xfrm>
        </p:spPr>
        <p:txBody>
          <a:bodyPr anchor="b"/>
          <a:lstStyle>
            <a:lvl1pPr algn="r" rtl="1">
              <a:defRPr sz="60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dirty="0"/>
              <a:t>כותרת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947B7-6ED6-D045-8E3F-E009B9B896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07973" y="3417268"/>
            <a:ext cx="9144000" cy="1655762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4330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0909-EDAD-C649-ACFC-535AD37E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7BA41-B491-F14C-9E51-FA0EEE7C3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5571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27BE-3FF6-FF40-B5F3-BBD24DB9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3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64226-38A8-274E-8F17-2F9904BAC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73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32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AC6A-8FF1-A54C-BE6D-1B25C13E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50CD7-42A8-3946-8DED-1EACBA28C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923" y="1825625"/>
            <a:ext cx="5430077" cy="40384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17BE1-A36B-C449-800F-DC85FC0F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683" y="1812511"/>
            <a:ext cx="5555974" cy="40384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258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A83E-77F5-A141-83BF-6D410D53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235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3324-DF30-DD49-BD94-580203BE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36554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37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738F86-024E-E94E-9DD9-00A8A36B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181459"/>
            <a:ext cx="11181520" cy="128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4D8A1-1496-124A-A531-6D71F71CE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923" y="1641958"/>
            <a:ext cx="11181520" cy="4212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97554F-54DB-4D4F-8BE9-CCFA5532A9F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5993296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7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0BFEFE-9E1E-3F4B-B82D-08449CD01BA0}"/>
              </a:ext>
            </a:extLst>
          </p:cNvPr>
          <p:cNvSpPr txBox="1">
            <a:spLocks/>
          </p:cNvSpPr>
          <p:nvPr/>
        </p:nvSpPr>
        <p:spPr>
          <a:xfrm>
            <a:off x="665923" y="181459"/>
            <a:ext cx="11181520" cy="1283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סוגיות </a:t>
            </a:r>
            <a:r>
              <a:rPr lang="he-IL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מדיקולגאליות</a:t>
            </a:r>
            <a:r>
              <a:rPr lang="he-IL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במחקרים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0BFEFE-9E1E-3F4B-B82D-08449CD01BA0}"/>
              </a:ext>
            </a:extLst>
          </p:cNvPr>
          <p:cNvSpPr txBox="1">
            <a:spLocks/>
          </p:cNvSpPr>
          <p:nvPr/>
        </p:nvSpPr>
        <p:spPr>
          <a:xfrm>
            <a:off x="670039" y="2063805"/>
            <a:ext cx="11181520" cy="1283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עו"ד סיגל רביע, דצמבר 2022</a:t>
            </a:r>
          </a:p>
        </p:txBody>
      </p:sp>
    </p:spTree>
    <p:extLst>
      <p:ext uri="{BB962C8B-B14F-4D97-AF65-F5344CB8AC3E}">
        <p14:creationId xmlns:p14="http://schemas.microsoft.com/office/powerpoint/2010/main" val="416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B088-BF7A-804D-9D39-DEBDEF6D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17417"/>
            <a:ext cx="11181520" cy="583474"/>
          </a:xfrm>
        </p:spPr>
        <p:txBody>
          <a:bodyPr>
            <a:normAutofit fontScale="90000"/>
          </a:bodyPr>
          <a:lstStyle/>
          <a:p>
            <a:r>
              <a:rPr lang="he-IL" sz="3600" b="1" dirty="0" smtClean="0"/>
              <a:t>מקרה 4</a:t>
            </a:r>
            <a:endParaRPr lang="en-I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844" y="600891"/>
            <a:ext cx="11181520" cy="52933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2300" dirty="0" smtClean="0"/>
              <a:t>מטופל </a:t>
            </a:r>
            <a:r>
              <a:rPr lang="he-IL" sz="2300" u="sng" dirty="0" err="1" smtClean="0"/>
              <a:t>אריתראי</a:t>
            </a:r>
            <a:r>
              <a:rPr lang="he-IL" sz="2300" dirty="0" smtClean="0"/>
              <a:t> מתקבל למחלקה פנימית.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המטופל דובר עברית בסיסית ומתקשר עם הצוות.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מגויס למחקר לא התערבותי של מכשיר למדידת לחץ דם מרחוק</a:t>
            </a:r>
          </a:p>
          <a:p>
            <a:pPr>
              <a:lnSpc>
                <a:spcPct val="150000"/>
              </a:lnSpc>
            </a:pPr>
            <a:r>
              <a:rPr lang="he-IL" sz="2300" dirty="0"/>
              <a:t>להדגיש כי נלקחים מדדי לחץ דם גם במדידה רוטינית עם מכשיר לחץ דם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חותם על טופס הסכמה בעברית ללא אינדיקציה שתורגם לו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300" b="1" dirty="0" smtClean="0"/>
              <a:t>לאחר שחרורו מהמחלקה, מגיש תביעה וטוען: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להעדר הסכמה מדעת- לטענתו אינו קורא ומדבר עברית ולא ידע על מה הוא חותם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לנזק- השתתפותו במחקר הסבה נזק לכליותיו...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8430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5923" y="181460"/>
            <a:ext cx="11181520" cy="506518"/>
          </a:xfrm>
        </p:spPr>
        <p:txBody>
          <a:bodyPr>
            <a:noAutofit/>
          </a:bodyPr>
          <a:lstStyle/>
          <a:p>
            <a:r>
              <a:rPr lang="he-IL" sz="3200" b="1" dirty="0" smtClean="0"/>
              <a:t>סיכום פערים שהתגלו בתביעות</a:t>
            </a:r>
            <a:endParaRPr lang="he-IL" sz="32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61421" y="844732"/>
            <a:ext cx="11181520" cy="48787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he-IL" sz="2600" b="1" i="1" dirty="0" smtClean="0"/>
              <a:t>הליך ההסכמה מדעת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e-IL" sz="2500" dirty="0" smtClean="0"/>
              <a:t>מועד ההסכמה למחקר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e-IL" sz="2500" dirty="0" smtClean="0"/>
              <a:t>שפת ההסבר ושפת טופס ההסכמה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he-IL" sz="2600" b="1" i="1" dirty="0" smtClean="0"/>
              <a:t>הליך גיוס המשתתפים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e-IL" sz="2500" dirty="0" smtClean="0"/>
              <a:t>בדיקת התאמת המועמד </a:t>
            </a:r>
            <a:r>
              <a:rPr lang="he-IL" sz="2500" dirty="0" err="1" smtClean="0"/>
              <a:t>לקריטריוני</a:t>
            </a:r>
            <a:r>
              <a:rPr lang="he-IL" sz="2500" dirty="0" smtClean="0"/>
              <a:t> ההכללה במחקר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e-IL" sz="2500" u="sng" dirty="0" smtClean="0"/>
              <a:t>תיאום ציפיות </a:t>
            </a:r>
            <a:r>
              <a:rPr lang="he-IL" sz="2500" dirty="0" smtClean="0"/>
              <a:t>לגבי מטרות ותועלות המחקר למשתתף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e-IL" sz="2500" dirty="0" smtClean="0"/>
              <a:t>במחקר התערבותי יש חשיבות יתירה להסבר על </a:t>
            </a:r>
            <a:r>
              <a:rPr lang="he-IL" sz="2500" u="sng" dirty="0" smtClean="0"/>
              <a:t>הסיכונים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he-IL" sz="2600" b="1" i="1" dirty="0" smtClean="0"/>
              <a:t>העברת מידע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e-IL" sz="2500" dirty="0" smtClean="0"/>
              <a:t>העברת מידע על השתתפות במחקר לרופא המשפחה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16669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0229" y="2666320"/>
            <a:ext cx="10790101" cy="285273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e-IL" sz="4500" b="1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ועדה להעברת מידע בין גופים ציבוריים- </a:t>
            </a:r>
            <a:r>
              <a:rPr lang="he-IL" sz="4500" b="1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he-IL" sz="4500" b="1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he-IL" sz="4500" b="1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תחליף </a:t>
            </a:r>
            <a:r>
              <a:rPr lang="he-IL" sz="4500" b="1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להסכמת משתתף למחקר ?</a:t>
            </a:r>
            <a:r>
              <a:rPr lang="he-IL" sz="4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he-IL" sz="4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he-IL" sz="45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14730" y="1471750"/>
            <a:ext cx="10515600" cy="3484426"/>
          </a:xfrm>
        </p:spPr>
        <p:txBody>
          <a:bodyPr/>
          <a:lstStyle/>
          <a:p>
            <a:endParaRPr lang="he-I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80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0676" y="181460"/>
            <a:ext cx="11181520" cy="593604"/>
          </a:xfrm>
        </p:spPr>
        <p:txBody>
          <a:bodyPr>
            <a:normAutofit/>
          </a:bodyPr>
          <a:lstStyle/>
          <a:p>
            <a:endParaRPr lang="he-IL" sz="36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7713" y="181460"/>
            <a:ext cx="11451773" cy="560103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300" b="1" dirty="0"/>
              <a:t>איסור על מסירת מידע</a:t>
            </a:r>
            <a:endParaRPr lang="en-US" sz="23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300" dirty="0"/>
              <a:t>23</a:t>
            </a:r>
            <a:r>
              <a:rPr lang="he-IL" sz="2300" dirty="0"/>
              <a:t>ב. א. מסירת מידע מאת גוף ציבורי </a:t>
            </a:r>
            <a:r>
              <a:rPr lang="he-IL" sz="2300" u="sng" dirty="0"/>
              <a:t>אסורה</a:t>
            </a:r>
            <a:r>
              <a:rPr lang="he-IL" sz="2300" dirty="0"/>
              <a:t>, זולת אם המידע פורסם לרבים על פי סמכות כדין, או הועמד לעיון הרבים על פי סמכות כדין, או שהאדם אשר המידע מתייחס אליו נתן הסכמתו למסירה</a:t>
            </a:r>
            <a:r>
              <a:rPr lang="en-US" sz="2300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300" b="1" dirty="0" smtClean="0"/>
              <a:t>סייג </a:t>
            </a:r>
            <a:r>
              <a:rPr lang="he-IL" sz="2300" b="1" dirty="0"/>
              <a:t>לאיסור</a:t>
            </a:r>
            <a:endParaRPr lang="en-US" sz="23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300" dirty="0"/>
              <a:t>23</a:t>
            </a:r>
            <a:r>
              <a:rPr lang="he-IL" sz="2300" dirty="0"/>
              <a:t>ג</a:t>
            </a:r>
            <a:r>
              <a:rPr lang="en-US" sz="2300" dirty="0"/>
              <a:t>.  </a:t>
            </a:r>
            <a:r>
              <a:rPr lang="he-IL" sz="2300" dirty="0"/>
              <a:t>מסירת המידע </a:t>
            </a:r>
            <a:r>
              <a:rPr lang="he-IL" sz="2300" u="sng" dirty="0"/>
              <a:t>מותרת</a:t>
            </a:r>
            <a:r>
              <a:rPr lang="he-IL" sz="2300" dirty="0"/>
              <a:t>, על אף האמור בסעיף </a:t>
            </a:r>
            <a:r>
              <a:rPr lang="he-IL" sz="2300" dirty="0" err="1"/>
              <a:t>23ב</a:t>
            </a:r>
            <a:r>
              <a:rPr lang="he-IL" sz="2300" dirty="0"/>
              <a:t>, אם לא נאסרה בחיקוק או בעקרונות של אתיקה מקצועית</a:t>
            </a:r>
            <a:r>
              <a:rPr lang="en-US" sz="2300" dirty="0"/>
              <a:t> </a:t>
            </a:r>
            <a:r>
              <a:rPr lang="en-US" sz="2300" dirty="0" smtClean="0"/>
              <a:t>-</a:t>
            </a:r>
            <a:r>
              <a:rPr lang="he-IL" sz="2300" dirty="0" smtClean="0"/>
              <a:t> </a:t>
            </a:r>
            <a:r>
              <a:rPr lang="en-US" sz="2300" dirty="0"/>
              <a:t>  </a:t>
            </a:r>
            <a:endParaRPr lang="en-US" sz="23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300" dirty="0" smtClean="0">
                <a:solidFill>
                  <a:srgbClr val="FF0000"/>
                </a:solidFill>
              </a:rPr>
              <a:t>(1) בין </a:t>
            </a:r>
            <a:r>
              <a:rPr lang="he-IL" sz="2300" dirty="0">
                <a:solidFill>
                  <a:srgbClr val="FF0000"/>
                </a:solidFill>
              </a:rPr>
              <a:t>גופים ציבוריים</a:t>
            </a:r>
            <a:r>
              <a:rPr lang="he-IL" sz="2300" dirty="0"/>
              <a:t>, אם נתקיים אחד מאלה</a:t>
            </a:r>
            <a:r>
              <a:rPr lang="en-US" sz="2300" dirty="0" smtClean="0"/>
              <a:t>:</a:t>
            </a:r>
            <a:endParaRPr lang="he-IL" sz="23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300" dirty="0"/>
              <a:t>א. מסירת המידע היא במסגרת </a:t>
            </a:r>
            <a:r>
              <a:rPr lang="he-IL" sz="2300" b="1" dirty="0"/>
              <a:t>הסמכויות או התפקידים של מוסר המידע והיא דרושה למטרת ביצוע חיקוק או למטרה במסגרת הסמכויות או התפקידים של מוסר המידע או מקבלו</a:t>
            </a:r>
            <a:r>
              <a:rPr lang="en-US" sz="2300" b="1" dirty="0"/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300" dirty="0"/>
              <a:t>ב. מסירת המידע היא </a:t>
            </a:r>
            <a:r>
              <a:rPr lang="he-IL" sz="2300" b="1" dirty="0"/>
              <a:t>לגוף ציבורי הרשאי לדרוש אותו מידע על פי דין </a:t>
            </a:r>
            <a:r>
              <a:rPr lang="he-IL" sz="2300" dirty="0"/>
              <a:t>מכל מקור אחר</a:t>
            </a:r>
            <a:r>
              <a:rPr lang="en-US" sz="2300" dirty="0"/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3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sz="2300" dirty="0"/>
          </a:p>
        </p:txBody>
      </p:sp>
    </p:spTree>
    <p:extLst>
      <p:ext uri="{BB962C8B-B14F-4D97-AF65-F5344CB8AC3E}">
        <p14:creationId xmlns:p14="http://schemas.microsoft.com/office/powerpoint/2010/main" val="23872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5923" y="312089"/>
            <a:ext cx="11181520" cy="593604"/>
          </a:xfrm>
        </p:spPr>
        <p:txBody>
          <a:bodyPr>
            <a:normAutofit/>
          </a:bodyPr>
          <a:lstStyle/>
          <a:p>
            <a:endParaRPr lang="he-IL" sz="36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50676" y="735437"/>
            <a:ext cx="11412014" cy="50731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2)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  </a:t>
            </a:r>
            <a:r>
              <a:rPr lang="he-IL" sz="2400" b="1" dirty="0" smtClean="0">
                <a:solidFill>
                  <a:schemeClr val="tx2">
                    <a:lumMod val="75000"/>
                  </a:schemeClr>
                </a:solidFill>
              </a:rPr>
              <a:t> מגוף </a:t>
            </a:r>
            <a:r>
              <a:rPr lang="he-IL" sz="2400" b="1" dirty="0">
                <a:solidFill>
                  <a:schemeClr val="tx2">
                    <a:lumMod val="75000"/>
                  </a:schemeClr>
                </a:solidFill>
              </a:rPr>
              <a:t>ציבורי למשרד ממשלתי או למוסד מדינה אחר</a:t>
            </a:r>
            <a:r>
              <a:rPr lang="he-IL" sz="2400" dirty="0"/>
              <a:t>, או בין משרדים או מוסדות כאמור, אם מסירת המידע דרושה למטרת ביצוע כל חיקוק או למטרה במסגרת הסמכויות או התפקידים של מוסר המידע או מקבלו</a:t>
            </a:r>
            <a:r>
              <a:rPr lang="en-US" sz="2400" dirty="0"/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/>
              <a:t>אולם לא יימסר מידע כאמור שניתן בתנאי שלא יימסר לאחר</a:t>
            </a:r>
            <a:r>
              <a:rPr lang="en-US" sz="2400" dirty="0" smtClean="0"/>
              <a:t>.</a:t>
            </a:r>
            <a:endParaRPr lang="he-IL" sz="2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b="1" dirty="0" smtClean="0"/>
              <a:t>גוף ציבורי-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 smtClean="0"/>
              <a:t>מוסדות המדינה, רשויות מקומיות וכל גוף שנקבע בצו כגוף ציבורי </a:t>
            </a:r>
            <a:r>
              <a:rPr lang="he-IL" sz="2400" dirty="0" err="1" smtClean="0"/>
              <a:t>לענין</a:t>
            </a:r>
            <a:r>
              <a:rPr lang="he-IL" sz="2400" dirty="0" smtClean="0"/>
              <a:t> החוק (קופות החולים, מוסדות להשכלה גבוהה </a:t>
            </a:r>
            <a:r>
              <a:rPr lang="he-IL" sz="2400" dirty="0" err="1" smtClean="0"/>
              <a:t>וכיוב</a:t>
            </a:r>
            <a:r>
              <a:rPr lang="he-IL" sz="2400" dirty="0" smtClean="0"/>
              <a:t>')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b="1" dirty="0" smtClean="0"/>
              <a:t>שימוש-</a:t>
            </a:r>
            <a:r>
              <a:rPr lang="he-IL" sz="2400" dirty="0" smtClean="0"/>
              <a:t> במחקרי נתונים בהם נאסף מידע ממאגרי מידע של מוסדות ממשלתיים/ משרדים ממשלתיים</a:t>
            </a:r>
            <a:endParaRPr lang="en-US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428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הבהרה לאחר פגישה (הבהרה לגבי שיתוף מידע)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בעל פה נאמר כי מותר </a:t>
            </a:r>
            <a:r>
              <a:rPr lang="he-IL" dirty="0"/>
              <a:t>לעשות שימוש מחקרי באופק אם זה מופיע בפרוטוקול המחקר ובטופס ההסכמה למחקר, אושר ע"י ועדת הלסינקי והמטופל הסכים לכך. 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לאחר בדיקה נוספת, האמור </a:t>
            </a:r>
            <a:r>
              <a:rPr lang="he-IL" dirty="0"/>
              <a:t>נכון </a:t>
            </a:r>
            <a:r>
              <a:rPr lang="he-IL" u="sng" dirty="0"/>
              <a:t>רק כשמדובר במחקר התערבותי למטרה טיפולית 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ככל </a:t>
            </a:r>
            <a:r>
              <a:rPr lang="he-IL" dirty="0"/>
              <a:t>שלא- </a:t>
            </a:r>
            <a:r>
              <a:rPr lang="he-IL" dirty="0" smtClean="0"/>
              <a:t>יש לבחון </a:t>
            </a:r>
            <a:r>
              <a:rPr lang="he-IL" dirty="0"/>
              <a:t>ערוץ אחר כמו העברת מידע בין גופים ציבוריים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42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B088-BF7A-804D-9D39-DEBDEF6D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181459"/>
            <a:ext cx="11181520" cy="671981"/>
          </a:xfrm>
        </p:spPr>
        <p:txBody>
          <a:bodyPr>
            <a:normAutofit/>
          </a:bodyPr>
          <a:lstStyle/>
          <a:p>
            <a:r>
              <a:rPr lang="he-IL" sz="3600" b="1" dirty="0" smtClean="0"/>
              <a:t>מקרה 1</a:t>
            </a:r>
            <a:endParaRPr lang="en-I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300" y="931817"/>
            <a:ext cx="11181520" cy="50007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300" dirty="0" smtClean="0"/>
              <a:t>מטופלת בת 48, נשאית </a:t>
            </a:r>
            <a:r>
              <a:rPr lang="en-US" sz="2300" dirty="0" err="1" smtClean="0"/>
              <a:t>BRCA</a:t>
            </a:r>
            <a:r>
              <a:rPr lang="he-IL" sz="2300" dirty="0" smtClean="0"/>
              <a:t> 1 ו-2. ב-2011 מאובחנת עם גידול ממאיר בשד ימין, עוברת כריתה של הגידול וייעוץ גנטי.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בהמלצות הייעוץ הגנטי: דיון כירורגי אונקולוגי על כריתה מניעתית של השד, המלצה לכריתה מניעתית של השחלות. 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בפועל לא מתקיים דיון על כריתת שד מניעתית, עוברת הקרנות וכריתת שחלות. 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כשנה לאחר מכן מגויסת למחקר בו מקבלת הקרנות מניעתיות לשדיים.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לאחר 5 שנים מאובחנת עם </a:t>
            </a:r>
            <a:r>
              <a:rPr lang="he-IL" sz="2300" dirty="0" err="1" smtClean="0"/>
              <a:t>סרקומה</a:t>
            </a:r>
            <a:r>
              <a:rPr lang="he-IL" sz="2300" dirty="0" smtClean="0"/>
              <a:t> בשד "הבריא", נפטרה בהמשך ממחלה </a:t>
            </a:r>
            <a:r>
              <a:rPr lang="he-IL" sz="2300" dirty="0" err="1" smtClean="0"/>
              <a:t>מטסטטית</a:t>
            </a:r>
            <a:r>
              <a:rPr lang="he-IL" sz="2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0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B088-BF7A-804D-9D39-DEBDEF6D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181459"/>
            <a:ext cx="11181520" cy="671981"/>
          </a:xfrm>
        </p:spPr>
        <p:txBody>
          <a:bodyPr>
            <a:normAutofit/>
          </a:bodyPr>
          <a:lstStyle/>
          <a:p>
            <a:r>
              <a:rPr lang="he-IL" sz="3600" b="1" dirty="0" smtClean="0"/>
              <a:t>מקרה 1</a:t>
            </a:r>
            <a:endParaRPr lang="en-I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23" y="853440"/>
            <a:ext cx="11181520" cy="50007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300" b="1" dirty="0" smtClean="0"/>
              <a:t>מגישה תביעה לפני פטירתה וטוענת: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קיבלה טיפול ניסיוני בו הוקרן השד הבריא מבלי שניתן לה ההסברים ומבלי שהבינה כלל שהיא משתתפת בניסוי ו</a:t>
            </a:r>
            <a:r>
              <a:rPr lang="en-US" sz="2300" dirty="0" smtClean="0"/>
              <a:t>/</a:t>
            </a:r>
            <a:r>
              <a:rPr lang="he-IL" sz="2300" dirty="0" smtClean="0"/>
              <a:t>או את השלכותיו</a:t>
            </a:r>
            <a:endParaRPr lang="en-US" sz="2300" dirty="0" smtClean="0"/>
          </a:p>
          <a:p>
            <a:pPr>
              <a:lnSpc>
                <a:spcPct val="150000"/>
              </a:lnSpc>
            </a:pPr>
            <a:r>
              <a:rPr lang="he-IL" sz="2300" dirty="0" smtClean="0"/>
              <a:t>השתתפותה במחקר נעשתה מבלי שהתקבלה הסכמתה כדין</a:t>
            </a:r>
            <a:r>
              <a:rPr lang="en-US" sz="2300" dirty="0" smtClean="0"/>
              <a:t>, </a:t>
            </a:r>
            <a:r>
              <a:rPr lang="he-IL" sz="2300" dirty="0" smtClean="0"/>
              <a:t> וללא שהוצגה בפניה האפשרות לכריתה מונעת של השד.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אי התאמה לניסוי- מאחר ולא הוצעה לה כריתה מניעתית, לא נכנסה </a:t>
            </a:r>
            <a:r>
              <a:rPr lang="he-IL" sz="2300" dirty="0" err="1" smtClean="0"/>
              <a:t>לקריטריוני</a:t>
            </a:r>
            <a:r>
              <a:rPr lang="he-IL" sz="2300" dirty="0" smtClean="0"/>
              <a:t> ההכללה בניסוי.</a:t>
            </a:r>
            <a:r>
              <a:rPr lang="en-US" sz="2300" dirty="0" smtClean="0"/>
              <a:t>. </a:t>
            </a:r>
            <a:endParaRPr lang="he-IL" sz="2300" dirty="0" smtClean="0"/>
          </a:p>
          <a:p>
            <a:pPr>
              <a:lnSpc>
                <a:spcPct val="150000"/>
              </a:lnSpc>
            </a:pPr>
            <a:r>
              <a:rPr lang="he-IL" sz="2300" dirty="0" smtClean="0"/>
              <a:t>בניגוד לאמור בסעיף</a:t>
            </a:r>
            <a:r>
              <a:rPr lang="en-US" sz="2300" dirty="0" smtClean="0"/>
              <a:t> 9 </a:t>
            </a:r>
            <a:r>
              <a:rPr lang="he-IL" sz="2300" dirty="0" smtClean="0"/>
              <a:t>לטופס ההסכמה לניסוי, המידע בדבר השתתפותה במחקר </a:t>
            </a:r>
            <a:r>
              <a:rPr lang="he-IL" sz="2300" u="sng" dirty="0" smtClean="0"/>
              <a:t>לא</a:t>
            </a:r>
            <a:r>
              <a:rPr lang="he-IL" sz="2300" dirty="0" smtClean="0"/>
              <a:t> הועבר לרופא המשפחה.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20904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914399"/>
            <a:ext cx="11106503" cy="499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63199" y="200408"/>
            <a:ext cx="137569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ייעוץ גנטי</a:t>
            </a:r>
            <a:endParaRPr lang="he-IL" sz="2400" b="1" dirty="0"/>
          </a:p>
        </p:txBody>
      </p:sp>
      <p:sp>
        <p:nvSpPr>
          <p:cNvPr id="4" name="מלבן 3"/>
          <p:cNvSpPr/>
          <p:nvPr/>
        </p:nvSpPr>
        <p:spPr>
          <a:xfrm>
            <a:off x="5791201" y="3117669"/>
            <a:ext cx="5399314" cy="378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948" y="120797"/>
            <a:ext cx="272382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err="1" smtClean="0"/>
              <a:t>קריטריוני</a:t>
            </a:r>
            <a:r>
              <a:rPr lang="he-IL" sz="2000" b="1" dirty="0" smtClean="0"/>
              <a:t> הכללה במחקר</a:t>
            </a:r>
            <a:endParaRPr lang="he-IL" sz="2000" b="1" dirty="0"/>
          </a:p>
        </p:txBody>
      </p:sp>
      <p:pic>
        <p:nvPicPr>
          <p:cNvPr id="4" name="תמונה 3"/>
          <p:cNvPicPr/>
          <p:nvPr/>
        </p:nvPicPr>
        <p:blipFill rotWithShape="1"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469" y="618309"/>
            <a:ext cx="11643359" cy="5468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מלבן 5"/>
          <p:cNvSpPr/>
          <p:nvPr/>
        </p:nvSpPr>
        <p:spPr>
          <a:xfrm>
            <a:off x="4406536" y="4320802"/>
            <a:ext cx="5216435" cy="2599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 rotWithShape="1">
          <a:blip r:embed="rId2"/>
          <a:srcRect l="11337" t="15015" r="15413" b="3355"/>
          <a:stretch/>
        </p:blipFill>
        <p:spPr bwMode="auto">
          <a:xfrm>
            <a:off x="539931" y="923109"/>
            <a:ext cx="11258903" cy="4972594"/>
          </a:xfrm>
          <a:prstGeom prst="rect">
            <a:avLst/>
          </a:prstGeom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60823" y="191589"/>
            <a:ext cx="303801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/>
              <a:t>טופס הסכמה מדעת למחקר</a:t>
            </a:r>
            <a:endParaRPr lang="he-IL" sz="2000" b="1" dirty="0"/>
          </a:p>
        </p:txBody>
      </p:sp>
      <p:sp>
        <p:nvSpPr>
          <p:cNvPr id="4" name="מלבן 3"/>
          <p:cNvSpPr/>
          <p:nvPr/>
        </p:nvSpPr>
        <p:spPr>
          <a:xfrm>
            <a:off x="792480" y="2126241"/>
            <a:ext cx="10197737" cy="434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 w="3810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24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B088-BF7A-804D-9D39-DEBDEF6D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181459"/>
            <a:ext cx="11181520" cy="375890"/>
          </a:xfrm>
        </p:spPr>
        <p:txBody>
          <a:bodyPr>
            <a:normAutofit fontScale="90000"/>
          </a:bodyPr>
          <a:lstStyle/>
          <a:p>
            <a:r>
              <a:rPr lang="he-IL" sz="3600" b="1" dirty="0" smtClean="0"/>
              <a:t>מקרה 2</a:t>
            </a:r>
            <a:endParaRPr lang="en-I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740227"/>
            <a:ext cx="11560060" cy="51206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2300" dirty="0" smtClean="0"/>
              <a:t>מטופל מבקש לעבור בדיקות לגילוי מוקדם של </a:t>
            </a:r>
            <a:r>
              <a:rPr lang="he-IL" sz="2300" dirty="0" err="1" smtClean="0"/>
              <a:t>ממאירויות</a:t>
            </a:r>
            <a:r>
              <a:rPr lang="he-IL" sz="2300" dirty="0" smtClean="0"/>
              <a:t> בגלל היסטוריה משפחתית של מס' סוגי סרטן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מגויס למחקר ל"</a:t>
            </a:r>
            <a:r>
              <a:rPr lang="he-IL" sz="2300" u="sng" dirty="0" smtClean="0"/>
              <a:t>איתור הסיכון לחלות בשאת"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לאחר מס' חודשים מאובחן עם ממאירות בכליה ובלבלב, שאותרה עקב קליניקה חשודה והדמיות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300" b="1" dirty="0" smtClean="0"/>
              <a:t>מגיש תביעה וטוען: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גויס למחקר גנטי כאשר בצוות המחקר אין </a:t>
            </a:r>
            <a:r>
              <a:rPr lang="he-IL" sz="2300" dirty="0" err="1" smtClean="0"/>
              <a:t>גנטיקאי</a:t>
            </a:r>
            <a:endParaRPr lang="he-IL" sz="2300" dirty="0" smtClean="0"/>
          </a:p>
          <a:p>
            <a:pPr>
              <a:lnSpc>
                <a:spcPct val="150000"/>
              </a:lnSpc>
            </a:pPr>
            <a:r>
              <a:rPr lang="he-IL" sz="2300" dirty="0" smtClean="0"/>
              <a:t>טופס ההסכמה למחקר מתיימר לאתר </a:t>
            </a:r>
            <a:r>
              <a:rPr lang="he-IL" sz="2300" u="sng" dirty="0" smtClean="0"/>
              <a:t>סיכון לשאת</a:t>
            </a:r>
            <a:r>
              <a:rPr lang="he-IL" sz="2300" dirty="0" smtClean="0"/>
              <a:t> כאשר בפועל נבדק גן ספציפי בלבד שאחראי לשאת במערכת העיכול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טופס ההסכמה מייצר ציפיות לא ריאליות לאבחון נטייה גנטית לפתח </a:t>
            </a:r>
            <a:r>
              <a:rPr lang="he-IL" sz="2300" dirty="0" err="1" smtClean="0"/>
              <a:t>ממאירויות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5859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 rotWithShape="1">
          <a:blip r:embed="rId2"/>
          <a:srcRect l="25702" t="16041" r="24240" b="19076"/>
          <a:stretch/>
        </p:blipFill>
        <p:spPr bwMode="auto">
          <a:xfrm>
            <a:off x="644435" y="635726"/>
            <a:ext cx="10972800" cy="509451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76179" y="121920"/>
            <a:ext cx="171072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/>
              <a:t>טופס ההסכמה</a:t>
            </a:r>
            <a:endParaRPr lang="he-IL" sz="2000" b="1" dirty="0"/>
          </a:p>
        </p:txBody>
      </p:sp>
      <p:sp>
        <p:nvSpPr>
          <p:cNvPr id="4" name="מלבן 3"/>
          <p:cNvSpPr/>
          <p:nvPr/>
        </p:nvSpPr>
        <p:spPr>
          <a:xfrm>
            <a:off x="2441448" y="900946"/>
            <a:ext cx="6148251" cy="259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B088-BF7A-804D-9D39-DEBDEF6D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181459"/>
            <a:ext cx="11181520" cy="663272"/>
          </a:xfrm>
        </p:spPr>
        <p:txBody>
          <a:bodyPr>
            <a:normAutofit/>
          </a:bodyPr>
          <a:lstStyle/>
          <a:p>
            <a:r>
              <a:rPr lang="he-IL" sz="3600" b="1" dirty="0" smtClean="0"/>
              <a:t>מקרה 3</a:t>
            </a:r>
            <a:endParaRPr lang="en-I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23" y="975360"/>
            <a:ext cx="11181520" cy="48787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300" dirty="0" smtClean="0"/>
              <a:t>מטופלת מתקבלת לניתוח קטרקט.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בחדר הניתוח, </a:t>
            </a:r>
            <a:r>
              <a:rPr lang="he-IL" sz="2300" u="sng" dirty="0" smtClean="0"/>
              <a:t>לאחר שמתבצעת הרחבת אישונים </a:t>
            </a:r>
            <a:r>
              <a:rPr lang="he-IL" sz="2300" dirty="0" smtClean="0"/>
              <a:t>ולפני ההרדמה, היא מתבקשת ע"י המנתח להשתתף במחקר בו המנתח יעשה שימוש במיקרוסקופ אלקטרוני, בנוסף למיקרוסקופ השגרתי, וישווה את התוצאות ביניהם. המטופלת מסכימה.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300" b="1" dirty="0" smtClean="0"/>
              <a:t>לאחר כחודשיים היא מגישה תביעה וטוענת:</a:t>
            </a:r>
          </a:p>
          <a:p>
            <a:pPr>
              <a:lnSpc>
                <a:spcPct val="150000"/>
              </a:lnSpc>
            </a:pPr>
            <a:r>
              <a:rPr lang="he-IL" sz="2300" dirty="0" smtClean="0"/>
              <a:t>העדר </a:t>
            </a:r>
            <a:r>
              <a:rPr lang="he-IL" sz="2300" dirty="0"/>
              <a:t>הסכמה מדעת </a:t>
            </a:r>
            <a:r>
              <a:rPr lang="he-IL" sz="2300" dirty="0" smtClean="0"/>
              <a:t>וניצול </a:t>
            </a:r>
            <a:r>
              <a:rPr lang="he-IL" sz="2300" dirty="0"/>
              <a:t>מצוקה ע"י </a:t>
            </a:r>
            <a:r>
              <a:rPr lang="he-IL" sz="2300" dirty="0" smtClean="0"/>
              <a:t>גיוסה למחקר </a:t>
            </a:r>
            <a:r>
              <a:rPr lang="he-IL" sz="2300" dirty="0"/>
              <a:t>סמוך לניתוח ע"י המנתח שאמור לנתחה.</a:t>
            </a:r>
            <a:endParaRPr lang="he-IL" sz="2300" dirty="0" smtClean="0"/>
          </a:p>
          <a:p>
            <a:pPr>
              <a:lnSpc>
                <a:spcPct val="150000"/>
              </a:lnSpc>
            </a:pPr>
            <a:r>
              <a:rPr lang="he-IL" sz="2300" dirty="0" smtClean="0"/>
              <a:t>נגרמו לה נזקים בעקבות המחקר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64826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15770</TotalTime>
  <Words>756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Office Theme</vt:lpstr>
      <vt:lpstr>PowerPoint Presentation</vt:lpstr>
      <vt:lpstr>מקרה 1</vt:lpstr>
      <vt:lpstr>מקרה 1</vt:lpstr>
      <vt:lpstr>PowerPoint Presentation</vt:lpstr>
      <vt:lpstr>PowerPoint Presentation</vt:lpstr>
      <vt:lpstr>PowerPoint Presentation</vt:lpstr>
      <vt:lpstr>מקרה 2</vt:lpstr>
      <vt:lpstr>PowerPoint Presentation</vt:lpstr>
      <vt:lpstr>מקרה 3</vt:lpstr>
      <vt:lpstr>מקרה 4</vt:lpstr>
      <vt:lpstr>סיכום פערים שהתגלו בתביעות</vt:lpstr>
      <vt:lpstr>ועדה להעברת מידע בין גופים ציבוריים-  תחליף להסכמת משתתף למחקר ? </vt:lpstr>
      <vt:lpstr>PowerPoint Presentation</vt:lpstr>
      <vt:lpstr>PowerPoint Presentation</vt:lpstr>
      <vt:lpstr>הבהרה לאחר פגישה (הבהרה לגבי שיתוף מידע)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 Gattenyo</dc:creator>
  <cp:lastModifiedBy>Rozin Ashkenazi</cp:lastModifiedBy>
  <cp:revision>244</cp:revision>
  <cp:lastPrinted>2021-11-08T11:14:46Z</cp:lastPrinted>
  <dcterms:created xsi:type="dcterms:W3CDTF">2021-10-12T08:37:25Z</dcterms:created>
  <dcterms:modified xsi:type="dcterms:W3CDTF">2023-03-08T06:15:36Z</dcterms:modified>
</cp:coreProperties>
</file>