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903" r:id="rId2"/>
  </p:sldMasterIdLst>
  <p:notesMasterIdLst>
    <p:notesMasterId r:id="rId31"/>
  </p:notesMasterIdLst>
  <p:sldIdLst>
    <p:sldId id="256" r:id="rId3"/>
    <p:sldId id="298" r:id="rId4"/>
    <p:sldId id="313" r:id="rId5"/>
    <p:sldId id="316" r:id="rId6"/>
    <p:sldId id="317" r:id="rId7"/>
    <p:sldId id="318" r:id="rId8"/>
    <p:sldId id="319" r:id="rId9"/>
    <p:sldId id="320" r:id="rId10"/>
    <p:sldId id="322" r:id="rId11"/>
    <p:sldId id="335" r:id="rId12"/>
    <p:sldId id="311" r:id="rId13"/>
    <p:sldId id="332" r:id="rId14"/>
    <p:sldId id="329" r:id="rId15"/>
    <p:sldId id="324" r:id="rId16"/>
    <p:sldId id="330" r:id="rId17"/>
    <p:sldId id="331" r:id="rId18"/>
    <p:sldId id="326" r:id="rId19"/>
    <p:sldId id="271" r:id="rId20"/>
    <p:sldId id="312" r:id="rId21"/>
    <p:sldId id="314" r:id="rId22"/>
    <p:sldId id="327" r:id="rId23"/>
    <p:sldId id="325" r:id="rId24"/>
    <p:sldId id="285" r:id="rId25"/>
    <p:sldId id="333" r:id="rId26"/>
    <p:sldId id="334" r:id="rId27"/>
    <p:sldId id="282" r:id="rId28"/>
    <p:sldId id="308" r:id="rId29"/>
    <p:sldId id="315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26" autoAdjust="0"/>
    <p:restoredTop sz="87500" autoAdjust="0"/>
  </p:normalViewPr>
  <p:slideViewPr>
    <p:cSldViewPr>
      <p:cViewPr varScale="1">
        <p:scale>
          <a:sx n="102" d="100"/>
          <a:sy n="102" d="100"/>
        </p:scale>
        <p:origin x="21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5CED32-032D-4EAF-A04C-B0BF7CB38CC0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426B69-A7DD-40B2-BDAF-A385DDC0D3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1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341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1810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31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83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67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8588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830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099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38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75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23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4903-D143-4BA8-B19B-A59CC4E6130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65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08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82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318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627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46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B69-A7DD-40B2-BDAF-A385DDC0D3CB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42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_0057.jpg"/>
          <p:cNvPicPr>
            <a:picLocks noChangeAspect="1"/>
          </p:cNvPicPr>
          <p:nvPr/>
        </p:nvPicPr>
        <p:blipFill>
          <a:blip r:embed="rId2" cstate="print"/>
          <a:srcRect l="15555"/>
          <a:stretch>
            <a:fillRect/>
          </a:stretch>
        </p:blipFill>
        <p:spPr>
          <a:xfrm>
            <a:off x="0" y="836712"/>
            <a:ext cx="7452320" cy="6048672"/>
          </a:xfrm>
          <a:prstGeom prst="rect">
            <a:avLst/>
          </a:prstGeom>
        </p:spPr>
      </p:pic>
      <p:pic>
        <p:nvPicPr>
          <p:cNvPr id="9" name="Picture 8" descr="ICHILOV-ppt-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80512" cy="6912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300192" y="116632"/>
            <a:ext cx="280831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507"/>
            <a:ext cx="2763060" cy="623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3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62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89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269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04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630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13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6580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7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Picture 9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Picture 11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7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Picture 9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pic>
        <p:nvPicPr>
          <p:cNvPr id="10" name="Picture 9" descr="סטריפ אנגלי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94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8EB941-97CB-4192-B003-B11FB040913A}" type="datetimeFigureOut">
              <a:rPr lang="he-IL" smtClean="0"/>
              <a:t>י"ג/אדר/תשפ"ג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CDF598-70BC-4FA5-8EDC-D148D6106ADC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atiap@tlvmc.gov.i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4844752"/>
            <a:ext cx="4608512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TLV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Biobank</a:t>
            </a: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ביובנק</a:t>
            </a:r>
            <a:r>
              <a:rPr lang="he-IL" dirty="0" smtClean="0"/>
              <a:t> מוסדי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cs typeface="+mj-cs"/>
              </a:rPr>
              <a:t>להוות </a:t>
            </a:r>
            <a:r>
              <a:rPr lang="he-IL" dirty="0" err="1" smtClean="0">
                <a:cs typeface="+mj-cs"/>
              </a:rPr>
              <a:t>ביובנק</a:t>
            </a:r>
            <a:r>
              <a:rPr lang="he-IL" dirty="0" smtClean="0">
                <a:cs typeface="+mj-cs"/>
              </a:rPr>
              <a:t> המספק </a:t>
            </a:r>
            <a:r>
              <a:rPr lang="he-IL" dirty="0">
                <a:cs typeface="+mj-cs"/>
              </a:rPr>
              <a:t>מגוון רחב של דגימות ביולוגיות איכותיות וייחודיות הכוללות נתונים קליניים רלוונטיים, </a:t>
            </a:r>
            <a:r>
              <a:rPr lang="he-IL" dirty="0" smtClean="0">
                <a:cs typeface="+mj-cs"/>
              </a:rPr>
              <a:t>עבור </a:t>
            </a:r>
            <a:r>
              <a:rPr lang="he-IL" dirty="0">
                <a:cs typeface="+mj-cs"/>
              </a:rPr>
              <a:t>קהילת </a:t>
            </a:r>
            <a:r>
              <a:rPr lang="he-IL" dirty="0" smtClean="0">
                <a:cs typeface="+mj-cs"/>
              </a:rPr>
              <a:t>חוקרי איכילוב ועבור חוקרים חיצונים שעושים שיתופי פעולה עם חוקרי איכילוב</a:t>
            </a:r>
          </a:p>
          <a:p>
            <a:endParaRPr lang="he-IL" dirty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 smtClean="0">
                <a:cs typeface="+mj-cs"/>
              </a:rPr>
              <a:t>מודל </a:t>
            </a:r>
            <a:r>
              <a:rPr lang="he-IL" sz="2000" dirty="0" err="1" smtClean="0">
                <a:cs typeface="+mj-cs"/>
              </a:rPr>
              <a:t>ביובנק</a:t>
            </a:r>
            <a:r>
              <a:rPr lang="he-IL" sz="2000" dirty="0" smtClean="0">
                <a:cs typeface="+mj-cs"/>
              </a:rPr>
              <a:t> </a:t>
            </a:r>
            <a:r>
              <a:rPr lang="he-IL" sz="2000" dirty="0" err="1" smtClean="0">
                <a:cs typeface="+mj-cs"/>
              </a:rPr>
              <a:t>לוויני</a:t>
            </a:r>
            <a:endParaRPr lang="he-IL" sz="2000" dirty="0" smtClean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he-IL" sz="2000" dirty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>
                <a:cs typeface="+mj-cs"/>
              </a:rPr>
              <a:t>מודל </a:t>
            </a:r>
            <a:r>
              <a:rPr lang="he-IL" sz="2000" dirty="0" err="1">
                <a:cs typeface="+mj-cs"/>
              </a:rPr>
              <a:t>ביובנק</a:t>
            </a:r>
            <a:endParaRPr lang="he-IL" sz="2000" dirty="0">
              <a:cs typeface="+mj-cs"/>
            </a:endParaRPr>
          </a:p>
          <a:p>
            <a:pPr marL="384048" lvl="2" indent="0">
              <a:buClrTx/>
              <a:buNone/>
            </a:pPr>
            <a:endParaRPr lang="he-IL" sz="2000" dirty="0" smtClean="0">
              <a:cs typeface="+mj-cs"/>
            </a:endParaRP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0525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3000" y="35687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תהליך העבודה </a:t>
            </a:r>
            <a:r>
              <a:rPr lang="he-IL" dirty="0" err="1" smtClean="0"/>
              <a:t>ביובנק</a:t>
            </a:r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196752"/>
            <a:ext cx="7355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7584" y="1628800"/>
            <a:ext cx="7789364" cy="2736304"/>
            <a:chOff x="827584" y="1628800"/>
            <a:chExt cx="7789364" cy="273630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5701783" y="1628800"/>
              <a:ext cx="0" cy="27363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827584" y="1628800"/>
              <a:ext cx="7789364" cy="2736304"/>
              <a:chOff x="827584" y="1628800"/>
              <a:chExt cx="7789364" cy="273630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843807" y="1628800"/>
                <a:ext cx="0" cy="273630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827584" y="1691515"/>
                <a:ext cx="7789364" cy="2673589"/>
                <a:chOff x="827584" y="1691515"/>
                <a:chExt cx="7789364" cy="2673589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840948" y="2346751"/>
                  <a:ext cx="7776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827584" y="4365104"/>
                  <a:ext cx="756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115616" y="1702549"/>
                  <a:ext cx="1368152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</a:t>
                  </a:r>
                </a:p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Treatment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956" y="2377775"/>
                  <a:ext cx="980829" cy="8352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9702" y="2375681"/>
                  <a:ext cx="994748" cy="833545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840948" y="3604374"/>
                  <a:ext cx="108591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Donor Consent*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770956" y="3327375"/>
                  <a:ext cx="1150956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Medical/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Surgical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Procedure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987824" y="1702549"/>
                  <a:ext cx="259228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Clinical Biobanking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771800" y="3604374"/>
                  <a:ext cx="11509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Collection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77991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Processing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86003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Storage</a:t>
                  </a: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27584" y="3212976"/>
                  <a:ext cx="7596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6245" y="2373978"/>
                  <a:ext cx="1025996" cy="838998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5072" y="2375681"/>
                  <a:ext cx="1047907" cy="83354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4866" y="2377775"/>
                  <a:ext cx="848618" cy="835200"/>
                </a:xfrm>
                <a:prstGeom prst="rect">
                  <a:avLst/>
                </a:prstGeom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724128" y="1691515"/>
                  <a:ext cx="2479304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Scientific and Medical Research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8636" y="2377775"/>
                  <a:ext cx="801814" cy="834375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5796136" y="3635732"/>
                  <a:ext cx="2458616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Fresh, Frozen and Fixed Samples</a:t>
                  </a:r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3195" y="2375682"/>
                  <a:ext cx="955368" cy="838122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4818" y="2375681"/>
                  <a:ext cx="818766" cy="833545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824785" y="3212973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829895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887251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Rectangle 7"/>
          <p:cNvSpPr/>
          <p:nvPr/>
        </p:nvSpPr>
        <p:spPr>
          <a:xfrm>
            <a:off x="755576" y="1738680"/>
            <a:ext cx="2078874" cy="26264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241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960" y="286605"/>
            <a:ext cx="7543800" cy="5501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mtClean="0"/>
              <a:t>טופס הסכמה-ביובנק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" y="860342"/>
            <a:ext cx="4176464" cy="5906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60342"/>
            <a:ext cx="4176000" cy="590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3" y="868318"/>
            <a:ext cx="4176000" cy="5905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48" y="874979"/>
            <a:ext cx="4176000" cy="5906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327" t="9400" r="16138" b="5901"/>
          <a:stretch/>
        </p:blipFill>
        <p:spPr>
          <a:xfrm>
            <a:off x="561216" y="980728"/>
            <a:ext cx="7827208" cy="4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טופס הסכמה-</a:t>
            </a:r>
            <a:r>
              <a:rPr lang="he-IL" dirty="0" err="1" smtClean="0"/>
              <a:t>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 smtClean="0">
                <a:cs typeface="+mj-cs"/>
              </a:rPr>
              <a:t>אתגרים בתהליך ההסכמה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מטופל במעמד רגיש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פנייה להורים של קטינים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הסברה על מאגר שמשמש למחקרים עתידיים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סעיף על שימוש בבעלי חיים</a:t>
            </a:r>
          </a:p>
          <a:p>
            <a:endParaRPr lang="he-IL" dirty="0" smtClean="0"/>
          </a:p>
          <a:p>
            <a:endParaRPr lang="he-IL" dirty="0" smtClean="0"/>
          </a:p>
          <a:p>
            <a:pPr marL="0" indent="0" algn="ctr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6409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תיעוד ומעקב אחר הפרוצדורה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סימון בתיק הרפואי</a:t>
            </a:r>
          </a:p>
          <a:p>
            <a:pPr marL="0" indent="0">
              <a:buClrTx/>
              <a:buNone/>
            </a:pPr>
            <a:endParaRPr lang="he-IL" dirty="0">
              <a:cs typeface="+mj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29605" t="35330" r="587" b="19407"/>
          <a:stretch/>
        </p:blipFill>
        <p:spPr>
          <a:xfrm>
            <a:off x="753120" y="2348880"/>
            <a:ext cx="76353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תיעוד ומעקב אחר הפרוצדורה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סימון בתיק הרפואי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סימון </a:t>
            </a:r>
            <a:r>
              <a:rPr lang="he-IL" dirty="0" err="1" smtClean="0">
                <a:cs typeface="+mj-cs"/>
              </a:rPr>
              <a:t>בנמ"ר</a:t>
            </a:r>
            <a:endParaRPr lang="he-IL" dirty="0" smtClean="0">
              <a:cs typeface="+mj-cs"/>
            </a:endParaRPr>
          </a:p>
          <a:p>
            <a:pPr marL="0" indent="0">
              <a:buClrTx/>
              <a:buNone/>
            </a:pPr>
            <a:endParaRPr lang="he-IL" dirty="0" smtClean="0">
              <a:cs typeface="+mj-cs"/>
            </a:endParaRPr>
          </a:p>
          <a:p>
            <a:pPr marL="0" indent="0">
              <a:buClrTx/>
              <a:buNone/>
            </a:pPr>
            <a:endParaRPr lang="he-IL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4331" t="25199" b="51400"/>
          <a:stretch/>
        </p:blipFill>
        <p:spPr>
          <a:xfrm>
            <a:off x="395536" y="2852936"/>
            <a:ext cx="8351912" cy="27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תיעוד ומעקב אחר הפרוצדורה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סימון בתיק הרפואי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סימון </a:t>
            </a:r>
            <a:r>
              <a:rPr lang="he-IL" dirty="0" err="1" smtClean="0">
                <a:cs typeface="+mj-cs"/>
              </a:rPr>
              <a:t>בנמ"ר</a:t>
            </a: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תזכור חדרי ניתוח</a:t>
            </a:r>
          </a:p>
          <a:p>
            <a:pPr marL="0" indent="0">
              <a:buClrTx/>
              <a:buNone/>
            </a:pPr>
            <a:endParaRPr lang="he-IL" dirty="0" smtClean="0">
              <a:cs typeface="+mj-cs"/>
            </a:endParaRPr>
          </a:p>
          <a:p>
            <a:pPr marL="0" indent="0">
              <a:buClrTx/>
              <a:buNone/>
            </a:pP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63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3000" y="35687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תהליך העבודה </a:t>
            </a:r>
            <a:r>
              <a:rPr lang="he-IL" dirty="0" err="1" smtClean="0"/>
              <a:t>ביובנק</a:t>
            </a:r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196752"/>
            <a:ext cx="7355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7584" y="1628800"/>
            <a:ext cx="7789364" cy="2736304"/>
            <a:chOff x="827584" y="1628800"/>
            <a:chExt cx="7789364" cy="273630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5701783" y="1628800"/>
              <a:ext cx="0" cy="27363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827584" y="1628800"/>
              <a:ext cx="7789364" cy="2736304"/>
              <a:chOff x="827584" y="1628800"/>
              <a:chExt cx="7789364" cy="273630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843807" y="1628800"/>
                <a:ext cx="0" cy="273630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827584" y="1691515"/>
                <a:ext cx="7789364" cy="2673589"/>
                <a:chOff x="827584" y="1691515"/>
                <a:chExt cx="7789364" cy="2673589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840948" y="2346751"/>
                  <a:ext cx="7776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827584" y="4365104"/>
                  <a:ext cx="756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115616" y="1702549"/>
                  <a:ext cx="1368152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</a:t>
                  </a:r>
                </a:p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Treatment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956" y="2377775"/>
                  <a:ext cx="980829" cy="8352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9702" y="2375681"/>
                  <a:ext cx="994748" cy="833545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840948" y="3604374"/>
                  <a:ext cx="108591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Donor Consent*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770956" y="3327375"/>
                  <a:ext cx="1150956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Medical/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Surgical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Procedure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987824" y="1702549"/>
                  <a:ext cx="259228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Clinical Biobanking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771800" y="3604374"/>
                  <a:ext cx="11509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Collection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77991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Processing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86003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Storage</a:t>
                  </a: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27584" y="3212976"/>
                  <a:ext cx="7596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6245" y="2373978"/>
                  <a:ext cx="1025996" cy="838998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5072" y="2375681"/>
                  <a:ext cx="1047907" cy="83354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4866" y="2377775"/>
                  <a:ext cx="848618" cy="835200"/>
                </a:xfrm>
                <a:prstGeom prst="rect">
                  <a:avLst/>
                </a:prstGeom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724128" y="1691515"/>
                  <a:ext cx="2479304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Scientific and Medical Research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8636" y="2377775"/>
                  <a:ext cx="801814" cy="834375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5796136" y="3635732"/>
                  <a:ext cx="2458616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Fresh, Frozen and Fixed Samples</a:t>
                  </a:r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3195" y="2375682"/>
                  <a:ext cx="955368" cy="838122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4818" y="2375681"/>
                  <a:ext cx="818766" cy="833545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824785" y="3212973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829895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887251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Rectangle 7"/>
          <p:cNvSpPr/>
          <p:nvPr/>
        </p:nvSpPr>
        <p:spPr>
          <a:xfrm>
            <a:off x="2851861" y="1738680"/>
            <a:ext cx="2854384" cy="26264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1259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9994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מחלקות איסוף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845734"/>
            <a:ext cx="1922552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אא"ג וראש צוואר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המטולוגיה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כירורגיית שד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חטיבה כירורגית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בית חזה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 smtClean="0">
                <a:cs typeface="+mj-cs"/>
              </a:rPr>
              <a:t>אורטו-אונקו</a:t>
            </a: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אורולוגיה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 smtClean="0">
                <a:cs typeface="+mj-cs"/>
              </a:rPr>
              <a:t>גניקו-אונקו</a:t>
            </a: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נוירוכירורגיה</a:t>
            </a:r>
          </a:p>
          <a:p>
            <a:pPr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1853912"/>
            <a:ext cx="192255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he-IL" dirty="0" smtClean="0">
                <a:cs typeface="+mj-cs"/>
              </a:rPr>
              <a:t>-מערך הרדמה</a:t>
            </a:r>
          </a:p>
          <a:p>
            <a:pPr marL="0" indent="0">
              <a:buClrTx/>
              <a:buNone/>
            </a:pPr>
            <a:r>
              <a:rPr lang="he-IL" dirty="0">
                <a:cs typeface="+mj-cs"/>
              </a:rPr>
              <a:t>-אונקולוגיה</a:t>
            </a:r>
          </a:p>
          <a:p>
            <a:pPr marL="0" indent="0">
              <a:buClrTx/>
              <a:buNone/>
            </a:pPr>
            <a:r>
              <a:rPr lang="he-IL" dirty="0" smtClean="0">
                <a:cs typeface="+mj-cs"/>
              </a:rPr>
              <a:t>-</a:t>
            </a:r>
            <a:r>
              <a:rPr lang="he-IL" dirty="0">
                <a:cs typeface="+mj-cs"/>
              </a:rPr>
              <a:t>מרפאת </a:t>
            </a:r>
            <a:r>
              <a:rPr lang="he-IL" dirty="0" smtClean="0">
                <a:cs typeface="+mj-cs"/>
              </a:rPr>
              <a:t>עור</a:t>
            </a:r>
          </a:p>
          <a:p>
            <a:pPr marL="0" indent="0">
              <a:buClrTx/>
              <a:buNone/>
            </a:pPr>
            <a:r>
              <a:rPr lang="he-IL" dirty="0" smtClean="0">
                <a:cs typeface="+mj-cs"/>
              </a:rPr>
              <a:t>-מרפאת ריאות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39752" y="1845734"/>
            <a:ext cx="192255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he-IL" dirty="0" err="1" smtClean="0">
                <a:cs typeface="+mj-cs"/>
              </a:rPr>
              <a:t>ביובנק</a:t>
            </a:r>
            <a:r>
              <a:rPr lang="he-IL" dirty="0" smtClean="0">
                <a:cs typeface="+mj-cs"/>
              </a:rPr>
              <a:t> "</a:t>
            </a:r>
            <a:r>
              <a:rPr lang="he-IL" dirty="0" err="1" smtClean="0">
                <a:cs typeface="+mj-cs"/>
              </a:rPr>
              <a:t>לוויני</a:t>
            </a:r>
            <a:r>
              <a:rPr lang="he-IL" dirty="0" smtClean="0">
                <a:cs typeface="+mj-cs"/>
              </a:rPr>
              <a:t>":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ראומטולוגיה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גסטרו</a:t>
            </a:r>
            <a:endParaRPr lang="he-IL" dirty="0">
              <a:cs typeface="+mj-cs"/>
            </a:endParaRPr>
          </a:p>
          <a:p>
            <a:pPr marL="0" indent="0">
              <a:buClrTx/>
              <a:buNone/>
            </a:pPr>
            <a:endParaRPr lang="he-IL" dirty="0" smtClean="0"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9" name="Rectangle 8"/>
          <p:cNvSpPr/>
          <p:nvPr/>
        </p:nvSpPr>
        <p:spPr>
          <a:xfrm>
            <a:off x="4716016" y="1844824"/>
            <a:ext cx="3672408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899592" y="1844824"/>
            <a:ext cx="3672408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1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הדגימות הביולוגיות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704" y="2156171"/>
            <a:ext cx="3466728" cy="1717652"/>
          </a:xfrm>
        </p:spPr>
        <p:txBody>
          <a:bodyPr>
            <a:normAutofit/>
          </a:bodyPr>
          <a:lstStyle/>
          <a:p>
            <a:pPr lvl="1" algn="l" rtl="0"/>
            <a:r>
              <a:rPr lang="en-US" sz="1700" dirty="0" smtClean="0"/>
              <a:t>Bone marrow</a:t>
            </a:r>
          </a:p>
          <a:p>
            <a:pPr lvl="1" algn="l" rtl="0"/>
            <a:r>
              <a:rPr lang="en-US" sz="1700" dirty="0" smtClean="0"/>
              <a:t>Urine </a:t>
            </a:r>
            <a:r>
              <a:rPr lang="en-US" sz="1700" dirty="0"/>
              <a:t>samples</a:t>
            </a:r>
          </a:p>
          <a:p>
            <a:pPr lvl="1" algn="l" rtl="0"/>
            <a:r>
              <a:rPr lang="en-US" sz="1700" dirty="0"/>
              <a:t>Primary cell </a:t>
            </a:r>
            <a:r>
              <a:rPr lang="en-US" sz="1700" dirty="0" smtClean="0"/>
              <a:t>cultures</a:t>
            </a:r>
          </a:p>
          <a:p>
            <a:pPr lvl="1" algn="l" rtl="0"/>
            <a:r>
              <a:rPr lang="en-US" sz="1700" dirty="0"/>
              <a:t>Covid-19 blood &amp; </a:t>
            </a:r>
            <a:r>
              <a:rPr lang="en-US" sz="1700" dirty="0" smtClean="0"/>
              <a:t>Urine</a:t>
            </a:r>
          </a:p>
          <a:p>
            <a:pPr lvl="1" algn="l" rtl="0"/>
            <a:r>
              <a:rPr lang="en-US" sz="1700" dirty="0" smtClean="0"/>
              <a:t>Healthy blood samples</a:t>
            </a:r>
          </a:p>
          <a:p>
            <a:pPr lvl="1" algn="l" rtl="0"/>
            <a:endParaRPr lang="en-US" sz="1700" dirty="0" smtClean="0"/>
          </a:p>
          <a:p>
            <a:pPr marL="0" indent="0" algn="l" rtl="0">
              <a:buNone/>
            </a:pPr>
            <a:endParaRPr lang="he-IL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2145630"/>
            <a:ext cx="3466728" cy="17281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sz="1700" dirty="0" smtClean="0"/>
              <a:t>Frozen </a:t>
            </a:r>
            <a:r>
              <a:rPr lang="en-US" sz="1700" dirty="0"/>
              <a:t>tissues samples (normal &amp; abnormal</a:t>
            </a:r>
            <a:r>
              <a:rPr lang="en-US" sz="1700" dirty="0" smtClean="0"/>
              <a:t>)</a:t>
            </a:r>
          </a:p>
          <a:p>
            <a:pPr lvl="1" algn="l" rtl="0"/>
            <a:r>
              <a:rPr lang="en-US" sz="1700" dirty="0" smtClean="0"/>
              <a:t>Serum</a:t>
            </a:r>
          </a:p>
          <a:p>
            <a:pPr lvl="1" algn="l" rtl="0"/>
            <a:r>
              <a:rPr lang="en-US" sz="1700" dirty="0" smtClean="0"/>
              <a:t>Plasma</a:t>
            </a:r>
          </a:p>
          <a:p>
            <a:pPr lvl="1" algn="l" rtl="0"/>
            <a:r>
              <a:rPr lang="en-US" sz="1700" dirty="0" smtClean="0"/>
              <a:t>PBMCs</a:t>
            </a:r>
          </a:p>
          <a:p>
            <a:pPr marL="0" indent="0" algn="l" rtl="0">
              <a:buNone/>
            </a:pPr>
            <a:endParaRPr lang="en-US" sz="1400" b="1" dirty="0" smtClean="0"/>
          </a:p>
          <a:p>
            <a:pPr marL="0" indent="0" algn="l" rtl="0">
              <a:buFont typeface="Arial" pitchFamily="34" charset="0"/>
              <a:buNone/>
            </a:pPr>
            <a:endParaRPr lang="he-IL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4552301"/>
            <a:ext cx="9143999" cy="1829028"/>
            <a:chOff x="1391231" y="4552300"/>
            <a:chExt cx="7645265" cy="2239893"/>
          </a:xfrm>
        </p:grpSpPr>
        <p:sp>
          <p:nvSpPr>
            <p:cNvPr id="9" name="Rectangle 8"/>
            <p:cNvSpPr/>
            <p:nvPr/>
          </p:nvSpPr>
          <p:spPr>
            <a:xfrm>
              <a:off x="1403648" y="4552300"/>
              <a:ext cx="7632848" cy="222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35696" y="4617179"/>
              <a:ext cx="684029" cy="904409"/>
              <a:chOff x="1997935" y="4617179"/>
              <a:chExt cx="684029" cy="904409"/>
            </a:xfrm>
          </p:grpSpPr>
          <p:pic>
            <p:nvPicPr>
              <p:cNvPr id="1027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7935" y="4617179"/>
                <a:ext cx="684029" cy="684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068191" y="4797153"/>
                <a:ext cx="545809" cy="6219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25,590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41483" y="5229200"/>
                <a:ext cx="335348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GI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832590" y="4581128"/>
              <a:ext cx="722078" cy="926309"/>
              <a:chOff x="2760582" y="4581128"/>
              <a:chExt cx="722078" cy="926309"/>
            </a:xfrm>
          </p:grpSpPr>
          <p:pic>
            <p:nvPicPr>
              <p:cNvPr id="12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8660" y="4581128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868696" y="4780510"/>
                <a:ext cx="545756" cy="3580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14,843</a:t>
                </a:r>
                <a:endParaRPr lang="he-IL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0582" y="5215049"/>
                <a:ext cx="711605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BREAST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796794" y="4581128"/>
              <a:ext cx="1337674" cy="926309"/>
              <a:chOff x="3369981" y="4581128"/>
              <a:chExt cx="1337674" cy="926309"/>
            </a:xfrm>
          </p:grpSpPr>
          <p:pic>
            <p:nvPicPr>
              <p:cNvPr id="15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4581128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687712" y="4780510"/>
                <a:ext cx="652743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11,386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69981" y="5215049"/>
                <a:ext cx="1337674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NEUROSURGERY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85690" y="4591935"/>
              <a:ext cx="1136850" cy="1130945"/>
              <a:chOff x="4447322" y="4582056"/>
              <a:chExt cx="1136850" cy="1130945"/>
            </a:xfrm>
          </p:grpSpPr>
          <p:pic>
            <p:nvPicPr>
              <p:cNvPr id="18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030" y="4582056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58235" y="4756496"/>
                <a:ext cx="474722" cy="3580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9,579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47322" y="5205170"/>
                <a:ext cx="1136850" cy="5078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ORTHOPEDIC </a:t>
                </a:r>
              </a:p>
              <a:p>
                <a:pPr algn="ctr"/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ONCOLOGY 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329994" y="4595048"/>
              <a:ext cx="1178848" cy="897670"/>
              <a:chOff x="1651216" y="4591935"/>
              <a:chExt cx="1178848" cy="897670"/>
            </a:xfrm>
          </p:grpSpPr>
          <p:pic>
            <p:nvPicPr>
              <p:cNvPr id="26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306" y="4591935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968561" y="4766330"/>
                <a:ext cx="567848" cy="7232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9,048</a:t>
                </a:r>
              </a:p>
              <a:p>
                <a:endParaRPr lang="en-US" sz="1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51216" y="5197049"/>
                <a:ext cx="1178848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HEAD &amp; NECK 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695614" y="4581128"/>
              <a:ext cx="868571" cy="926309"/>
              <a:chOff x="1792700" y="4591935"/>
              <a:chExt cx="868571" cy="926309"/>
            </a:xfrm>
          </p:grpSpPr>
          <p:pic>
            <p:nvPicPr>
              <p:cNvPr id="30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306" y="4591935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023412" y="4783101"/>
                <a:ext cx="474776" cy="6219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8,307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2700" y="5225856"/>
                <a:ext cx="868571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UROLOGY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391231" y="5697299"/>
              <a:ext cx="1165255" cy="901408"/>
              <a:chOff x="1804760" y="4617179"/>
              <a:chExt cx="1165255" cy="901408"/>
            </a:xfrm>
          </p:grpSpPr>
          <p:pic>
            <p:nvPicPr>
              <p:cNvPr id="82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252" y="4617179"/>
                <a:ext cx="684029" cy="684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2096503" y="4796495"/>
                <a:ext cx="567848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7,240</a:t>
                </a:r>
              </a:p>
              <a:p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804760" y="5226199"/>
                <a:ext cx="1165255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HEMATOLOGY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635896" y="5661248"/>
              <a:ext cx="1133388" cy="937459"/>
              <a:chOff x="3770692" y="4581128"/>
              <a:chExt cx="1133388" cy="937459"/>
            </a:xfrm>
          </p:grpSpPr>
          <p:pic>
            <p:nvPicPr>
              <p:cNvPr id="86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1666" y="4581128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4015477" y="4780510"/>
                <a:ext cx="567848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5,516</a:t>
                </a:r>
              </a:p>
              <a:p>
                <a:endParaRPr lang="he-IL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770692" y="5226199"/>
                <a:ext cx="1133388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GYNECOLOGY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2771800" y="5661248"/>
              <a:ext cx="692683" cy="937459"/>
              <a:chOff x="2691431" y="4581128"/>
              <a:chExt cx="692683" cy="937459"/>
            </a:xfrm>
          </p:grpSpPr>
          <p:pic>
            <p:nvPicPr>
              <p:cNvPr id="90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114" y="4581128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2788863" y="4780510"/>
                <a:ext cx="474776" cy="6030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2,723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691431" y="5226199"/>
                <a:ext cx="576568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LUNG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807952" y="5672055"/>
              <a:ext cx="1287788" cy="1115557"/>
              <a:chOff x="4371852" y="4582056"/>
              <a:chExt cx="1287788" cy="1115557"/>
            </a:xfrm>
          </p:grpSpPr>
          <p:pic>
            <p:nvPicPr>
              <p:cNvPr id="94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030" y="4582056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>
                <a:off x="4704263" y="4756548"/>
                <a:ext cx="474722" cy="3580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1,212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371852" y="5205170"/>
                <a:ext cx="1287788" cy="49244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LONGITUDINAL 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SAMPLES  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101705" y="5675168"/>
              <a:ext cx="850682" cy="1097725"/>
              <a:chOff x="1804657" y="4591935"/>
              <a:chExt cx="850682" cy="1097725"/>
            </a:xfrm>
          </p:grpSpPr>
          <p:pic>
            <p:nvPicPr>
              <p:cNvPr id="98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306" y="4591935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1968561" y="4766330"/>
                <a:ext cx="567848" cy="92333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6,628</a:t>
                </a:r>
              </a:p>
              <a:p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sz="14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804657" y="5219637"/>
                <a:ext cx="850682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COVID-19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160870" y="5661248"/>
              <a:ext cx="803618" cy="926309"/>
              <a:chOff x="1857653" y="4591935"/>
              <a:chExt cx="803618" cy="926309"/>
            </a:xfrm>
          </p:grpSpPr>
          <p:pic>
            <p:nvPicPr>
              <p:cNvPr id="102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6306" y="4591935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1907786" y="4771511"/>
                <a:ext cx="652807" cy="7078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16,058</a:t>
                </a:r>
              </a:p>
              <a:p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he-IL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57653" y="5225856"/>
                <a:ext cx="803618" cy="29238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>
                    <a:solidFill>
                      <a:schemeClr val="accent1">
                        <a:lumMod val="50000"/>
                      </a:schemeClr>
                    </a:solidFill>
                  </a:rPr>
                  <a:t>HEALTHY</a:t>
                </a:r>
                <a:endParaRPr lang="en-US" sz="13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720282" y="5661248"/>
              <a:ext cx="1128322" cy="1130945"/>
              <a:chOff x="4451588" y="4582056"/>
              <a:chExt cx="1128322" cy="1130945"/>
            </a:xfrm>
          </p:grpSpPr>
          <p:pic>
            <p:nvPicPr>
              <p:cNvPr id="106" name="f_laz3ymrx2" descr="קטיה1-0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5030" y="4582056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4758234" y="4756496"/>
                <a:ext cx="474722" cy="35806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3,709</a:t>
                </a:r>
                <a:endParaRPr lang="en-US" sz="13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451588" y="5205170"/>
                <a:ext cx="1128322" cy="5078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ONCOLOGY</a:t>
                </a:r>
              </a:p>
              <a:p>
                <a:pPr algn="ctr"/>
                <a:r>
                  <a:rPr lang="en-US" sz="13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 FOLLOW-UP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09520" cy="1143000"/>
          </a:xfrm>
        </p:spPr>
        <p:txBody>
          <a:bodyPr/>
          <a:lstStyle/>
          <a:p>
            <a:pPr algn="ctr"/>
            <a:r>
              <a:rPr lang="he-IL" dirty="0" smtClean="0"/>
              <a:t>חזון </a:t>
            </a:r>
            <a:r>
              <a:rPr lang="he-IL" dirty="0" err="1" smtClean="0"/>
              <a:t>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744216"/>
            <a:ext cx="6635080" cy="37730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he-IL" dirty="0" smtClean="0">
                <a:cs typeface="+mj-cs"/>
              </a:rPr>
              <a:t>הרחבת ההבנה של מהלך המחלות והגורמים לה, ולהוביל לפיתוח דרכים חדשות לאבחון, טיפול וטכנולוגיות מתקדמות שיקלו על המטופלים וישפרו את איכות חייהם</a:t>
            </a:r>
          </a:p>
        </p:txBody>
      </p:sp>
    </p:spTree>
    <p:extLst>
      <p:ext uri="{BB962C8B-B14F-4D97-AF65-F5344CB8AC3E}">
        <p14:creationId xmlns:p14="http://schemas.microsoft.com/office/powerpoint/2010/main" val="28833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איסוף מידע-  +</a:t>
            </a:r>
            <a:r>
              <a:rPr lang="en-US" dirty="0" smtClean="0"/>
              <a:t>DATA</a:t>
            </a:r>
            <a:endParaRPr lang="he-IL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10437" y="1844824"/>
            <a:ext cx="6436121" cy="402161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indent="0" algn="r">
              <a:buNone/>
            </a:pPr>
            <a:r>
              <a:rPr lang="he-IL" u="sng" dirty="0" smtClean="0">
                <a:cs typeface="+mj-cs"/>
              </a:rPr>
              <a:t>-מידע נלווה לדגימות המאוחסנות מהווה חלק בלתי נפרד הנדרש לכל מחקר </a:t>
            </a:r>
          </a:p>
          <a:p>
            <a:pPr marL="0" indent="0" algn="r">
              <a:buNone/>
            </a:pPr>
            <a:r>
              <a:rPr lang="he-IL" u="sng" dirty="0" smtClean="0">
                <a:cs typeface="+mj-cs"/>
              </a:rPr>
              <a:t>רפואי ואקדמי</a:t>
            </a: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זמן איסוף הדגימה ותיעוד זמני עיבוד והקפאה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מידע קליני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מידע פתולוגי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cs typeface="+mj-cs"/>
              </a:rPr>
              <a:t>Follow-up</a:t>
            </a:r>
            <a:endParaRPr lang="he-IL" dirty="0" smtClean="0">
              <a:cs typeface="+mj-cs"/>
            </a:endParaRPr>
          </a:p>
          <a:p>
            <a:pPr marL="0" indent="0">
              <a:buClrTx/>
              <a:buNone/>
            </a:pPr>
            <a:endParaRPr lang="he-IL" dirty="0" smtClean="0">
              <a:cs typeface="+mj-cs"/>
            </a:endParaRPr>
          </a:p>
          <a:p>
            <a:pPr marL="0" indent="0">
              <a:buClrTx/>
              <a:buNone/>
            </a:pPr>
            <a:r>
              <a:rPr lang="he-IL" u="sng" dirty="0" smtClean="0">
                <a:cs typeface="+mj-cs"/>
              </a:rPr>
              <a:t>-מעקב אחר מלאי הדגימות</a:t>
            </a:r>
            <a:endParaRPr lang="en-US" u="sng" dirty="0" smtClean="0">
              <a:cs typeface="+mj-cs"/>
            </a:endParaRP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67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3000" y="35687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תהליך העבודה </a:t>
            </a:r>
            <a:r>
              <a:rPr lang="he-IL" dirty="0" err="1" smtClean="0"/>
              <a:t>ביובנק</a:t>
            </a:r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196752"/>
            <a:ext cx="7355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7584" y="1628800"/>
            <a:ext cx="7789364" cy="2736304"/>
            <a:chOff x="827584" y="1628800"/>
            <a:chExt cx="7789364" cy="2736304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5701783" y="1628800"/>
              <a:ext cx="0" cy="27363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827584" y="1628800"/>
              <a:ext cx="7789364" cy="2736304"/>
              <a:chOff x="827584" y="1628800"/>
              <a:chExt cx="7789364" cy="273630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843807" y="1628800"/>
                <a:ext cx="0" cy="273630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827584" y="1691515"/>
                <a:ext cx="7789364" cy="2673589"/>
                <a:chOff x="827584" y="1691515"/>
                <a:chExt cx="7789364" cy="2673589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840948" y="2346751"/>
                  <a:ext cx="7776000" cy="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827584" y="4365104"/>
                  <a:ext cx="7560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115616" y="1702549"/>
                  <a:ext cx="1368152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</a:t>
                  </a:r>
                </a:p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Treatment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3956" y="2377775"/>
                  <a:ext cx="980829" cy="8352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9702" y="2375681"/>
                  <a:ext cx="994748" cy="833545"/>
                </a:xfrm>
                <a:prstGeom prst="rect">
                  <a:avLst/>
                </a:prstGeom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840948" y="3604374"/>
                  <a:ext cx="1085913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Donor Consent*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770956" y="3327375"/>
                  <a:ext cx="1150956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Medical/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Surgical</a:t>
                  </a:r>
                </a:p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Procedure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987824" y="1702549"/>
                  <a:ext cx="259228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Clinical Biobanking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771800" y="3604374"/>
                  <a:ext cx="115095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Collection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77991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Processing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860032" y="3635732"/>
                  <a:ext cx="12949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Storage</a:t>
                  </a: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27584" y="3212976"/>
                  <a:ext cx="7596000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6245" y="2373978"/>
                  <a:ext cx="1025996" cy="838998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5072" y="2375681"/>
                  <a:ext cx="1047907" cy="833545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4866" y="2377775"/>
                  <a:ext cx="848618" cy="835200"/>
                </a:xfrm>
                <a:prstGeom prst="rect">
                  <a:avLst/>
                </a:prstGeom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5724128" y="1691515"/>
                  <a:ext cx="2479304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Scientific and Medical Research</a:t>
                  </a:r>
                  <a:endParaRPr lang="he-IL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8636" y="2377775"/>
                  <a:ext cx="801814" cy="834375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5796136" y="3635732"/>
                  <a:ext cx="2458616" cy="64633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:r>
                    <a:rPr lang="en-US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Fresh, Frozen and Fixed Samples</a:t>
                  </a:r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3195" y="2375682"/>
                  <a:ext cx="955368" cy="838122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04818" y="2375681"/>
                  <a:ext cx="818766" cy="833545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824785" y="3212973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829895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887251" y="3249104"/>
                  <a:ext cx="0" cy="1116000"/>
                </a:xfrm>
                <a:prstGeom prst="line">
                  <a:avLst/>
                </a:prstGeom>
                <a:ln w="9525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" name="Rectangle 7"/>
          <p:cNvSpPr/>
          <p:nvPr/>
        </p:nvSpPr>
        <p:spPr>
          <a:xfrm>
            <a:off x="5697322" y="1738680"/>
            <a:ext cx="2881190" cy="26264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7762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שימוש בדגימות </a:t>
            </a:r>
            <a:r>
              <a:rPr lang="he-IL" dirty="0" err="1" smtClean="0"/>
              <a:t>הביובנק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קבלת </a:t>
            </a:r>
            <a:r>
              <a:rPr lang="he-I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דגימות מתוך המאגר מתבצעת בהליך מסודר ע"י הגשת בקשה </a:t>
            </a:r>
            <a:r>
              <a:rPr lang="he-I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לניסוי לוועדת הלסינקי (מוסדית </a:t>
            </a:r>
            <a:r>
              <a:rPr lang="he-I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או חיצונית) </a:t>
            </a:r>
            <a:endParaRPr lang="he-I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Tx/>
              <a:buNone/>
            </a:pPr>
            <a:r>
              <a:rPr lang="he-I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*ה</a:t>
            </a:r>
            <a:r>
              <a:rPr lang="he-IL" dirty="0" smtClean="0">
                <a:cs typeface="+mj-cs"/>
              </a:rPr>
              <a:t>לסינקי </a:t>
            </a:r>
            <a:r>
              <a:rPr lang="he-IL" dirty="0">
                <a:cs typeface="+mj-cs"/>
              </a:rPr>
              <a:t>למחקר עם פטור </a:t>
            </a:r>
            <a:r>
              <a:rPr lang="he-IL" dirty="0" smtClean="0">
                <a:cs typeface="+mj-cs"/>
              </a:rPr>
              <a:t>מהסכמה</a:t>
            </a:r>
            <a:endParaRPr lang="he-IL" dirty="0" smtClean="0">
              <a:solidFill>
                <a:schemeClr val="tx1"/>
              </a:solidFill>
              <a:latin typeface="Times New Roman" pitchFamily="18" charset="0"/>
              <a:cs typeface="+mj-cs"/>
            </a:endParaRP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במקרים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בהם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הדגימות הנדרשות למחקר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תגענה ממחלקה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אוספת שונה מזו שמתנהל מולה שיתוף הפעולה, תועבר בקשה למסירה דרך ועדת דגימות מוסדית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e-IL" dirty="0">
                <a:latin typeface="Arial" pitchFamily="34" charset="0"/>
                <a:cs typeface="+mj-cs"/>
              </a:rPr>
              <a:t>העברת דגימות למחקר בהתאם לאישור </a:t>
            </a:r>
            <a:r>
              <a:rPr lang="he-IL" dirty="0" smtClean="0">
                <a:latin typeface="Arial" pitchFamily="34" charset="0"/>
                <a:cs typeface="+mj-cs"/>
              </a:rPr>
              <a:t>ועדת </a:t>
            </a:r>
            <a:r>
              <a:rPr lang="he-IL" dirty="0">
                <a:latin typeface="Arial" pitchFamily="34" charset="0"/>
                <a:cs typeface="+mj-cs"/>
              </a:rPr>
              <a:t>הלסינקי</a:t>
            </a:r>
          </a:p>
          <a:p>
            <a:pPr marL="0" indent="0">
              <a:spcAft>
                <a:spcPts val="600"/>
              </a:spcAft>
              <a:buClrTx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54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32" y="476672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פעילות </a:t>
            </a:r>
            <a:r>
              <a:rPr lang="he-IL" dirty="0" err="1"/>
              <a:t>הביובנק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816224"/>
            <a:ext cx="3610744" cy="4277072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he-IL" sz="2400" dirty="0" smtClean="0">
                <a:solidFill>
                  <a:schemeClr val="tx1"/>
                </a:solidFill>
                <a:cs typeface="+mj-cs"/>
              </a:rPr>
              <a:t>מחקרים בשיתוף חוקרים באקדמיה ובתעשייה</a:t>
            </a:r>
            <a:endParaRPr lang="en-US" sz="2400" dirty="0" smtClean="0">
              <a:cs typeface="+mj-cs"/>
            </a:endParaRPr>
          </a:p>
          <a:p>
            <a:pPr marL="285750" indent="-285750" algn="r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+mj-cs"/>
              </a:rPr>
              <a:t>Immuno-oncology </a:t>
            </a:r>
            <a:r>
              <a:rPr lang="en-US" sz="2400" dirty="0">
                <a:cs typeface="+mj-cs"/>
              </a:rPr>
              <a:t>treatment</a:t>
            </a:r>
          </a:p>
          <a:p>
            <a:pPr marL="285750" indent="-285750" algn="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+mj-cs"/>
              </a:rPr>
              <a:t>Individual drug-customization</a:t>
            </a:r>
          </a:p>
          <a:p>
            <a:pPr marL="285750" indent="-285750" algn="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+mj-cs"/>
              </a:rPr>
              <a:t>Single cell RNA sequencing</a:t>
            </a:r>
          </a:p>
          <a:p>
            <a:pPr marL="285750" indent="-285750" algn="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+mj-cs"/>
              </a:rPr>
              <a:t>Organoids and Spheroids </a:t>
            </a:r>
          </a:p>
          <a:p>
            <a:pPr marL="285750" indent="-285750" algn="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+mj-cs"/>
              </a:rPr>
              <a:t>Cell Free DNA</a:t>
            </a:r>
          </a:p>
          <a:p>
            <a:pPr marL="285750" indent="-285750" algn="r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cs typeface="+mj-cs"/>
              </a:rPr>
              <a:t>Patient Drug Prediction</a:t>
            </a:r>
          </a:p>
          <a:p>
            <a:pPr>
              <a:buClrTx/>
            </a:pPr>
            <a:endParaRPr lang="he-IL" sz="2200" dirty="0" smtClean="0">
              <a:solidFill>
                <a:schemeClr val="tx1"/>
              </a:solidFill>
            </a:endParaRPr>
          </a:p>
          <a:p>
            <a:pPr lvl="4">
              <a:buClrTx/>
              <a:buFont typeface="Arial" panose="020B0604020202020204" pitchFamily="34" charset="0"/>
              <a:buChar char="•"/>
            </a:pPr>
            <a:endParaRPr lang="he-IL" sz="1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he-IL" sz="22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200" dirty="0" smtClean="0">
              <a:solidFill>
                <a:schemeClr val="tx1"/>
              </a:solidFill>
              <a:cs typeface="+mj-cs"/>
            </a:endParaRPr>
          </a:p>
          <a:p>
            <a:endParaRPr lang="he-I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7584" y="1816224"/>
            <a:ext cx="3754760" cy="4277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he-IL" dirty="0">
                <a:cs typeface="+mj-cs"/>
              </a:rPr>
              <a:t>פרויקטים ביוזמת חוקרי בית החולים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דגימות קורונה: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איסוף ממאושפזים במחלקות הקורונה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פרויקט מתחסנים ופרויקט </a:t>
            </a:r>
            <a:r>
              <a:rPr lang="en-US" sz="2000" dirty="0" err="1">
                <a:solidFill>
                  <a:schemeClr val="tx1"/>
                </a:solidFill>
                <a:cs typeface="+mj-cs"/>
              </a:rPr>
              <a:t>CoviBoost</a:t>
            </a:r>
            <a:endParaRPr lang="en-US" sz="2000" dirty="0">
              <a:solidFill>
                <a:schemeClr val="tx1"/>
              </a:solidFill>
              <a:cs typeface="+mj-cs"/>
            </a:endParaRP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איסוף לבקשת מחלקות כירורגיות: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גניקולוגיה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אא"ג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חטיבה כירורגית</a:t>
            </a: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 err="1">
                <a:solidFill>
                  <a:schemeClr val="tx1"/>
                </a:solidFill>
                <a:cs typeface="+mj-cs"/>
              </a:rPr>
              <a:t>אורטו-אונקו</a:t>
            </a:r>
            <a:endParaRPr lang="he-IL" sz="2000" dirty="0">
              <a:solidFill>
                <a:schemeClr val="tx1"/>
              </a:solidFill>
              <a:cs typeface="+mj-cs"/>
            </a:endParaRPr>
          </a:p>
          <a:p>
            <a:pPr marL="1257300" lvl="2" indent="-342900">
              <a:buClrTx/>
              <a:buSzPct val="60000"/>
              <a:buFont typeface="Courier New" panose="02070309020205020404" pitchFamily="49" charset="0"/>
              <a:buChar char="o"/>
            </a:pPr>
            <a:r>
              <a:rPr lang="he-IL" sz="2000" dirty="0">
                <a:solidFill>
                  <a:schemeClr val="tx1"/>
                </a:solidFill>
                <a:cs typeface="+mj-cs"/>
              </a:rPr>
              <a:t>המטולוגיה</a:t>
            </a:r>
          </a:p>
          <a:p>
            <a:pPr>
              <a:buClrTx/>
            </a:pPr>
            <a:endParaRPr lang="he-IL" sz="2200" dirty="0" smtClean="0">
              <a:solidFill>
                <a:schemeClr val="tx1"/>
              </a:solidFill>
            </a:endParaRPr>
          </a:p>
          <a:p>
            <a:pPr lvl="4">
              <a:buClrTx/>
              <a:buFont typeface="Arial" panose="020B0604020202020204" pitchFamily="34" charset="0"/>
              <a:buChar char="•"/>
            </a:pPr>
            <a:endParaRPr lang="he-IL" sz="1600" dirty="0" smtClean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endParaRPr lang="he-IL" sz="2200" dirty="0" smtClean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endParaRPr lang="en-US" sz="2200" dirty="0" smtClean="0">
              <a:solidFill>
                <a:schemeClr val="tx1"/>
              </a:solidFill>
              <a:cs typeface="+mj-cs"/>
            </a:endParaRPr>
          </a:p>
          <a:p>
            <a:endParaRPr lang="he-I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פעילות </a:t>
            </a:r>
            <a:r>
              <a:rPr lang="he-IL" dirty="0" err="1" smtClean="0"/>
              <a:t>הביובנק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19275"/>
            <a:ext cx="5832648" cy="4506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4669" y="3340149"/>
            <a:ext cx="416883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Institutional 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Biorepository </a:t>
            </a:r>
            <a:endParaRPr lang="he-IL" sz="4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24605" y="2492896"/>
            <a:ext cx="3138818" cy="2225663"/>
            <a:chOff x="5222061" y="2787642"/>
            <a:chExt cx="3391623" cy="24470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79300">
              <a:off x="5694347" y="2315356"/>
              <a:ext cx="2447052" cy="33916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436883">
              <a:off x="6160468" y="3454290"/>
              <a:ext cx="1778796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Patients / Donor population</a:t>
              </a:r>
              <a:endParaRPr kumimoji="0" lang="he-IL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40152" y="1124744"/>
            <a:ext cx="2945215" cy="1708885"/>
            <a:chOff x="5832224" y="658214"/>
            <a:chExt cx="3182427" cy="18788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50868">
              <a:off x="6484003" y="6435"/>
              <a:ext cx="1878870" cy="31824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280460">
              <a:off x="6481804" y="1147073"/>
              <a:ext cx="2058307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OR</a:t>
              </a:r>
              <a:r>
                <a:rPr kumimoji="0" lang="en-US" sz="22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team &amp; Medical team</a:t>
              </a:r>
              <a:endParaRPr kumimoji="0" lang="he-IL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0010" y="116633"/>
            <a:ext cx="2932189" cy="1938446"/>
            <a:chOff x="3052661" y="188640"/>
            <a:chExt cx="3319539" cy="23472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661" y="188640"/>
              <a:ext cx="2990496" cy="23472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97663" y="908720"/>
              <a:ext cx="2574537" cy="5423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Surgical team</a:t>
              </a:r>
              <a:endParaRPr kumimoji="0" lang="he-IL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3525274"/>
            <a:ext cx="3100336" cy="1991958"/>
            <a:chOff x="145830" y="3525274"/>
            <a:chExt cx="3350042" cy="21901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878">
              <a:off x="145830" y="3525274"/>
              <a:ext cx="3350042" cy="21901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99592" y="4293096"/>
              <a:ext cx="2016224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Oncologist</a:t>
              </a:r>
              <a:endParaRPr kumimoji="0" lang="he-IL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00192" y="3573016"/>
            <a:ext cx="2625437" cy="2025269"/>
            <a:chOff x="3537887" y="4470504"/>
            <a:chExt cx="2836894" cy="222672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8732">
              <a:off x="3537887" y="4470504"/>
              <a:ext cx="2836894" cy="2226724"/>
            </a:xfrm>
            <a:prstGeom prst="round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799607">
              <a:off x="4254090" y="5186772"/>
              <a:ext cx="1765992" cy="919401"/>
            </a:xfrm>
            <a:prstGeom prst="round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Research team</a:t>
              </a:r>
              <a:endPara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2334" y="-171400"/>
            <a:ext cx="2167458" cy="3196124"/>
            <a:chOff x="96859" y="98999"/>
            <a:chExt cx="2342028" cy="35140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88609">
              <a:off x="96859" y="98999"/>
              <a:ext cx="2342028" cy="3514046"/>
            </a:xfrm>
            <a:prstGeom prst="ellipse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8469396">
              <a:off x="167861" y="1343025"/>
              <a:ext cx="2632069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Pathologist	</a:t>
              </a:r>
              <a:endPara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741244" y="1628800"/>
            <a:ext cx="698766" cy="31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ounded Rectangle 25"/>
          <p:cNvSpPr/>
          <p:nvPr/>
        </p:nvSpPr>
        <p:spPr>
          <a:xfrm>
            <a:off x="2703457" y="1628800"/>
            <a:ext cx="736553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/>
        </p:nvGrpSpPr>
        <p:grpSpPr>
          <a:xfrm>
            <a:off x="3570461" y="4941168"/>
            <a:ext cx="2487682" cy="1743413"/>
            <a:chOff x="3370099" y="4941168"/>
            <a:chExt cx="2688044" cy="191683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099" y="4941168"/>
              <a:ext cx="2688044" cy="19168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 rot="1799607">
              <a:off x="3593095" y="5563670"/>
              <a:ext cx="20325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Biobank team</a:t>
              </a:r>
              <a:endParaRPr kumimoji="0" lang="he-IL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7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143000"/>
          </a:xfrm>
        </p:spPr>
        <p:txBody>
          <a:bodyPr/>
          <a:lstStyle/>
          <a:p>
            <a:pPr algn="ctr"/>
            <a:r>
              <a:rPr lang="he-IL" dirty="0" smtClean="0"/>
              <a:t>לסיכום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76" y="1772816"/>
            <a:ext cx="7355160" cy="2880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he-IL" sz="2200" dirty="0" err="1" smtClean="0">
                <a:latin typeface="Times New Roman" pitchFamily="18" charset="0"/>
                <a:cs typeface="+mj-cs"/>
              </a:rPr>
              <a:t>ביובנק</a:t>
            </a:r>
            <a:r>
              <a:rPr lang="he-IL" sz="2200" dirty="0" smtClean="0">
                <a:latin typeface="Times New Roman" pitchFamily="18" charset="0"/>
                <a:cs typeface="+mj-cs"/>
              </a:rPr>
              <a:t> ארצי ומוסדי המנוהל עפ"י פרוטוקול כלל ארצי ורגולציה עפ"י נהלי ועדת הלסינקי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he-IL" sz="2200" dirty="0" err="1" smtClean="0">
                <a:latin typeface="Times New Roman" pitchFamily="18" charset="0"/>
                <a:cs typeface="+mj-cs"/>
              </a:rPr>
              <a:t>הביובנק</a:t>
            </a:r>
            <a:r>
              <a:rPr lang="he-IL" sz="2200" dirty="0" smtClean="0">
                <a:latin typeface="Times New Roman" pitchFamily="18" charset="0"/>
                <a:cs typeface="+mj-cs"/>
              </a:rPr>
              <a:t> המוסדי בעל כמות גדולה של דגימות מאוכלוסיות מגוונות עם מידע נלווה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he-IL" sz="2200" dirty="0" smtClean="0">
              <a:latin typeface="Times New Roman" pitchFamily="18" charset="0"/>
              <a:cs typeface="+mj-cs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endParaRPr lang="he-IL" sz="2200" dirty="0" smtClean="0">
              <a:latin typeface="Times New Roman" pitchFamily="18" charset="0"/>
              <a:cs typeface="+mj-cs"/>
            </a:endParaRPr>
          </a:p>
          <a:p>
            <a:pPr marL="0" indent="0">
              <a:lnSpc>
                <a:spcPct val="150000"/>
              </a:lnSpc>
              <a:buClrTx/>
              <a:buNone/>
            </a:pPr>
            <a:endParaRPr lang="he-IL" dirty="0" smtClean="0">
              <a:latin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3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912" y="4005064"/>
            <a:ext cx="79928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altLang="he-IL" b="1" dirty="0" err="1" smtClean="0">
                <a:solidFill>
                  <a:srgbClr val="202124"/>
                </a:solidFill>
                <a:latin typeface="inherit"/>
                <a:cs typeface="+mj-cs"/>
              </a:rPr>
              <a:t>הביובנק</a:t>
            </a:r>
            <a:r>
              <a:rPr lang="he-IL" altLang="he-IL" b="1" dirty="0" smtClean="0">
                <a:solidFill>
                  <a:srgbClr val="202124"/>
                </a:solidFill>
                <a:latin typeface="inherit"/>
                <a:cs typeface="+mj-cs"/>
              </a:rPr>
              <a:t> מקדם מחקרים </a:t>
            </a:r>
            <a:r>
              <a:rPr lang="he-IL" altLang="he-IL" b="1" dirty="0">
                <a:solidFill>
                  <a:srgbClr val="202124"/>
                </a:solidFill>
                <a:latin typeface="inherit"/>
                <a:cs typeface="+mj-cs"/>
              </a:rPr>
              <a:t>ברמה </a:t>
            </a:r>
            <a:r>
              <a:rPr lang="he-IL" altLang="he-IL" b="1" dirty="0" err="1">
                <a:solidFill>
                  <a:srgbClr val="202124"/>
                </a:solidFill>
                <a:latin typeface="inherit"/>
                <a:cs typeface="+mj-cs"/>
              </a:rPr>
              <a:t>הגנומית</a:t>
            </a:r>
            <a:r>
              <a:rPr lang="he-IL" altLang="he-IL" b="1" dirty="0">
                <a:solidFill>
                  <a:srgbClr val="202124"/>
                </a:solidFill>
                <a:latin typeface="inherit"/>
                <a:cs typeface="+mj-cs"/>
              </a:rPr>
              <a:t>, </a:t>
            </a:r>
            <a:r>
              <a:rPr lang="he-IL" altLang="he-IL" b="1" dirty="0" err="1">
                <a:solidFill>
                  <a:srgbClr val="202124"/>
                </a:solidFill>
                <a:latin typeface="inherit"/>
                <a:cs typeface="+mj-cs"/>
              </a:rPr>
              <a:t>הפרוטאומית</a:t>
            </a:r>
            <a:r>
              <a:rPr lang="he-IL" altLang="he-IL" b="1" dirty="0">
                <a:solidFill>
                  <a:srgbClr val="202124"/>
                </a:solidFill>
                <a:latin typeface="inherit"/>
                <a:cs typeface="+mj-cs"/>
              </a:rPr>
              <a:t> והמולקולרית </a:t>
            </a:r>
            <a:endParaRPr lang="he-IL" altLang="he-IL" b="1" dirty="0" smtClean="0">
              <a:solidFill>
                <a:srgbClr val="202124"/>
              </a:solidFill>
              <a:latin typeface="inherit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he-IL" altLang="he-IL" b="1" dirty="0" smtClean="0">
                <a:solidFill>
                  <a:srgbClr val="202124"/>
                </a:solidFill>
                <a:latin typeface="inherit"/>
                <a:cs typeface="+mj-cs"/>
              </a:rPr>
              <a:t>ובעל השפעה בהפיכת הרפואה </a:t>
            </a:r>
            <a:r>
              <a:rPr lang="he-IL" altLang="he-IL" b="1" dirty="0">
                <a:solidFill>
                  <a:srgbClr val="202124"/>
                </a:solidFill>
                <a:latin typeface="inherit"/>
                <a:cs typeface="+mj-cs"/>
              </a:rPr>
              <a:t>ליעילה יותר ומותאמת אישית לכל אחד </a:t>
            </a:r>
            <a:r>
              <a:rPr lang="he-IL" altLang="he-IL" b="1" dirty="0" err="1">
                <a:solidFill>
                  <a:srgbClr val="202124"/>
                </a:solidFill>
                <a:latin typeface="inherit"/>
                <a:cs typeface="+mj-cs"/>
              </a:rPr>
              <a:t>מאיתנו</a:t>
            </a:r>
            <a:r>
              <a:rPr lang="he-IL" altLang="he-IL" b="1" dirty="0">
                <a:solidFill>
                  <a:srgbClr val="202124"/>
                </a:solidFill>
                <a:latin typeface="inherit"/>
                <a:cs typeface="+mj-cs"/>
              </a:rPr>
              <a:t>.</a:t>
            </a:r>
            <a:r>
              <a:rPr lang="he-IL" altLang="he-IL" b="1" dirty="0">
                <a:cs typeface="+mj-cs"/>
              </a:rPr>
              <a:t> </a:t>
            </a:r>
            <a:endParaRPr lang="he-IL" altLang="he-IL" b="1" dirty="0">
              <a:latin typeface="Arial" panose="020B0604020202020204" pitchFamily="34" charset="0"/>
              <a:cs typeface="+mj-cs"/>
            </a:endParaRPr>
          </a:p>
          <a:p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1674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83568" y="1124744"/>
            <a:ext cx="8136904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785995" cy="638132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4048" y="1700808"/>
            <a:ext cx="3600400" cy="28083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Tx/>
              <a:buFont typeface="Calibri" panose="020F0502020204030204" pitchFamily="34" charset="0"/>
              <a:buNone/>
            </a:pPr>
            <a:r>
              <a:rPr lang="he-IL" sz="2200" dirty="0" smtClean="0">
                <a:latin typeface="Times New Roman" pitchFamily="18" charset="0"/>
                <a:cs typeface="+mj-cs"/>
              </a:rPr>
              <a:t>קטיה </a:t>
            </a:r>
            <a:r>
              <a:rPr lang="he-IL" sz="2200" dirty="0" err="1" smtClean="0">
                <a:latin typeface="Times New Roman" pitchFamily="18" charset="0"/>
                <a:cs typeface="+mj-cs"/>
              </a:rPr>
              <a:t>פוזיוצ'נקו</a:t>
            </a:r>
            <a:r>
              <a:rPr lang="he-IL" sz="2200" dirty="0" smtClean="0">
                <a:latin typeface="Times New Roman" pitchFamily="18" charset="0"/>
                <a:cs typeface="+mj-cs"/>
              </a:rPr>
              <a:t>	 </a:t>
            </a:r>
          </a:p>
          <a:p>
            <a:pPr marL="0" indent="0" algn="ctr">
              <a:lnSpc>
                <a:spcPct val="150000"/>
              </a:lnSpc>
              <a:buClrTx/>
              <a:buFont typeface="Calibri" panose="020F0502020204030204" pitchFamily="34" charset="0"/>
              <a:buNone/>
            </a:pPr>
            <a:r>
              <a:rPr lang="en-US" sz="2200" dirty="0" smtClean="0">
                <a:latin typeface="Times New Roman" pitchFamily="18" charset="0"/>
                <a:cs typeface="+mj-cs"/>
                <a:hlinkClick r:id="rId3"/>
              </a:rPr>
              <a:t>Katiap@tlvmc.gov.il</a:t>
            </a:r>
            <a:endParaRPr lang="en-US" sz="2200" dirty="0" smtClean="0">
              <a:latin typeface="Times New Roman" pitchFamily="18" charset="0"/>
              <a:cs typeface="+mj-cs"/>
            </a:endParaRPr>
          </a:p>
          <a:p>
            <a:pPr marL="0" indent="0" algn="ctr">
              <a:lnSpc>
                <a:spcPct val="150000"/>
              </a:lnSpc>
              <a:buClrTx/>
              <a:buFont typeface="Calibri" panose="020F0502020204030204" pitchFamily="34" charset="0"/>
              <a:buNone/>
            </a:pPr>
            <a:r>
              <a:rPr lang="en-US" sz="2200" dirty="0" smtClean="0">
                <a:latin typeface="Times New Roman" pitchFamily="18" charset="0"/>
                <a:cs typeface="+mj-cs"/>
              </a:rPr>
              <a:t>03-6947561</a:t>
            </a:r>
            <a:r>
              <a:rPr lang="he-IL" sz="2200" dirty="0" smtClean="0">
                <a:latin typeface="Times New Roman" pitchFamily="18" charset="0"/>
                <a:cs typeface="+mj-cs"/>
              </a:rPr>
              <a:t>    054-3232513</a:t>
            </a:r>
          </a:p>
          <a:p>
            <a:pPr marL="0" indent="0">
              <a:lnSpc>
                <a:spcPct val="150000"/>
              </a:lnSpc>
              <a:buClrTx/>
              <a:buFont typeface="Calibri" panose="020F0502020204030204" pitchFamily="34" charset="0"/>
              <a:buNone/>
            </a:pPr>
            <a:endParaRPr lang="he-IL" sz="2200" dirty="0" smtClean="0">
              <a:latin typeface="Times New Roman" pitchFamily="18" charset="0"/>
              <a:cs typeface="+mj-cs"/>
            </a:endParaRPr>
          </a:p>
          <a:p>
            <a:pPr marL="0" indent="0">
              <a:lnSpc>
                <a:spcPct val="150000"/>
              </a:lnSpc>
              <a:buClrTx/>
              <a:buFont typeface="Calibri" panose="020F0502020204030204" pitchFamily="34" charset="0"/>
              <a:buNone/>
            </a:pPr>
            <a:endParaRPr lang="he-IL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556792"/>
            <a:ext cx="8568952" cy="3936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8800" dirty="0" smtClean="0">
                <a:cs typeface="+mj-cs"/>
              </a:rPr>
              <a:t>תודה על ההקשבה</a:t>
            </a:r>
          </a:p>
          <a:p>
            <a:pPr algn="ctr">
              <a:lnSpc>
                <a:spcPct val="150000"/>
              </a:lnSpc>
            </a:pPr>
            <a:r>
              <a:rPr lang="he-IL" sz="8800" dirty="0" smtClean="0">
                <a:cs typeface="+mj-cs"/>
              </a:rPr>
              <a:t>שאלות?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97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43800" cy="1450757"/>
          </a:xfrm>
        </p:spPr>
        <p:txBody>
          <a:bodyPr/>
          <a:lstStyle/>
          <a:p>
            <a:pPr algn="ctr"/>
            <a:r>
              <a:rPr lang="he-IL" dirty="0" smtClean="0"/>
              <a:t>תיאור </a:t>
            </a:r>
            <a:r>
              <a:rPr lang="he-IL" dirty="0" err="1" smtClean="0"/>
              <a:t>הביובנק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743506"/>
          </a:xfrm>
        </p:spPr>
        <p:txBody>
          <a:bodyPr>
            <a:normAutofit/>
          </a:bodyPr>
          <a:lstStyle/>
          <a:p>
            <a:r>
              <a:rPr lang="he-IL" b="1" dirty="0">
                <a:cs typeface="+mj-cs"/>
              </a:rPr>
              <a:t>מטרות המאגר </a:t>
            </a:r>
            <a:r>
              <a:rPr lang="he-IL" dirty="0">
                <a:cs typeface="+mj-cs"/>
              </a:rPr>
              <a:t>הינם איסוף, עיבוד ואחסון דגימות ביולוגיות, מידע רפואי, מידע כלל-</a:t>
            </a:r>
            <a:r>
              <a:rPr lang="he-IL" dirty="0" err="1">
                <a:cs typeface="+mj-cs"/>
              </a:rPr>
              <a:t>גנומי</a:t>
            </a:r>
            <a:r>
              <a:rPr lang="he-IL" dirty="0">
                <a:cs typeface="+mj-cs"/>
              </a:rPr>
              <a:t> ומידע גנטי, </a:t>
            </a:r>
            <a:r>
              <a:rPr lang="he-IL" dirty="0" smtClean="0">
                <a:cs typeface="+mj-cs"/>
              </a:rPr>
              <a:t>והעברתם למחקרים </a:t>
            </a:r>
            <a:r>
              <a:rPr lang="he-IL" dirty="0">
                <a:cs typeface="+mj-cs"/>
              </a:rPr>
              <a:t>עתידיים, המיועדים לשיפור האבחון והטיפול בחולים הסובלים ממחלות שונות. </a:t>
            </a:r>
            <a:endParaRPr lang="he-IL" dirty="0" smtClean="0">
              <a:cs typeface="+mj-cs"/>
            </a:endParaRPr>
          </a:p>
          <a:p>
            <a:endParaRPr lang="he-IL" dirty="0">
              <a:cs typeface="+mj-cs"/>
            </a:endParaRPr>
          </a:p>
          <a:p>
            <a:r>
              <a:rPr lang="he-IL" b="1" dirty="0">
                <a:cs typeface="+mj-cs"/>
              </a:rPr>
              <a:t>ההשתתפות במאגר כרוכה במתן מידע רפואי/ מידע כלל </a:t>
            </a:r>
            <a:r>
              <a:rPr lang="he-IL" b="1" dirty="0" err="1">
                <a:cs typeface="+mj-cs"/>
              </a:rPr>
              <a:t>גנומי</a:t>
            </a:r>
            <a:r>
              <a:rPr lang="he-IL" b="1" dirty="0">
                <a:cs typeface="+mj-cs"/>
              </a:rPr>
              <a:t>/ מידע מבדיקות גנטיות ו/או דגימה או </a:t>
            </a:r>
            <a:r>
              <a:rPr lang="he-IL" b="1" dirty="0" smtClean="0">
                <a:cs typeface="+mj-cs"/>
              </a:rPr>
              <a:t>דגימות ביולוגיות</a:t>
            </a:r>
            <a:r>
              <a:rPr lang="he-IL" b="1" dirty="0">
                <a:cs typeface="+mj-cs"/>
              </a:rPr>
              <a:t>, אשר יילקחו במהלך הטיפול הרפואי או הניתוח אותו את/ה ממילא עומד/ת לעבור </a:t>
            </a:r>
            <a:r>
              <a:rPr lang="he-IL" b="1" dirty="0" smtClean="0">
                <a:cs typeface="+mj-cs"/>
              </a:rPr>
              <a:t>(ללא התערבות נוספת).</a:t>
            </a:r>
          </a:p>
        </p:txBody>
      </p:sp>
    </p:spTree>
    <p:extLst>
      <p:ext uri="{BB962C8B-B14F-4D97-AF65-F5344CB8AC3E}">
        <p14:creationId xmlns:p14="http://schemas.microsoft.com/office/powerpoint/2010/main" val="398533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הקמת </a:t>
            </a:r>
            <a:r>
              <a:rPr lang="he-IL" dirty="0" err="1" smtClean="0"/>
              <a:t>הביובנק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 smtClean="0">
                <a:cs typeface="+mj-cs"/>
              </a:rPr>
              <a:t>מדג"מ</a:t>
            </a:r>
            <a:r>
              <a:rPr lang="he-IL" dirty="0" smtClean="0">
                <a:cs typeface="+mj-cs"/>
              </a:rPr>
              <a:t>- </a:t>
            </a:r>
            <a:r>
              <a:rPr lang="he-IL" dirty="0">
                <a:cs typeface="+mj-cs"/>
              </a:rPr>
              <a:t>מאגר ישראלי לדגימות </a:t>
            </a:r>
            <a:r>
              <a:rPr lang="he-IL" dirty="0" smtClean="0">
                <a:cs typeface="+mj-cs"/>
              </a:rPr>
              <a:t>ביולוגיות למחקר</a:t>
            </a:r>
            <a:endParaRPr lang="he-IL" dirty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>
                <a:cs typeface="+mj-cs"/>
              </a:rPr>
              <a:t>ביובנק</a:t>
            </a:r>
            <a:r>
              <a:rPr lang="he-IL" dirty="0">
                <a:cs typeface="+mj-cs"/>
              </a:rPr>
              <a:t> מוסדי</a:t>
            </a:r>
          </a:p>
          <a:p>
            <a:pPr marL="0" indent="0">
              <a:buClrTx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0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מדג"מ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Times New Roman" pitchFamily="18" charset="0"/>
                <a:cs typeface="Times New Roman" pitchFamily="18" charset="0"/>
              </a:rPr>
              <a:t>מאגר הדגימות הארצי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הינו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גוף לאומי שהוקם במימון רשות החדשנות, משרד המדע, ות"ת ומשרד האוצר, במטרה להוות תשתית לאומית לקידום המחקר והתעשייה הביו- רפואיים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בישראל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he-IL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הגברת שיתוף המידע והדגימות בין מרכזים רפואיים.</a:t>
            </a:r>
          </a:p>
          <a:p>
            <a:pPr marL="384048" lvl="2" indent="0">
              <a:buClrTx/>
              <a:buNone/>
            </a:pPr>
            <a:endParaRPr lang="he-IL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Times New Roman" pitchFamily="18" charset="0"/>
                <a:cs typeface="Times New Roman" pitchFamily="18" charset="0"/>
              </a:rPr>
              <a:t>יצירה </a:t>
            </a: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ועידוד שיתופי פעולה חדשים בין חוקרים ומחלקות,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he-IL" sz="2000" dirty="0">
                <a:latin typeface="Times New Roman" pitchFamily="18" charset="0"/>
                <a:cs typeface="Times New Roman" pitchFamily="18" charset="0"/>
              </a:rPr>
              <a:t>ועידוד שיתופי פעולה עם האקדמיה.</a:t>
            </a:r>
          </a:p>
          <a:p>
            <a:pPr marL="384048" lvl="2" indent="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80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מדג"מ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Times New Roman" pitchFamily="18" charset="0"/>
                <a:cs typeface="Times New Roman" pitchFamily="18" charset="0"/>
              </a:rPr>
              <a:t>מאגר הדגימות הארצי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הינו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גוף לאומי שהוקם במימון רשות החדשנות, משרד המדע, ות"ת ומשרד האוצר, במטרה להוות תשתית לאומית לקידום המחקר והתעשייה הביו- רפואיים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בישראל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he-IL" dirty="0" smtClean="0"/>
          </a:p>
          <a:p>
            <a:r>
              <a:rPr lang="he-IL" dirty="0">
                <a:latin typeface="Times New Roman" pitchFamily="18" charset="0"/>
                <a:cs typeface="Times New Roman" pitchFamily="18" charset="0"/>
              </a:rPr>
              <a:t>ארבעה </a:t>
            </a:r>
            <a:r>
              <a:rPr lang="he-IL" dirty="0" smtClean="0">
                <a:latin typeface="Times New Roman" pitchFamily="18" charset="0"/>
                <a:cs typeface="Times New Roman" pitchFamily="18" charset="0"/>
              </a:rPr>
              <a:t>מוקדי איסוף לקחו חלק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בפרויקט (איכילוב, הדסה, רמב"ם ושיבא). </a:t>
            </a:r>
            <a:endParaRPr lang="he-IL" dirty="0" smtClean="0">
              <a:latin typeface="Times New Roman" pitchFamily="18" charset="0"/>
              <a:cs typeface="Times New Roman" pitchFamily="18" charset="0"/>
            </a:endParaRPr>
          </a:p>
          <a:p>
            <a:pPr lvl="4">
              <a:buClrTx/>
              <a:buSzPct val="50000"/>
              <a:buFont typeface="Courier New" panose="02070309020205020404" pitchFamily="49" charset="0"/>
              <a:buChar char="o"/>
            </a:pPr>
            <a:r>
              <a:rPr lang="he-IL" sz="2000" dirty="0" smtClean="0">
                <a:latin typeface="Times New Roman" pitchFamily="18" charset="0"/>
                <a:cs typeface="Times New Roman" pitchFamily="18" charset="0"/>
              </a:rPr>
              <a:t>כל בית חולים התחייב לאיסוף של כ-300 דגימות בשנה</a:t>
            </a:r>
            <a:endParaRPr lang="he-I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e-IL" dirty="0" smtClean="0">
                <a:cs typeface="+mj-cs"/>
              </a:rPr>
              <a:t>היום יש חמישה מוקדי איסוף (איכילוב, הדסה, רמב"ם, קפלן וסורוקה)</a:t>
            </a:r>
            <a:endParaRPr lang="he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69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הקמת </a:t>
            </a:r>
            <a:r>
              <a:rPr lang="he-IL" dirty="0" err="1" smtClean="0"/>
              <a:t>הביובנק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 smtClean="0">
                <a:cs typeface="+mj-cs"/>
              </a:rPr>
              <a:t>מדג"מ</a:t>
            </a:r>
            <a:r>
              <a:rPr lang="he-IL" dirty="0" smtClean="0">
                <a:cs typeface="+mj-cs"/>
              </a:rPr>
              <a:t>- </a:t>
            </a:r>
            <a:r>
              <a:rPr lang="he-IL" dirty="0">
                <a:cs typeface="+mj-cs"/>
              </a:rPr>
              <a:t>מאגר ישראלי לדגימות </a:t>
            </a:r>
            <a:r>
              <a:rPr lang="he-IL" dirty="0" smtClean="0">
                <a:cs typeface="+mj-cs"/>
              </a:rPr>
              <a:t>ביולוגיות למחקר</a:t>
            </a:r>
            <a:endParaRPr lang="he-IL" dirty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>
                <a:cs typeface="+mj-cs"/>
              </a:rPr>
              <a:t>ביובנק</a:t>
            </a:r>
            <a:r>
              <a:rPr lang="he-IL" dirty="0">
                <a:cs typeface="+mj-cs"/>
              </a:rPr>
              <a:t> מוסדי</a:t>
            </a:r>
          </a:p>
          <a:p>
            <a:pPr marL="0" indent="0">
              <a:buClrTx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79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err="1" smtClean="0"/>
              <a:t>ביובנק</a:t>
            </a:r>
            <a:r>
              <a:rPr lang="he-IL" dirty="0" smtClean="0"/>
              <a:t> מוסדי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cs typeface="+mj-cs"/>
              </a:rPr>
              <a:t>להוות </a:t>
            </a:r>
            <a:r>
              <a:rPr lang="he-IL" dirty="0" err="1" smtClean="0">
                <a:cs typeface="+mj-cs"/>
              </a:rPr>
              <a:t>ביובנק</a:t>
            </a:r>
            <a:r>
              <a:rPr lang="he-IL" dirty="0" smtClean="0">
                <a:cs typeface="+mj-cs"/>
              </a:rPr>
              <a:t> המספק </a:t>
            </a:r>
            <a:r>
              <a:rPr lang="he-IL" dirty="0">
                <a:cs typeface="+mj-cs"/>
              </a:rPr>
              <a:t>מגוון רחב של דגימות ביולוגיות איכותיות וייחודיות הכוללות נתונים קליניים רלוונטיים, </a:t>
            </a:r>
            <a:r>
              <a:rPr lang="he-IL" dirty="0" smtClean="0">
                <a:cs typeface="+mj-cs"/>
              </a:rPr>
              <a:t>עבור </a:t>
            </a:r>
            <a:r>
              <a:rPr lang="he-IL" dirty="0">
                <a:cs typeface="+mj-cs"/>
              </a:rPr>
              <a:t>קהילת </a:t>
            </a:r>
            <a:r>
              <a:rPr lang="he-IL" dirty="0" smtClean="0">
                <a:cs typeface="+mj-cs"/>
              </a:rPr>
              <a:t>חוקרי איכילוב ועבור חוקרים חיצונים שעושים שיתופי פעולה עם חוקרי איכילוב</a:t>
            </a:r>
          </a:p>
          <a:p>
            <a:endParaRPr lang="he-IL" dirty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 smtClean="0">
                <a:cs typeface="+mj-cs"/>
              </a:rPr>
              <a:t>מודל </a:t>
            </a:r>
            <a:r>
              <a:rPr lang="he-IL" sz="2000" dirty="0" err="1" smtClean="0">
                <a:cs typeface="+mj-cs"/>
              </a:rPr>
              <a:t>ביובנק</a:t>
            </a:r>
            <a:r>
              <a:rPr lang="he-IL" sz="2000" dirty="0" smtClean="0">
                <a:cs typeface="+mj-cs"/>
              </a:rPr>
              <a:t> </a:t>
            </a:r>
            <a:r>
              <a:rPr lang="he-IL" sz="2000" dirty="0" err="1" smtClean="0">
                <a:cs typeface="+mj-cs"/>
              </a:rPr>
              <a:t>לוויני</a:t>
            </a:r>
            <a:endParaRPr lang="he-IL" sz="2000" dirty="0" smtClean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he-IL" sz="2000" dirty="0">
              <a:cs typeface="+mj-cs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e-IL" sz="2000" dirty="0">
                <a:cs typeface="+mj-cs"/>
              </a:rPr>
              <a:t>מודל </a:t>
            </a:r>
            <a:r>
              <a:rPr lang="he-IL" sz="2000" dirty="0" err="1">
                <a:cs typeface="+mj-cs"/>
              </a:rPr>
              <a:t>ביובנק</a:t>
            </a:r>
            <a:endParaRPr lang="he-IL" sz="2000" dirty="0">
              <a:cs typeface="+mj-cs"/>
            </a:endParaRPr>
          </a:p>
          <a:p>
            <a:pPr marL="384048" lvl="2" indent="0">
              <a:buClrTx/>
              <a:buNone/>
            </a:pPr>
            <a:endParaRPr lang="he-IL" sz="2000" dirty="0" smtClean="0">
              <a:cs typeface="+mj-cs"/>
            </a:endParaRP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5264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מודל </a:t>
            </a:r>
            <a:r>
              <a:rPr lang="he-IL" dirty="0" err="1" smtClean="0"/>
              <a:t>ביובנק</a:t>
            </a:r>
            <a:r>
              <a:rPr lang="he-IL" dirty="0" smtClean="0"/>
              <a:t> </a:t>
            </a:r>
            <a:r>
              <a:rPr lang="he-IL" dirty="0" err="1" smtClean="0"/>
              <a:t>לוויני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 smtClean="0">
                <a:cs typeface="+mj-cs"/>
              </a:rPr>
              <a:t>איך מקימים </a:t>
            </a:r>
            <a:r>
              <a:rPr lang="he-IL" dirty="0" err="1" smtClean="0">
                <a:cs typeface="+mj-cs"/>
              </a:rPr>
              <a:t>ביובנק</a:t>
            </a:r>
            <a:r>
              <a:rPr lang="he-IL" dirty="0" smtClean="0">
                <a:cs typeface="+mj-cs"/>
              </a:rPr>
              <a:t> </a:t>
            </a:r>
            <a:r>
              <a:rPr lang="he-IL" dirty="0" err="1" smtClean="0">
                <a:cs typeface="+mj-cs"/>
              </a:rPr>
              <a:t>לוויני</a:t>
            </a:r>
            <a:r>
              <a:rPr lang="he-IL" dirty="0" smtClean="0">
                <a:cs typeface="+mj-cs"/>
              </a:rPr>
              <a:t>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err="1" smtClean="0">
                <a:cs typeface="+mj-cs"/>
              </a:rPr>
              <a:t>ביובנק</a:t>
            </a:r>
            <a:r>
              <a:rPr lang="he-IL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In-house</a:t>
            </a: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הדרכה על טפסי ההסכמה ופניה למטופלים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he-IL" dirty="0" smtClean="0">
                <a:cs typeface="+mj-cs"/>
              </a:rPr>
              <a:t>הסברה של תהליכי עבודה</a:t>
            </a:r>
          </a:p>
          <a:p>
            <a:pPr marL="0" indent="0">
              <a:buClrTx/>
              <a:buNone/>
            </a:pPr>
            <a:endParaRPr lang="he-IL" dirty="0" smtClean="0">
              <a:cs typeface="+mj-cs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69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אנגלית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43837</TotalTime>
  <Words>799</Words>
  <Application>Microsoft Office PowerPoint</Application>
  <PresentationFormat>On-screen Show (4:3)</PresentationFormat>
  <Paragraphs>237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inherit</vt:lpstr>
      <vt:lpstr>Times New Roman</vt:lpstr>
      <vt:lpstr>Wingdings</vt:lpstr>
      <vt:lpstr>אנגלית 2</vt:lpstr>
      <vt:lpstr>Retrospect</vt:lpstr>
      <vt:lpstr>PowerPoint Presentation</vt:lpstr>
      <vt:lpstr>חזון ביובנק</vt:lpstr>
      <vt:lpstr>תיאור הביובנק</vt:lpstr>
      <vt:lpstr>הקמת הביובנק</vt:lpstr>
      <vt:lpstr>מדג"מ</vt:lpstr>
      <vt:lpstr>מדג"מ</vt:lpstr>
      <vt:lpstr>הקמת הביובנק</vt:lpstr>
      <vt:lpstr>ביובנק מוסדי</vt:lpstr>
      <vt:lpstr>מודל ביובנק לוויני</vt:lpstr>
      <vt:lpstr>ביובנק מוסדי</vt:lpstr>
      <vt:lpstr>תהליך העבודה ביובנק</vt:lpstr>
      <vt:lpstr>PowerPoint Presentation</vt:lpstr>
      <vt:lpstr>טופס הסכמה-ביובנק</vt:lpstr>
      <vt:lpstr>תיעוד ומעקב אחר הפרוצדורה</vt:lpstr>
      <vt:lpstr>תיעוד ומעקב אחר הפרוצדורה</vt:lpstr>
      <vt:lpstr>תיעוד ומעקב אחר הפרוצדורה</vt:lpstr>
      <vt:lpstr>תהליך העבודה ביובנק</vt:lpstr>
      <vt:lpstr>מחלקות איסוף</vt:lpstr>
      <vt:lpstr>סוגי הדגימות הביולוגיות</vt:lpstr>
      <vt:lpstr>איסוף מידע-  +DATA</vt:lpstr>
      <vt:lpstr>תהליך העבודה ביובנק</vt:lpstr>
      <vt:lpstr>שימוש בדגימות הביובנק</vt:lpstr>
      <vt:lpstr>פעילות הביובנק</vt:lpstr>
      <vt:lpstr>פעילות הביובנק</vt:lpstr>
      <vt:lpstr>PowerPoint Presentation</vt:lpstr>
      <vt:lpstr>לסיכום</vt:lpstr>
      <vt:lpstr>PowerPoint Presentation</vt:lpstr>
      <vt:lpstr>PowerPoint Presentation</vt:lpstr>
    </vt:vector>
  </TitlesOfParts>
  <Company>TASMC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Itzhaki</dc:creator>
  <cp:lastModifiedBy>user</cp:lastModifiedBy>
  <cp:revision>404</cp:revision>
  <dcterms:created xsi:type="dcterms:W3CDTF">2019-05-08T06:57:55Z</dcterms:created>
  <dcterms:modified xsi:type="dcterms:W3CDTF">2023-03-06T09:33:13Z</dcterms:modified>
</cp:coreProperties>
</file>